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6" r:id="rId5"/>
  </p:sldMasterIdLst>
  <p:notesMasterIdLst>
    <p:notesMasterId r:id="rId48"/>
  </p:notesMasterIdLst>
  <p:sldIdLst>
    <p:sldId id="259" r:id="rId6"/>
    <p:sldId id="2794" r:id="rId7"/>
    <p:sldId id="265" r:id="rId8"/>
    <p:sldId id="2851" r:id="rId9"/>
    <p:sldId id="269" r:id="rId10"/>
    <p:sldId id="270" r:id="rId11"/>
    <p:sldId id="2859" r:id="rId12"/>
    <p:sldId id="272" r:id="rId13"/>
    <p:sldId id="273" r:id="rId14"/>
    <p:sldId id="274" r:id="rId15"/>
    <p:sldId id="2854" r:id="rId16"/>
    <p:sldId id="275" r:id="rId17"/>
    <p:sldId id="2827" r:id="rId18"/>
    <p:sldId id="2818" r:id="rId19"/>
    <p:sldId id="2812" r:id="rId20"/>
    <p:sldId id="282" r:id="rId21"/>
    <p:sldId id="283" r:id="rId22"/>
    <p:sldId id="284" r:id="rId23"/>
    <p:sldId id="2822" r:id="rId24"/>
    <p:sldId id="286" r:id="rId25"/>
    <p:sldId id="288" r:id="rId26"/>
    <p:sldId id="289" r:id="rId27"/>
    <p:sldId id="290" r:id="rId28"/>
    <p:sldId id="2857" r:id="rId29"/>
    <p:sldId id="293" r:id="rId30"/>
    <p:sldId id="294" r:id="rId31"/>
    <p:sldId id="594" r:id="rId32"/>
    <p:sldId id="2821" r:id="rId33"/>
    <p:sldId id="296" r:id="rId34"/>
    <p:sldId id="2814" r:id="rId35"/>
    <p:sldId id="2860" r:id="rId36"/>
    <p:sldId id="2864" r:id="rId37"/>
    <p:sldId id="299" r:id="rId38"/>
    <p:sldId id="2855" r:id="rId39"/>
    <p:sldId id="2843" r:id="rId40"/>
    <p:sldId id="2865" r:id="rId41"/>
    <p:sldId id="309" r:id="rId42"/>
    <p:sldId id="2849" r:id="rId43"/>
    <p:sldId id="2858" r:id="rId44"/>
    <p:sldId id="2862" r:id="rId45"/>
    <p:sldId id="576" r:id="rId46"/>
    <p:sldId id="714"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5A5"/>
    <a:srgbClr val="C5161D"/>
    <a:srgbClr val="7884B7"/>
    <a:srgbClr val="C10C2F"/>
    <a:srgbClr val="262160"/>
    <a:srgbClr val="003080"/>
    <a:srgbClr val="CE1126"/>
    <a:srgbClr val="FF00FF"/>
    <a:srgbClr val="FFFFFF"/>
    <a:srgbClr val="081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35D3A6-8B14-4E4A-B50B-F153150A6D18}" v="1" dt="2022-06-30T01:02:03.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95" autoAdjust="0"/>
    <p:restoredTop sz="75499" autoAdjust="0"/>
  </p:normalViewPr>
  <p:slideViewPr>
    <p:cSldViewPr snapToGrid="0">
      <p:cViewPr varScale="1">
        <p:scale>
          <a:sx n="73" d="100"/>
          <a:sy n="73" d="100"/>
        </p:scale>
        <p:origin x="1411" y="67"/>
      </p:cViewPr>
      <p:guideLst>
        <p:guide orient="horz" pos="2160"/>
        <p:guide pos="3840"/>
      </p:guideLst>
    </p:cSldViewPr>
  </p:slideViewPr>
  <p:notesTextViewPr>
    <p:cViewPr>
      <p:scale>
        <a:sx n="125" d="100"/>
        <a:sy n="125" d="100"/>
      </p:scale>
      <p:origin x="0" y="0"/>
    </p:cViewPr>
  </p:notesTextViewPr>
  <p:sorterViewPr>
    <p:cViewPr>
      <p:scale>
        <a:sx n="80" d="100"/>
        <a:sy n="80" d="100"/>
      </p:scale>
      <p:origin x="0" y="-6312"/>
    </p:cViewPr>
  </p:sorterViewPr>
  <p:notesViewPr>
    <p:cSldViewPr snapToGrid="0">
      <p:cViewPr varScale="1">
        <p:scale>
          <a:sx n="83" d="100"/>
          <a:sy n="83"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8F64E0E-513F-4300-B88D-F63DA86B8B48}" type="datetimeFigureOut">
              <a:rPr lang="en-US" smtClean="0"/>
              <a:t>6/29/2022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10A1390-2F5E-4337-9BEC-5F90CCEDA078}" type="slidenum">
              <a:rPr lang="en-US" smtClean="0"/>
              <a:t>‹#›</a:t>
            </a:fld>
            <a:endParaRPr lang="en-US" dirty="0"/>
          </a:p>
        </p:txBody>
      </p:sp>
    </p:spTree>
    <p:extLst>
      <p:ext uri="{BB962C8B-B14F-4D97-AF65-F5344CB8AC3E}">
        <p14:creationId xmlns:p14="http://schemas.microsoft.com/office/powerpoint/2010/main" val="404026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NHQ has been working on brand modernization since early 2020 for reasons that will become clear in this deck.  This presentation answers the question of why CAP needed to modernize the visual identity.</a:t>
            </a:r>
          </a:p>
        </p:txBody>
      </p:sp>
      <p:sp>
        <p:nvSpPr>
          <p:cNvPr id="4" name="Slide Number Placeholder 3"/>
          <p:cNvSpPr>
            <a:spLocks noGrp="1"/>
          </p:cNvSpPr>
          <p:nvPr>
            <p:ph type="sldNum" sz="quarter" idx="5"/>
          </p:nvPr>
        </p:nvSpPr>
        <p:spPr/>
        <p:txBody>
          <a:bodyPr/>
          <a:lstStyle/>
          <a:p>
            <a:fld id="{B10A1390-2F5E-4337-9BEC-5F90CCEDA078}" type="slidenum">
              <a:rPr lang="en-US" smtClean="0"/>
              <a:t>1</a:t>
            </a:fld>
            <a:endParaRPr lang="en-US" dirty="0"/>
          </a:p>
        </p:txBody>
      </p:sp>
    </p:spTree>
    <p:extLst>
      <p:ext uri="{BB962C8B-B14F-4D97-AF65-F5344CB8AC3E}">
        <p14:creationId xmlns:p14="http://schemas.microsoft.com/office/powerpoint/2010/main" val="9517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Powerful brands change with the world around them. For example, AT&amp;T is no longer known as American Telephone &amp; Telegraph and their logo is no longer an antique telephone. The modernized name and stylized logo represent a much more modern, global company. </a:t>
            </a:r>
          </a:p>
        </p:txBody>
      </p:sp>
      <p:sp>
        <p:nvSpPr>
          <p:cNvPr id="4" name="Slide Number Placeholder 3"/>
          <p:cNvSpPr>
            <a:spLocks noGrp="1"/>
          </p:cNvSpPr>
          <p:nvPr>
            <p:ph type="sldNum" sz="quarter" idx="5"/>
          </p:nvPr>
        </p:nvSpPr>
        <p:spPr/>
        <p:txBody>
          <a:bodyPr/>
          <a:lstStyle/>
          <a:p>
            <a:fld id="{B10A1390-2F5E-4337-9BEC-5F90CCEDA078}" type="slidenum">
              <a:rPr lang="en-US" smtClean="0"/>
              <a:t>10</a:t>
            </a:fld>
            <a:endParaRPr lang="en-US" dirty="0"/>
          </a:p>
        </p:txBody>
      </p:sp>
    </p:spTree>
    <p:extLst>
      <p:ext uri="{BB962C8B-B14F-4D97-AF65-F5344CB8AC3E}">
        <p14:creationId xmlns:p14="http://schemas.microsoft.com/office/powerpoint/2010/main" val="769264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hallmark of good brand management is to grow, change, and evolve to remain relevant, generation after generation.</a:t>
            </a:r>
          </a:p>
          <a:p>
            <a:pPr defTabSz="966612">
              <a:defRPr/>
            </a:pPr>
            <a:endParaRPr lang="en-US" sz="1300" b="1" dirty="0"/>
          </a:p>
          <a:p>
            <a:pPr defTabSz="966612">
              <a:defRPr/>
            </a:pPr>
            <a:r>
              <a:rPr lang="en-US" sz="1300" dirty="0"/>
              <a:t>A symbol associated with a WWII-era organization loses relevance with each new generation of youth.</a:t>
            </a:r>
          </a:p>
        </p:txBody>
      </p:sp>
      <p:sp>
        <p:nvSpPr>
          <p:cNvPr id="4" name="Slide Number Placeholder 3"/>
          <p:cNvSpPr>
            <a:spLocks noGrp="1"/>
          </p:cNvSpPr>
          <p:nvPr>
            <p:ph type="sldNum" sz="quarter" idx="5"/>
          </p:nvPr>
        </p:nvSpPr>
        <p:spPr/>
        <p:txBody>
          <a:bodyPr/>
          <a:lstStyle/>
          <a:p>
            <a:fld id="{866C765C-4A7A-4DD1-8ADA-5BBF2EC806D2}" type="slidenum">
              <a:rPr lang="en-US" smtClean="0"/>
              <a:t>11</a:t>
            </a:fld>
            <a:endParaRPr lang="en-US" dirty="0"/>
          </a:p>
        </p:txBody>
      </p:sp>
    </p:spTree>
    <p:extLst>
      <p:ext uri="{BB962C8B-B14F-4D97-AF65-F5344CB8AC3E}">
        <p14:creationId xmlns:p14="http://schemas.microsoft.com/office/powerpoint/2010/main" val="179271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Cessna no longer produces radial engine tail-dragging aircraft and consequently, the company logo has evolved multiple times over the decades. Today’s Cessna logo represents an aspirational swept wing aircraft made in America.</a:t>
            </a:r>
          </a:p>
        </p:txBody>
      </p:sp>
      <p:sp>
        <p:nvSpPr>
          <p:cNvPr id="4" name="Slide Number Placeholder 3"/>
          <p:cNvSpPr>
            <a:spLocks noGrp="1"/>
          </p:cNvSpPr>
          <p:nvPr>
            <p:ph type="sldNum" sz="quarter" idx="5"/>
          </p:nvPr>
        </p:nvSpPr>
        <p:spPr/>
        <p:txBody>
          <a:bodyPr/>
          <a:lstStyle/>
          <a:p>
            <a:fld id="{B10A1390-2F5E-4337-9BEC-5F90CCEDA078}" type="slidenum">
              <a:rPr lang="en-US" smtClean="0"/>
              <a:t>12</a:t>
            </a:fld>
            <a:endParaRPr lang="en-US" dirty="0"/>
          </a:p>
        </p:txBody>
      </p:sp>
    </p:spTree>
    <p:extLst>
      <p:ext uri="{BB962C8B-B14F-4D97-AF65-F5344CB8AC3E}">
        <p14:creationId xmlns:p14="http://schemas.microsoft.com/office/powerpoint/2010/main" val="56976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Understanding brand psychology and the physiology of how humans absorb information visually and make subconscious assessments, CAP needs to modernize the symbol. We’re not our grandmothers’ CAP anymore.</a:t>
            </a:r>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13</a:t>
            </a:fld>
            <a:endParaRPr lang="en-US" dirty="0"/>
          </a:p>
        </p:txBody>
      </p:sp>
    </p:spTree>
    <p:extLst>
      <p:ext uri="{BB962C8B-B14F-4D97-AF65-F5344CB8AC3E}">
        <p14:creationId xmlns:p14="http://schemas.microsoft.com/office/powerpoint/2010/main" val="1853373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14</a:t>
            </a:fld>
            <a:endParaRPr lang="en-US" dirty="0"/>
          </a:p>
        </p:txBody>
      </p:sp>
    </p:spTree>
    <p:extLst>
      <p:ext uri="{BB962C8B-B14F-4D97-AF65-F5344CB8AC3E}">
        <p14:creationId xmlns:p14="http://schemas.microsoft.com/office/powerpoint/2010/main" val="2862302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15</a:t>
            </a:fld>
            <a:endParaRPr lang="en-US" dirty="0"/>
          </a:p>
        </p:txBody>
      </p:sp>
    </p:spTree>
    <p:extLst>
      <p:ext uri="{BB962C8B-B14F-4D97-AF65-F5344CB8AC3E}">
        <p14:creationId xmlns:p14="http://schemas.microsoft.com/office/powerpoint/2010/main" val="2489377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has changed considerably in 80 years, but CAP’s visual identity hadn’t changed noticeably since the 1940s Civilian Defense era.</a:t>
            </a:r>
          </a:p>
          <a:p>
            <a:endParaRPr lang="en-US" dirty="0"/>
          </a:p>
          <a:p>
            <a:r>
              <a:rPr lang="en-US" dirty="0"/>
              <a:t>By default, the CAP symbol was subconsciously telling the nation, donors, stakeholders, prospective new members, etc. that we’re the same organization we were in the days of Civilian Defense. </a:t>
            </a:r>
          </a:p>
        </p:txBody>
      </p:sp>
      <p:sp>
        <p:nvSpPr>
          <p:cNvPr id="4" name="Slide Number Placeholder 3"/>
          <p:cNvSpPr>
            <a:spLocks noGrp="1"/>
          </p:cNvSpPr>
          <p:nvPr>
            <p:ph type="sldNum" sz="quarter" idx="5"/>
          </p:nvPr>
        </p:nvSpPr>
        <p:spPr/>
        <p:txBody>
          <a:bodyPr/>
          <a:lstStyle/>
          <a:p>
            <a:fld id="{866C765C-4A7A-4DD1-8ADA-5BBF2EC806D2}" type="slidenum">
              <a:rPr lang="en-US" smtClean="0"/>
              <a:t>16</a:t>
            </a:fld>
            <a:endParaRPr lang="en-US" dirty="0"/>
          </a:p>
        </p:txBody>
      </p:sp>
    </p:spTree>
    <p:extLst>
      <p:ext uri="{BB962C8B-B14F-4D97-AF65-F5344CB8AC3E}">
        <p14:creationId xmlns:p14="http://schemas.microsoft.com/office/powerpoint/2010/main" val="2803504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USAF logo reflects the evolution of technology – even its stealthy shape is sleek and fast.</a:t>
            </a:r>
          </a:p>
        </p:txBody>
      </p:sp>
      <p:sp>
        <p:nvSpPr>
          <p:cNvPr id="4" name="Slide Number Placeholder 3"/>
          <p:cNvSpPr>
            <a:spLocks noGrp="1"/>
          </p:cNvSpPr>
          <p:nvPr>
            <p:ph type="sldNum" sz="quarter" idx="5"/>
          </p:nvPr>
        </p:nvSpPr>
        <p:spPr/>
        <p:txBody>
          <a:bodyPr/>
          <a:lstStyle/>
          <a:p>
            <a:fld id="{B10A1390-2F5E-4337-9BEC-5F90CCEDA078}" type="slidenum">
              <a:rPr lang="en-US" smtClean="0"/>
              <a:t>17</a:t>
            </a:fld>
            <a:endParaRPr lang="en-US" dirty="0"/>
          </a:p>
        </p:txBody>
      </p:sp>
    </p:spTree>
    <p:extLst>
      <p:ext uri="{BB962C8B-B14F-4D97-AF65-F5344CB8AC3E}">
        <p14:creationId xmlns:p14="http://schemas.microsoft.com/office/powerpoint/2010/main" val="1776800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 Civilian Defense symbol did not reflect the quantum leap in technology since the 1940s.</a:t>
            </a:r>
          </a:p>
        </p:txBody>
      </p:sp>
      <p:sp>
        <p:nvSpPr>
          <p:cNvPr id="4" name="Slide Number Placeholder 3"/>
          <p:cNvSpPr>
            <a:spLocks noGrp="1"/>
          </p:cNvSpPr>
          <p:nvPr>
            <p:ph type="sldNum" sz="quarter" idx="5"/>
          </p:nvPr>
        </p:nvSpPr>
        <p:spPr/>
        <p:txBody>
          <a:bodyPr/>
          <a:lstStyle/>
          <a:p>
            <a:fld id="{B10A1390-2F5E-4337-9BEC-5F90CCEDA078}" type="slidenum">
              <a:rPr lang="en-US" smtClean="0"/>
              <a:t>18</a:t>
            </a:fld>
            <a:endParaRPr lang="en-US" dirty="0"/>
          </a:p>
        </p:txBody>
      </p:sp>
    </p:spTree>
    <p:extLst>
      <p:ext uri="{BB962C8B-B14F-4D97-AF65-F5344CB8AC3E}">
        <p14:creationId xmlns:p14="http://schemas.microsoft.com/office/powerpoint/2010/main" val="353953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19</a:t>
            </a:fld>
            <a:endParaRPr lang="en-US" dirty="0"/>
          </a:p>
        </p:txBody>
      </p:sp>
    </p:spTree>
    <p:extLst>
      <p:ext uri="{BB962C8B-B14F-4D97-AF65-F5344CB8AC3E}">
        <p14:creationId xmlns:p14="http://schemas.microsoft.com/office/powerpoint/2010/main" val="227688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CAP spends considerable effort talking to ourselves about ourselves. That’s important in a member-driven organization, but it is not a growth strategy. CAP needs to increase brand awareness to stimulate recruiting efforts. To do so, the brand’s visual identity needed to come into the 21</a:t>
            </a:r>
            <a:r>
              <a:rPr lang="en-US" sz="1300" baseline="30000" dirty="0"/>
              <a:t>st</a:t>
            </a:r>
            <a:r>
              <a:rPr lang="en-US" sz="1300" dirty="0"/>
              <a:t> century to be more relevant, exciting, and positioned as a Total Force partner.</a:t>
            </a:r>
          </a:p>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a:t>
            </a:fld>
            <a:endParaRPr lang="en-US" dirty="0"/>
          </a:p>
        </p:txBody>
      </p:sp>
    </p:spTree>
    <p:extLst>
      <p:ext uri="{BB962C8B-B14F-4D97-AF65-F5344CB8AC3E}">
        <p14:creationId xmlns:p14="http://schemas.microsoft.com/office/powerpoint/2010/main" val="211662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20</a:t>
            </a:fld>
            <a:endParaRPr lang="en-US" dirty="0"/>
          </a:p>
        </p:txBody>
      </p:sp>
    </p:spTree>
    <p:extLst>
      <p:ext uri="{BB962C8B-B14F-4D97-AF65-F5344CB8AC3E}">
        <p14:creationId xmlns:p14="http://schemas.microsoft.com/office/powerpoint/2010/main" val="3319962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shown is a compilation of all surveys and polls over the past two years.</a:t>
            </a:r>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21</a:t>
            </a:fld>
            <a:endParaRPr lang="en-US" dirty="0"/>
          </a:p>
        </p:txBody>
      </p:sp>
    </p:spTree>
    <p:extLst>
      <p:ext uri="{BB962C8B-B14F-4D97-AF65-F5344CB8AC3E}">
        <p14:creationId xmlns:p14="http://schemas.microsoft.com/office/powerpoint/2010/main" val="2175024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22</a:t>
            </a:fld>
            <a:endParaRPr lang="en-US" dirty="0"/>
          </a:p>
        </p:txBody>
      </p:sp>
    </p:spTree>
    <p:extLst>
      <p:ext uri="{BB962C8B-B14F-4D97-AF65-F5344CB8AC3E}">
        <p14:creationId xmlns:p14="http://schemas.microsoft.com/office/powerpoint/2010/main" val="270816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23</a:t>
            </a:fld>
            <a:endParaRPr lang="en-US" dirty="0"/>
          </a:p>
        </p:txBody>
      </p:sp>
    </p:spTree>
    <p:extLst>
      <p:ext uri="{BB962C8B-B14F-4D97-AF65-F5344CB8AC3E}">
        <p14:creationId xmlns:p14="http://schemas.microsoft.com/office/powerpoint/2010/main" val="2647382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decades, CAP has created, adapted, and adopted technology to be a more efficient, productive, and successful organization – for example, cell forensics replaced airborne daylight search and GPS replaced the whiskey compass.</a:t>
            </a:r>
          </a:p>
          <a:p>
            <a:endParaRPr lang="en-US" dirty="0"/>
          </a:p>
          <a:p>
            <a:r>
              <a:rPr lang="en-US" dirty="0"/>
              <a:t>Since the CAP visual identity hasn’t kept pace with change for the past 80 years, any logo refresh that attempts to make up for 80 years of stagnation may seem dramatic to some (more a revolution than an evolution). CAP’s identity has some catching up to do with what the Air Force did 20 years ago.</a:t>
            </a:r>
          </a:p>
        </p:txBody>
      </p:sp>
      <p:sp>
        <p:nvSpPr>
          <p:cNvPr id="4" name="Slide Number Placeholder 3"/>
          <p:cNvSpPr>
            <a:spLocks noGrp="1"/>
          </p:cNvSpPr>
          <p:nvPr>
            <p:ph type="sldNum" sz="quarter" idx="5"/>
          </p:nvPr>
        </p:nvSpPr>
        <p:spPr/>
        <p:txBody>
          <a:bodyPr/>
          <a:lstStyle/>
          <a:p>
            <a:fld id="{B10A1390-2F5E-4337-9BEC-5F90CCEDA078}" type="slidenum">
              <a:rPr lang="en-US" smtClean="0"/>
              <a:t>24</a:t>
            </a:fld>
            <a:endParaRPr lang="en-US" dirty="0"/>
          </a:p>
        </p:txBody>
      </p:sp>
    </p:spTree>
    <p:extLst>
      <p:ext uri="{BB962C8B-B14F-4D97-AF65-F5344CB8AC3E}">
        <p14:creationId xmlns:p14="http://schemas.microsoft.com/office/powerpoint/2010/main" val="236694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Realizing the psychology of branding and the physiology of how humans absorb information visually and make subconscious assessments, the Air Force modernized the logo at the turn of the century – more than 20 years ago.</a:t>
            </a:r>
          </a:p>
          <a:p>
            <a:endParaRPr lang="en-US" sz="1300" dirty="0"/>
          </a:p>
          <a:p>
            <a:r>
              <a:rPr lang="en-US" sz="1300" dirty="0"/>
              <a:t>By comparison, the visually antiquated CAP Triblade symbol makes the company feel dated compared to the Air Force. Even updating the red propeller to a more modern simitar-shaped prop would have been a step into the 21</a:t>
            </a:r>
            <a:r>
              <a:rPr lang="en-US" sz="1300" baseline="30000" dirty="0"/>
              <a:t>st</a:t>
            </a:r>
            <a:r>
              <a:rPr lang="en-US" sz="1300" dirty="0"/>
              <a:t> century decades ago.</a:t>
            </a:r>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25</a:t>
            </a:fld>
            <a:endParaRPr lang="en-US" dirty="0"/>
          </a:p>
        </p:txBody>
      </p:sp>
    </p:spTree>
    <p:extLst>
      <p:ext uri="{BB962C8B-B14F-4D97-AF65-F5344CB8AC3E}">
        <p14:creationId xmlns:p14="http://schemas.microsoft.com/office/powerpoint/2010/main" val="1853373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26</a:t>
            </a:fld>
            <a:endParaRPr lang="en-US" dirty="0"/>
          </a:p>
        </p:txBody>
      </p:sp>
    </p:spTree>
    <p:extLst>
      <p:ext uri="{BB962C8B-B14F-4D97-AF65-F5344CB8AC3E}">
        <p14:creationId xmlns:p14="http://schemas.microsoft.com/office/powerpoint/2010/main" val="1663915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27</a:t>
            </a:fld>
            <a:endParaRPr lang="en-US" dirty="0"/>
          </a:p>
        </p:txBody>
      </p:sp>
    </p:spTree>
    <p:extLst>
      <p:ext uri="{BB962C8B-B14F-4D97-AF65-F5344CB8AC3E}">
        <p14:creationId xmlns:p14="http://schemas.microsoft.com/office/powerpoint/2010/main" val="2742274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28</a:t>
            </a:fld>
            <a:endParaRPr lang="en-US" dirty="0"/>
          </a:p>
        </p:txBody>
      </p:sp>
    </p:spTree>
    <p:extLst>
      <p:ext uri="{BB962C8B-B14F-4D97-AF65-F5344CB8AC3E}">
        <p14:creationId xmlns:p14="http://schemas.microsoft.com/office/powerpoint/2010/main" val="2115520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brand modernization project set out to accomplish:</a:t>
            </a:r>
          </a:p>
        </p:txBody>
      </p:sp>
      <p:sp>
        <p:nvSpPr>
          <p:cNvPr id="4" name="Slide Number Placeholder 3"/>
          <p:cNvSpPr>
            <a:spLocks noGrp="1"/>
          </p:cNvSpPr>
          <p:nvPr>
            <p:ph type="sldNum" sz="quarter" idx="5"/>
          </p:nvPr>
        </p:nvSpPr>
        <p:spPr/>
        <p:txBody>
          <a:bodyPr/>
          <a:lstStyle/>
          <a:p>
            <a:fld id="{B10A1390-2F5E-4337-9BEC-5F90CCEDA078}" type="slidenum">
              <a:rPr lang="en-US" smtClean="0"/>
              <a:t>29</a:t>
            </a:fld>
            <a:endParaRPr lang="en-US" dirty="0"/>
          </a:p>
        </p:txBody>
      </p:sp>
    </p:spTree>
    <p:extLst>
      <p:ext uri="{BB962C8B-B14F-4D97-AF65-F5344CB8AC3E}">
        <p14:creationId xmlns:p14="http://schemas.microsoft.com/office/powerpoint/2010/main" val="160003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 has dramatically improved the level of sophistication and effectiveness in Strategic Planning, Philanthropy, Innovation, Safety, Operations, Enterprise Risk Management, Marketing and Strategic Communications and more just in the past few years. The 80-year-old visual identity did not accurately reflect the dynamic and well-managed company that is today’s CAP.</a:t>
            </a:r>
          </a:p>
        </p:txBody>
      </p:sp>
      <p:sp>
        <p:nvSpPr>
          <p:cNvPr id="4" name="Slide Number Placeholder 3"/>
          <p:cNvSpPr>
            <a:spLocks noGrp="1"/>
          </p:cNvSpPr>
          <p:nvPr>
            <p:ph type="sldNum" sz="quarter" idx="5"/>
          </p:nvPr>
        </p:nvSpPr>
        <p:spPr/>
        <p:txBody>
          <a:bodyPr/>
          <a:lstStyle/>
          <a:p>
            <a:fld id="{B10A1390-2F5E-4337-9BEC-5F90CCEDA078}" type="slidenum">
              <a:rPr lang="en-US" smtClean="0"/>
              <a:t>3</a:t>
            </a:fld>
            <a:endParaRPr lang="en-US" dirty="0"/>
          </a:p>
        </p:txBody>
      </p:sp>
    </p:spTree>
    <p:extLst>
      <p:ext uri="{BB962C8B-B14F-4D97-AF65-F5344CB8AC3E}">
        <p14:creationId xmlns:p14="http://schemas.microsoft.com/office/powerpoint/2010/main" val="2188895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30</a:t>
            </a:fld>
            <a:endParaRPr lang="en-US" dirty="0"/>
          </a:p>
        </p:txBody>
      </p:sp>
    </p:spTree>
    <p:extLst>
      <p:ext uri="{BB962C8B-B14F-4D97-AF65-F5344CB8AC3E}">
        <p14:creationId xmlns:p14="http://schemas.microsoft.com/office/powerpoint/2010/main" val="38559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focus group comments, members asked for a logo more closely aligned with the Air Force. Inspiration for the new logo shape came from a combination of the Air Force logo and familiar CAP shapes.</a:t>
            </a:r>
          </a:p>
          <a:p>
            <a:endParaRPr lang="en-US" dirty="0"/>
          </a:p>
          <a:p>
            <a:r>
              <a:rPr lang="en-US" dirty="0"/>
              <a:t>While there are other nonprofits supporting emergency services, humanitarian relief, education/STEM, and youth programs, one thing that differentiates CAP is the fact that we operate the world’s largest fleet of aircraft. Aviation also provided a source of inspiration.</a:t>
            </a:r>
          </a:p>
        </p:txBody>
      </p:sp>
      <p:sp>
        <p:nvSpPr>
          <p:cNvPr id="4" name="Slide Number Placeholder 3"/>
          <p:cNvSpPr>
            <a:spLocks noGrp="1"/>
          </p:cNvSpPr>
          <p:nvPr>
            <p:ph type="sldNum" sz="quarter" idx="5"/>
          </p:nvPr>
        </p:nvSpPr>
        <p:spPr/>
        <p:txBody>
          <a:bodyPr/>
          <a:lstStyle/>
          <a:p>
            <a:fld id="{B10A1390-2F5E-4337-9BEC-5F90CCEDA078}" type="slidenum">
              <a:rPr lang="en-US" smtClean="0"/>
              <a:t>31</a:t>
            </a:fld>
            <a:endParaRPr lang="en-US" dirty="0"/>
          </a:p>
        </p:txBody>
      </p:sp>
    </p:spTree>
    <p:extLst>
      <p:ext uri="{BB962C8B-B14F-4D97-AF65-F5344CB8AC3E}">
        <p14:creationId xmlns:p14="http://schemas.microsoft.com/office/powerpoint/2010/main" val="2627266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logo tells a brand story – here is Civil Air Patrol’s brand story shaped into a logo.</a:t>
            </a:r>
          </a:p>
        </p:txBody>
      </p:sp>
      <p:sp>
        <p:nvSpPr>
          <p:cNvPr id="4" name="Slide Number Placeholder 3"/>
          <p:cNvSpPr>
            <a:spLocks noGrp="1"/>
          </p:cNvSpPr>
          <p:nvPr>
            <p:ph type="sldNum" sz="quarter" idx="5"/>
          </p:nvPr>
        </p:nvSpPr>
        <p:spPr/>
        <p:txBody>
          <a:bodyPr/>
          <a:lstStyle/>
          <a:p>
            <a:fld id="{B10A1390-2F5E-4337-9BEC-5F90CCEDA078}" type="slidenum">
              <a:rPr lang="en-US" smtClean="0"/>
              <a:t>32</a:t>
            </a:fld>
            <a:endParaRPr lang="en-US" dirty="0"/>
          </a:p>
        </p:txBody>
      </p:sp>
    </p:spTree>
    <p:extLst>
      <p:ext uri="{BB962C8B-B14F-4D97-AF65-F5344CB8AC3E}">
        <p14:creationId xmlns:p14="http://schemas.microsoft.com/office/powerpoint/2010/main" val="852203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33</a:t>
            </a:fld>
            <a:endParaRPr lang="en-US" dirty="0"/>
          </a:p>
        </p:txBody>
      </p:sp>
    </p:spTree>
    <p:extLst>
      <p:ext uri="{BB962C8B-B14F-4D97-AF65-F5344CB8AC3E}">
        <p14:creationId xmlns:p14="http://schemas.microsoft.com/office/powerpoint/2010/main" val="4109673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Updating the logo also provided an opportunity to solve some problem areas with existing logo variants.</a:t>
            </a:r>
          </a:p>
        </p:txBody>
      </p:sp>
      <p:sp>
        <p:nvSpPr>
          <p:cNvPr id="4" name="Slide Number Placeholder 3"/>
          <p:cNvSpPr>
            <a:spLocks noGrp="1"/>
          </p:cNvSpPr>
          <p:nvPr>
            <p:ph type="sldNum" sz="quarter" idx="5"/>
          </p:nvPr>
        </p:nvSpPr>
        <p:spPr/>
        <p:txBody>
          <a:bodyPr/>
          <a:lstStyle/>
          <a:p>
            <a:fld id="{B10A1390-2F5E-4337-9BEC-5F90CCEDA078}" type="slidenum">
              <a:rPr lang="en-US" smtClean="0"/>
              <a:t>34</a:t>
            </a:fld>
            <a:endParaRPr lang="en-US" dirty="0"/>
          </a:p>
        </p:txBody>
      </p:sp>
    </p:spTree>
    <p:extLst>
      <p:ext uri="{BB962C8B-B14F-4D97-AF65-F5344CB8AC3E}">
        <p14:creationId xmlns:p14="http://schemas.microsoft.com/office/powerpoint/2010/main" val="840091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word clouds are a compilation of comments collected from member surveys and focus groups.  </a:t>
            </a:r>
          </a:p>
        </p:txBody>
      </p:sp>
      <p:sp>
        <p:nvSpPr>
          <p:cNvPr id="4" name="Slide Number Placeholder 3"/>
          <p:cNvSpPr>
            <a:spLocks noGrp="1"/>
          </p:cNvSpPr>
          <p:nvPr>
            <p:ph type="sldNum" sz="quarter" idx="5"/>
          </p:nvPr>
        </p:nvSpPr>
        <p:spPr/>
        <p:txBody>
          <a:bodyPr/>
          <a:lstStyle/>
          <a:p>
            <a:fld id="{B10A1390-2F5E-4337-9BEC-5F90CCEDA078}" type="slidenum">
              <a:rPr lang="en-US" smtClean="0"/>
              <a:t>35</a:t>
            </a:fld>
            <a:endParaRPr lang="en-US" dirty="0"/>
          </a:p>
        </p:txBody>
      </p:sp>
    </p:spTree>
    <p:extLst>
      <p:ext uri="{BB962C8B-B14F-4D97-AF65-F5344CB8AC3E}">
        <p14:creationId xmlns:p14="http://schemas.microsoft.com/office/powerpoint/2010/main" val="378471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focus group comments, members asked for a logo more closely aligned with the Air Force. Inspiration for the new logo shape came from a combination of the Air Force logo and familiar CAP shapes.</a:t>
            </a:r>
          </a:p>
          <a:p>
            <a:endParaRPr lang="en-US" dirty="0"/>
          </a:p>
          <a:p>
            <a:r>
              <a:rPr lang="en-US" dirty="0"/>
              <a:t>While there are other nonprofits supporting emergency services, humanitarian relief, education/STEM, and youth programs, one thing that differentiates CAP is the fact that we operate the world’s largest fleet of aircraft. Aviation also provided a source of inspiration.</a:t>
            </a:r>
          </a:p>
        </p:txBody>
      </p:sp>
      <p:sp>
        <p:nvSpPr>
          <p:cNvPr id="4" name="Slide Number Placeholder 3"/>
          <p:cNvSpPr>
            <a:spLocks noGrp="1"/>
          </p:cNvSpPr>
          <p:nvPr>
            <p:ph type="sldNum" sz="quarter" idx="5"/>
          </p:nvPr>
        </p:nvSpPr>
        <p:spPr/>
        <p:txBody>
          <a:bodyPr/>
          <a:lstStyle/>
          <a:p>
            <a:fld id="{B10A1390-2F5E-4337-9BEC-5F90CCEDA078}" type="slidenum">
              <a:rPr lang="en-US" smtClean="0"/>
              <a:t>36</a:t>
            </a:fld>
            <a:endParaRPr lang="en-US" dirty="0"/>
          </a:p>
        </p:txBody>
      </p:sp>
    </p:spTree>
    <p:extLst>
      <p:ext uri="{BB962C8B-B14F-4D97-AF65-F5344CB8AC3E}">
        <p14:creationId xmlns:p14="http://schemas.microsoft.com/office/powerpoint/2010/main" val="3759554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38</a:t>
            </a:fld>
            <a:endParaRPr lang="en-US" dirty="0"/>
          </a:p>
        </p:txBody>
      </p:sp>
    </p:spTree>
    <p:extLst>
      <p:ext uri="{BB962C8B-B14F-4D97-AF65-F5344CB8AC3E}">
        <p14:creationId xmlns:p14="http://schemas.microsoft.com/office/powerpoint/2010/main" val="490968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39</a:t>
            </a:fld>
            <a:endParaRPr lang="en-US" dirty="0"/>
          </a:p>
        </p:txBody>
      </p:sp>
    </p:spTree>
    <p:extLst>
      <p:ext uri="{BB962C8B-B14F-4D97-AF65-F5344CB8AC3E}">
        <p14:creationId xmlns:p14="http://schemas.microsoft.com/office/powerpoint/2010/main" val="1637039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40</a:t>
            </a:fld>
            <a:endParaRPr lang="en-US" dirty="0"/>
          </a:p>
        </p:txBody>
      </p:sp>
    </p:spTree>
    <p:extLst>
      <p:ext uri="{BB962C8B-B14F-4D97-AF65-F5344CB8AC3E}">
        <p14:creationId xmlns:p14="http://schemas.microsoft.com/office/powerpoint/2010/main" val="82453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deck is a subset of what NHQ used for almost two years with focus groups, at wing conferences, and national conference roundtables to discuss the need to modernize CAP’s visual identity.</a:t>
            </a:r>
          </a:p>
        </p:txBody>
      </p:sp>
      <p:sp>
        <p:nvSpPr>
          <p:cNvPr id="4" name="Slide Number Placeholder 3"/>
          <p:cNvSpPr>
            <a:spLocks noGrp="1"/>
          </p:cNvSpPr>
          <p:nvPr>
            <p:ph type="sldNum" sz="quarter" idx="5"/>
          </p:nvPr>
        </p:nvSpPr>
        <p:spPr/>
        <p:txBody>
          <a:bodyPr/>
          <a:lstStyle/>
          <a:p>
            <a:fld id="{B10A1390-2F5E-4337-9BEC-5F90CCEDA078}" type="slidenum">
              <a:rPr lang="en-US" smtClean="0"/>
              <a:t>4</a:t>
            </a:fld>
            <a:endParaRPr lang="en-US" dirty="0"/>
          </a:p>
        </p:txBody>
      </p:sp>
    </p:spTree>
    <p:extLst>
      <p:ext uri="{BB962C8B-B14F-4D97-AF65-F5344CB8AC3E}">
        <p14:creationId xmlns:p14="http://schemas.microsoft.com/office/powerpoint/2010/main" val="2695653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corporate symbol (logo) changes. The Command Emblem and Seal remain unchanged and will continue to be used in their specific applications. There is no change or impact to uniforms, vehicle graphics, aircraft livery, or heraldry.</a:t>
            </a:r>
          </a:p>
        </p:txBody>
      </p:sp>
      <p:sp>
        <p:nvSpPr>
          <p:cNvPr id="4" name="Slide Number Placeholder 3"/>
          <p:cNvSpPr>
            <a:spLocks noGrp="1"/>
          </p:cNvSpPr>
          <p:nvPr>
            <p:ph type="sldNum" sz="quarter" idx="5"/>
          </p:nvPr>
        </p:nvSpPr>
        <p:spPr/>
        <p:txBody>
          <a:bodyPr/>
          <a:lstStyle/>
          <a:p>
            <a:fld id="{B10A1390-2F5E-4337-9BEC-5F90CCEDA078}" type="slidenum">
              <a:rPr lang="en-US" smtClean="0"/>
              <a:t>41</a:t>
            </a:fld>
            <a:endParaRPr lang="en-US" dirty="0"/>
          </a:p>
        </p:txBody>
      </p:sp>
    </p:spTree>
    <p:extLst>
      <p:ext uri="{BB962C8B-B14F-4D97-AF65-F5344CB8AC3E}">
        <p14:creationId xmlns:p14="http://schemas.microsoft.com/office/powerpoint/2010/main" val="3131576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42</a:t>
            </a:fld>
            <a:endParaRPr lang="en-US" dirty="0"/>
          </a:p>
        </p:txBody>
      </p:sp>
    </p:spTree>
    <p:extLst>
      <p:ext uri="{BB962C8B-B14F-4D97-AF65-F5344CB8AC3E}">
        <p14:creationId xmlns:p14="http://schemas.microsoft.com/office/powerpoint/2010/main" val="2940227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5</a:t>
            </a:fld>
            <a:endParaRPr lang="en-US" dirty="0"/>
          </a:p>
        </p:txBody>
      </p:sp>
    </p:spTree>
    <p:extLst>
      <p:ext uri="{BB962C8B-B14F-4D97-AF65-F5344CB8AC3E}">
        <p14:creationId xmlns:p14="http://schemas.microsoft.com/office/powerpoint/2010/main" val="32459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CAP’s Civilian Defense symbol became the organization’s visual identity by default – it was not developed as a thoughtfully designed corporate logo any more than a safety sign would be considered a corporate logo.</a:t>
            </a:r>
          </a:p>
        </p:txBody>
      </p:sp>
      <p:sp>
        <p:nvSpPr>
          <p:cNvPr id="4" name="Slide Number Placeholder 3"/>
          <p:cNvSpPr>
            <a:spLocks noGrp="1"/>
          </p:cNvSpPr>
          <p:nvPr>
            <p:ph type="sldNum" sz="quarter" idx="5"/>
          </p:nvPr>
        </p:nvSpPr>
        <p:spPr/>
        <p:txBody>
          <a:bodyPr/>
          <a:lstStyle/>
          <a:p>
            <a:fld id="{B10A1390-2F5E-4337-9BEC-5F90CCEDA078}" type="slidenum">
              <a:rPr lang="en-US" smtClean="0"/>
              <a:t>6</a:t>
            </a:fld>
            <a:endParaRPr lang="en-US" dirty="0"/>
          </a:p>
        </p:txBody>
      </p:sp>
    </p:spTree>
    <p:extLst>
      <p:ext uri="{BB962C8B-B14F-4D97-AF65-F5344CB8AC3E}">
        <p14:creationId xmlns:p14="http://schemas.microsoft.com/office/powerpoint/2010/main" val="238455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logo should tell a brand story. The new logo does exactly that.</a:t>
            </a:r>
          </a:p>
        </p:txBody>
      </p:sp>
      <p:sp>
        <p:nvSpPr>
          <p:cNvPr id="4" name="Slide Number Placeholder 3"/>
          <p:cNvSpPr>
            <a:spLocks noGrp="1"/>
          </p:cNvSpPr>
          <p:nvPr>
            <p:ph type="sldNum" sz="quarter" idx="5"/>
          </p:nvPr>
        </p:nvSpPr>
        <p:spPr/>
        <p:txBody>
          <a:bodyPr/>
          <a:lstStyle/>
          <a:p>
            <a:fld id="{B10A1390-2F5E-4337-9BEC-5F90CCEDA078}" type="slidenum">
              <a:rPr lang="en-US" smtClean="0"/>
              <a:t>7</a:t>
            </a:fld>
            <a:endParaRPr lang="en-US" dirty="0"/>
          </a:p>
        </p:txBody>
      </p:sp>
    </p:spTree>
    <p:extLst>
      <p:ext uri="{BB962C8B-B14F-4D97-AF65-F5344CB8AC3E}">
        <p14:creationId xmlns:p14="http://schemas.microsoft.com/office/powerpoint/2010/main" val="1254407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panose="020B0604020202020204" pitchFamily="34" charset="0"/>
                <a:cs typeface="Arial" panose="020B0604020202020204" pitchFamily="34" charset="0"/>
              </a:rPr>
              <a:t>Except for a shoulder patch from 1951-1966 and a short-lived symbol variant in 2011-2012, CAP hasn’t effectively shed the 1940s Civilian Defense identity despite the fact that Civilian Defense hasn’t existed in decades.</a:t>
            </a:r>
          </a:p>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8</a:t>
            </a:fld>
            <a:endParaRPr lang="en-US" dirty="0"/>
          </a:p>
        </p:txBody>
      </p:sp>
    </p:spTree>
    <p:extLst>
      <p:ext uri="{BB962C8B-B14F-4D97-AF65-F5344CB8AC3E}">
        <p14:creationId xmlns:p14="http://schemas.microsoft.com/office/powerpoint/2010/main" val="1507584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A1390-2F5E-4337-9BEC-5F90CCEDA078}" type="slidenum">
              <a:rPr lang="en-US" smtClean="0"/>
              <a:t>9</a:t>
            </a:fld>
            <a:endParaRPr lang="en-US" dirty="0"/>
          </a:p>
        </p:txBody>
      </p:sp>
    </p:spTree>
    <p:extLst>
      <p:ext uri="{BB962C8B-B14F-4D97-AF65-F5344CB8AC3E}">
        <p14:creationId xmlns:p14="http://schemas.microsoft.com/office/powerpoint/2010/main" val="2197681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Google Shape;56;p13">
            <a:extLst>
              <a:ext uri="{FF2B5EF4-FFF2-40B4-BE49-F238E27FC236}">
                <a16:creationId xmlns:a16="http://schemas.microsoft.com/office/drawing/2014/main" id="{24348F6A-551A-4BB5-9CFF-50100A3EC745}"/>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58;p13">
            <a:extLst>
              <a:ext uri="{FF2B5EF4-FFF2-40B4-BE49-F238E27FC236}">
                <a16:creationId xmlns:a16="http://schemas.microsoft.com/office/drawing/2014/main" id="{182BAF24-DAED-4314-8CE5-36ADBB18FC5A}"/>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7;p13">
            <a:extLst>
              <a:ext uri="{FF2B5EF4-FFF2-40B4-BE49-F238E27FC236}">
                <a16:creationId xmlns:a16="http://schemas.microsoft.com/office/drawing/2014/main" id="{8F5C3701-1845-4E5D-9E35-DCB39987B856}"/>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Title Placeholder 1">
            <a:extLst>
              <a:ext uri="{FF2B5EF4-FFF2-40B4-BE49-F238E27FC236}">
                <a16:creationId xmlns:a16="http://schemas.microsoft.com/office/drawing/2014/main" id="{F64B1598-0A11-4ADE-A8F1-25958FE5922E}"/>
              </a:ext>
            </a:extLst>
          </p:cNvPr>
          <p:cNvSpPr>
            <a:spLocks noGrp="1"/>
          </p:cNvSpPr>
          <p:nvPr>
            <p:ph type="title"/>
          </p:nvPr>
        </p:nvSpPr>
        <p:spPr>
          <a:xfrm>
            <a:off x="2993456" y="2349542"/>
            <a:ext cx="7931825" cy="2184640"/>
          </a:xfrm>
          <a:prstGeom prst="rect">
            <a:avLst/>
          </a:prstGeom>
        </p:spPr>
        <p:txBody>
          <a:bodyPr vert="horz" lIns="91440" tIns="45720" rIns="91440" bIns="45720" rtlCol="0" anchor="ctr">
            <a:normAutofit/>
          </a:bodyPr>
          <a:lstStyle/>
          <a:p>
            <a:r>
              <a:rPr lang="en-US" dirty="0"/>
              <a:t>Click to edit Master </a:t>
            </a:r>
            <a:br>
              <a:rPr lang="en-US" dirty="0"/>
            </a:br>
            <a:r>
              <a:rPr lang="en-US" dirty="0"/>
              <a:t>title style</a:t>
            </a:r>
          </a:p>
        </p:txBody>
      </p:sp>
      <p:sp>
        <p:nvSpPr>
          <p:cNvPr id="2" name="Rectangle 1">
            <a:extLst>
              <a:ext uri="{FF2B5EF4-FFF2-40B4-BE49-F238E27FC236}">
                <a16:creationId xmlns:a16="http://schemas.microsoft.com/office/drawing/2014/main" id="{89E42631-8B64-4020-9116-5174F713B1FA}"/>
              </a:ext>
            </a:extLst>
          </p:cNvPr>
          <p:cNvSpPr/>
          <p:nvPr userDrawn="1"/>
        </p:nvSpPr>
        <p:spPr>
          <a:xfrm>
            <a:off x="88490" y="98323"/>
            <a:ext cx="1504336" cy="14453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3DCFB81-2F80-4C5F-AF7B-DDACC43784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194" y="2319251"/>
            <a:ext cx="2211186" cy="2211186"/>
          </a:xfrm>
          <a:prstGeom prst="rect">
            <a:avLst/>
          </a:prstGeom>
        </p:spPr>
      </p:pic>
    </p:spTree>
    <p:extLst>
      <p:ext uri="{BB962C8B-B14F-4D97-AF65-F5344CB8AC3E}">
        <p14:creationId xmlns:p14="http://schemas.microsoft.com/office/powerpoint/2010/main" val="275376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7079FD-F3DD-45E6-9736-FC88E2E4079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FE225D5-BCD8-4C8A-AFB2-3351BCE4DF5D}"/>
              </a:ext>
            </a:extLst>
          </p:cNvPr>
          <p:cNvSpPr>
            <a:spLocks noGrp="1"/>
          </p:cNvSpPr>
          <p:nvPr>
            <p:ph type="sldNum" sz="quarter" idx="11"/>
          </p:nvPr>
        </p:nvSpPr>
        <p:spPr/>
        <p:txBody>
          <a:bodyPr/>
          <a:lstStyle>
            <a:lvl1pPr>
              <a:defRPr>
                <a:solidFill>
                  <a:srgbClr val="BDBDBD"/>
                </a:solidFill>
              </a:defRPr>
            </a:lvl1pPr>
          </a:lstStyle>
          <a:p>
            <a:fld id="{A47E3F7A-0EE5-45E7-B40F-D7CBCF0FD8B8}" type="slidenum">
              <a:rPr lang="en-US" smtClean="0"/>
              <a:pPr/>
              <a:t>‹#›</a:t>
            </a:fld>
            <a:endParaRPr lang="en-US" dirty="0"/>
          </a:p>
        </p:txBody>
      </p:sp>
      <p:sp>
        <p:nvSpPr>
          <p:cNvPr id="9" name="Title 8">
            <a:extLst>
              <a:ext uri="{FF2B5EF4-FFF2-40B4-BE49-F238E27FC236}">
                <a16:creationId xmlns:a16="http://schemas.microsoft.com/office/drawing/2014/main" id="{4D98CF1B-D3CD-4E42-A764-F2AB0E5645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922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431D-A7A4-4F20-A2BD-88F59FC8104A}"/>
              </a:ext>
            </a:extLst>
          </p:cNvPr>
          <p:cNvSpPr>
            <a:spLocks noGrp="1"/>
          </p:cNvSpPr>
          <p:nvPr>
            <p:ph type="title"/>
          </p:nvPr>
        </p:nvSpPr>
        <p:spPr>
          <a:xfrm>
            <a:off x="1611984" y="136525"/>
            <a:ext cx="9818016"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193D99-7A5E-4126-B091-6BA792DC9E2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92252C7-EBA6-4BE6-93B6-52C9340FE8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FECECF4-D905-40B0-A856-9D7CAE06BDF1}"/>
              </a:ext>
            </a:extLst>
          </p:cNvPr>
          <p:cNvSpPr>
            <a:spLocks noGrp="1"/>
          </p:cNvSpPr>
          <p:nvPr>
            <p:ph type="sldNum" sz="quarter" idx="11"/>
          </p:nvPr>
        </p:nvSpPr>
        <p:spPr/>
        <p:txBody>
          <a:bodyPr/>
          <a:lstStyle/>
          <a:p>
            <a:fld id="{A47E3F7A-0EE5-45E7-B40F-D7CBCF0FD8B8}" type="slidenum">
              <a:rPr lang="en-US" smtClean="0"/>
              <a:pPr/>
              <a:t>‹#›</a:t>
            </a:fld>
            <a:endParaRPr lang="en-US" dirty="0"/>
          </a:p>
        </p:txBody>
      </p:sp>
    </p:spTree>
    <p:extLst>
      <p:ext uri="{BB962C8B-B14F-4D97-AF65-F5344CB8AC3E}">
        <p14:creationId xmlns:p14="http://schemas.microsoft.com/office/powerpoint/2010/main" val="293504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CBF21-1D03-4DB0-9D4C-7A74FCD4D05A}"/>
              </a:ext>
            </a:extLst>
          </p:cNvPr>
          <p:cNvSpPr>
            <a:spLocks noGrp="1"/>
          </p:cNvSpPr>
          <p:nvPr>
            <p:ph type="title"/>
          </p:nvPr>
        </p:nvSpPr>
        <p:spPr>
          <a:xfrm>
            <a:off x="1621410" y="188913"/>
            <a:ext cx="9732390" cy="1325563"/>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37456AA-A7C4-431E-BAA0-D788BC1D6E04}"/>
              </a:ext>
            </a:extLst>
          </p:cNvPr>
          <p:cNvSpPr>
            <a:spLocks noGrp="1"/>
          </p:cNvSpPr>
          <p:nvPr>
            <p:ph type="body" idx="1"/>
          </p:nvPr>
        </p:nvSpPr>
        <p:spPr>
          <a:xfrm>
            <a:off x="839788" y="1681163"/>
            <a:ext cx="5157787"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D606726-4D8C-409F-B61C-6630E723F07D}"/>
              </a:ext>
            </a:extLst>
          </p:cNvPr>
          <p:cNvSpPr>
            <a:spLocks noGrp="1"/>
          </p:cNvSpPr>
          <p:nvPr>
            <p:ph sz="half" idx="2"/>
          </p:nvPr>
        </p:nvSpPr>
        <p:spPr>
          <a:xfrm>
            <a:off x="839788" y="2505075"/>
            <a:ext cx="5157787" cy="3684588"/>
          </a:xfrm>
        </p:spPr>
        <p:txBody>
          <a:bodyPr/>
          <a:lstStyle>
            <a:lvl1pPr>
              <a:defRPr sz="2000"/>
            </a:lvl1pPr>
            <a:lvl2pPr>
              <a:defRPr sz="2000"/>
            </a:lvl2pPr>
            <a:lvl3pPr>
              <a:defRPr sz="18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38F9B7-A44E-411A-BCF1-AB5151460705}"/>
              </a:ext>
            </a:extLst>
          </p:cNvPr>
          <p:cNvSpPr>
            <a:spLocks noGrp="1"/>
          </p:cNvSpPr>
          <p:nvPr>
            <p:ph type="body" sz="quarter" idx="3"/>
          </p:nvPr>
        </p:nvSpPr>
        <p:spPr>
          <a:xfrm>
            <a:off x="6172200" y="1681163"/>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77BE248-7D69-490E-8147-C4EB882C9103}"/>
              </a:ext>
            </a:extLst>
          </p:cNvPr>
          <p:cNvSpPr>
            <a:spLocks noGrp="1"/>
          </p:cNvSpPr>
          <p:nvPr>
            <p:ph sz="quarter" idx="4"/>
          </p:nvPr>
        </p:nvSpPr>
        <p:spPr>
          <a:xfrm>
            <a:off x="6172200" y="2505075"/>
            <a:ext cx="5183188" cy="3684588"/>
          </a:xfrm>
        </p:spPr>
        <p:txBody>
          <a:bodyPr/>
          <a:lstStyle>
            <a:lvl1pPr>
              <a:defRPr sz="2000"/>
            </a:lvl1pPr>
            <a:lvl2pPr>
              <a:defRPr sz="2000"/>
            </a:lvl2pPr>
            <a:lvl3pPr>
              <a:defRPr sz="1800"/>
            </a:lvl3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C061A147-1B50-42E4-9784-AED17788D02E}"/>
              </a:ext>
            </a:extLst>
          </p:cNvPr>
          <p:cNvSpPr>
            <a:spLocks noGrp="1"/>
          </p:cNvSpPr>
          <p:nvPr>
            <p:ph type="sldNum" sz="quarter" idx="11"/>
          </p:nvPr>
        </p:nvSpPr>
        <p:spPr/>
        <p:txBody>
          <a:bodyPr/>
          <a:lstStyle/>
          <a:p>
            <a:fld id="{A47E3F7A-0EE5-45E7-B40F-D7CBCF0FD8B8}" type="slidenum">
              <a:rPr lang="en-US" smtClean="0"/>
              <a:pPr/>
              <a:t>‹#›</a:t>
            </a:fld>
            <a:endParaRPr lang="en-US" dirty="0"/>
          </a:p>
        </p:txBody>
      </p:sp>
    </p:spTree>
    <p:extLst>
      <p:ext uri="{BB962C8B-B14F-4D97-AF65-F5344CB8AC3E}">
        <p14:creationId xmlns:p14="http://schemas.microsoft.com/office/powerpoint/2010/main" val="274191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4B67-2F88-4C02-A1E3-BC8D4740209E}"/>
              </a:ext>
            </a:extLst>
          </p:cNvPr>
          <p:cNvSpPr>
            <a:spLocks noGrp="1"/>
          </p:cNvSpPr>
          <p:nvPr>
            <p:ph type="title"/>
          </p:nvPr>
        </p:nvSpPr>
        <p:spPr>
          <a:xfrm>
            <a:off x="1602556" y="149242"/>
            <a:ext cx="9751243" cy="1325563"/>
          </a:xfrm>
          <a:prstGeom prst="rect">
            <a:avLst/>
          </a:prstGeom>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4DBBE18F-E527-4C34-985A-AD6904315DCC}"/>
              </a:ext>
            </a:extLst>
          </p:cNvPr>
          <p:cNvSpPr>
            <a:spLocks noGrp="1"/>
          </p:cNvSpPr>
          <p:nvPr>
            <p:ph type="sldNum" sz="quarter" idx="11"/>
          </p:nvPr>
        </p:nvSpPr>
        <p:spPr/>
        <p:txBody>
          <a:bodyPr/>
          <a:lstStyle/>
          <a:p>
            <a:fld id="{A47E3F7A-0EE5-45E7-B40F-D7CBCF0FD8B8}" type="slidenum">
              <a:rPr lang="en-US" smtClean="0"/>
              <a:pPr/>
              <a:t>‹#›</a:t>
            </a:fld>
            <a:endParaRPr lang="en-US" dirty="0"/>
          </a:p>
        </p:txBody>
      </p:sp>
    </p:spTree>
    <p:extLst>
      <p:ext uri="{BB962C8B-B14F-4D97-AF65-F5344CB8AC3E}">
        <p14:creationId xmlns:p14="http://schemas.microsoft.com/office/powerpoint/2010/main" val="190745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28CC3-5CE8-413B-9C2B-2981579256C4}"/>
              </a:ext>
            </a:extLst>
          </p:cNvPr>
          <p:cNvSpPr>
            <a:spLocks noGrp="1"/>
          </p:cNvSpPr>
          <p:nvPr>
            <p:ph idx="1"/>
          </p:nvPr>
        </p:nvSpPr>
        <p:spPr>
          <a:xfrm>
            <a:off x="5183188" y="2057400"/>
            <a:ext cx="6172200" cy="3803650"/>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6C29FFA-977D-4A08-A1A9-5BA43CA6C4A4}"/>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8">
            <a:extLst>
              <a:ext uri="{FF2B5EF4-FFF2-40B4-BE49-F238E27FC236}">
                <a16:creationId xmlns:a16="http://schemas.microsoft.com/office/drawing/2014/main" id="{2ECFD9F4-20DF-4295-B890-812B9A3B7C3F}"/>
              </a:ext>
            </a:extLst>
          </p:cNvPr>
          <p:cNvSpPr>
            <a:spLocks noGrp="1"/>
          </p:cNvSpPr>
          <p:nvPr>
            <p:ph type="sldNum" sz="quarter" idx="11"/>
          </p:nvPr>
        </p:nvSpPr>
        <p:spPr/>
        <p:txBody>
          <a:bodyPr/>
          <a:lstStyle/>
          <a:p>
            <a:fld id="{A47E3F7A-0EE5-45E7-B40F-D7CBCF0FD8B8}" type="slidenum">
              <a:rPr lang="en-US" smtClean="0"/>
              <a:pPr/>
              <a:t>‹#›</a:t>
            </a:fld>
            <a:endParaRPr lang="en-US" dirty="0"/>
          </a:p>
        </p:txBody>
      </p:sp>
      <p:sp>
        <p:nvSpPr>
          <p:cNvPr id="10" name="Title 9">
            <a:extLst>
              <a:ext uri="{FF2B5EF4-FFF2-40B4-BE49-F238E27FC236}">
                <a16:creationId xmlns:a16="http://schemas.microsoft.com/office/drawing/2014/main" id="{20FFD026-36F0-4F6C-8173-C96885D489E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126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1D2261-4825-48A7-AF21-30EB9B959752}"/>
              </a:ext>
            </a:extLst>
          </p:cNvPr>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EF80A55-EAA8-4E4B-B6A1-6814EF241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5C9E10-A2BD-453B-BB04-FC2639D57EA9}"/>
              </a:ext>
            </a:extLst>
          </p:cNvPr>
          <p:cNvSpPr>
            <a:spLocks noGrp="1"/>
          </p:cNvSpPr>
          <p:nvPr>
            <p:ph type="sldNum" sz="quarter" idx="11"/>
          </p:nvPr>
        </p:nvSpPr>
        <p:spPr/>
        <p:txBody>
          <a:bodyPr/>
          <a:lstStyle/>
          <a:p>
            <a:fld id="{A47E3F7A-0EE5-45E7-B40F-D7CBCF0FD8B8}" type="slidenum">
              <a:rPr lang="en-US" smtClean="0"/>
              <a:pPr/>
              <a:t>‹#›</a:t>
            </a:fld>
            <a:endParaRPr lang="en-US" dirty="0"/>
          </a:p>
        </p:txBody>
      </p:sp>
      <p:sp>
        <p:nvSpPr>
          <p:cNvPr id="10" name="Title 9">
            <a:extLst>
              <a:ext uri="{FF2B5EF4-FFF2-40B4-BE49-F238E27FC236}">
                <a16:creationId xmlns:a16="http://schemas.microsoft.com/office/drawing/2014/main" id="{53A5F33E-5E01-4250-BCD6-6C4F8022EF3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815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4BF9-A631-40A1-BC39-287C97947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75A6C4-86F0-47B4-B79F-1735B44529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A2AE15-A2DE-4B53-A69F-B7FD5BF90135}"/>
              </a:ext>
            </a:extLst>
          </p:cNvPr>
          <p:cNvSpPr>
            <a:spLocks noGrp="1"/>
          </p:cNvSpPr>
          <p:nvPr>
            <p:ph type="dt" sz="half" idx="10"/>
          </p:nvPr>
        </p:nvSpPr>
        <p:spPr/>
        <p:txBody>
          <a:bodyPr/>
          <a:lstStyle/>
          <a:p>
            <a:fld id="{BEADF7D8-41FA-4745-AEA0-0B1B9282C7B0}" type="datetimeFigureOut">
              <a:rPr lang="en-US" smtClean="0"/>
              <a:t>6/29/2022</a:t>
            </a:fld>
            <a:endParaRPr lang="en-US" dirty="0"/>
          </a:p>
        </p:txBody>
      </p:sp>
      <p:sp>
        <p:nvSpPr>
          <p:cNvPr id="5" name="Footer Placeholder 4">
            <a:extLst>
              <a:ext uri="{FF2B5EF4-FFF2-40B4-BE49-F238E27FC236}">
                <a16:creationId xmlns:a16="http://schemas.microsoft.com/office/drawing/2014/main" id="{689A020F-1735-477E-A2DA-0A3648D0980A}"/>
              </a:ext>
            </a:extLst>
          </p:cNvPr>
          <p:cNvSpPr>
            <a:spLocks noGrp="1"/>
          </p:cNvSpPr>
          <p:nvPr>
            <p:ph type="ftr" sz="quarter" idx="11"/>
          </p:nvPr>
        </p:nvSpPr>
        <p:spPr>
          <a:xfrm>
            <a:off x="838199" y="6535503"/>
            <a:ext cx="10507860" cy="18486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ED46032-28F5-4DF8-BC29-AD6D1B5E5D4F}"/>
              </a:ext>
            </a:extLst>
          </p:cNvPr>
          <p:cNvSpPr>
            <a:spLocks noGrp="1"/>
          </p:cNvSpPr>
          <p:nvPr>
            <p:ph type="sldNum" sz="quarter" idx="12"/>
          </p:nvPr>
        </p:nvSpPr>
        <p:spPr/>
        <p:txBody>
          <a:bodyPr/>
          <a:lstStyle/>
          <a:p>
            <a:fld id="{712A8D38-1CB9-4093-A398-669B2D2F47E3}" type="slidenum">
              <a:rPr lang="en-US" smtClean="0"/>
              <a:t>‹#›</a:t>
            </a:fld>
            <a:endParaRPr lang="en-US" dirty="0"/>
          </a:p>
        </p:txBody>
      </p:sp>
    </p:spTree>
    <p:extLst>
      <p:ext uri="{BB962C8B-B14F-4D97-AF65-F5344CB8AC3E}">
        <p14:creationId xmlns:p14="http://schemas.microsoft.com/office/powerpoint/2010/main" val="54015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FBDF-14B9-CB00-0A48-A25C35D3C6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430B0F-9E58-FC98-F7EA-A74E547E43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5167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D515C8-AD4A-4C7F-A43D-6781C82B8E40}"/>
              </a:ext>
            </a:extLst>
          </p:cNvPr>
          <p:cNvSpPr>
            <a:spLocks noGrp="1"/>
          </p:cNvSpPr>
          <p:nvPr>
            <p:ph type="title"/>
          </p:nvPr>
        </p:nvSpPr>
        <p:spPr>
          <a:xfrm>
            <a:off x="1621410" y="167158"/>
            <a:ext cx="973239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090FB7-BA14-4A2D-8E12-1C51D0F5C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B1626888-99C9-4F70-9675-FEEED1ACE82D}"/>
              </a:ext>
            </a:extLst>
          </p:cNvPr>
          <p:cNvSpPr>
            <a:spLocks noGrp="1"/>
          </p:cNvSpPr>
          <p:nvPr>
            <p:ph type="sldNum" sz="quarter" idx="4"/>
          </p:nvPr>
        </p:nvSpPr>
        <p:spPr>
          <a:xfrm>
            <a:off x="10932666" y="6459897"/>
            <a:ext cx="956865" cy="321416"/>
          </a:xfrm>
          <a:prstGeom prst="rect">
            <a:avLst/>
          </a:prstGeom>
        </p:spPr>
        <p:txBody>
          <a:bodyPr/>
          <a:lstStyle>
            <a:lvl1pPr algn="r">
              <a:defRPr sz="1600" b="1">
                <a:solidFill>
                  <a:srgbClr val="BDBDBD"/>
                </a:solidFill>
                <a:latin typeface="Arial Black" panose="020B0A04020102020204" pitchFamily="34" charset="0"/>
              </a:defRPr>
            </a:lvl1pPr>
          </a:lstStyle>
          <a:p>
            <a:fld id="{A47E3F7A-0EE5-45E7-B40F-D7CBCF0FD8B8}" type="slidenum">
              <a:rPr lang="en-US" smtClean="0"/>
              <a:pPr/>
              <a:t>‹#›</a:t>
            </a:fld>
            <a:endParaRPr lang="en-US" dirty="0"/>
          </a:p>
        </p:txBody>
      </p:sp>
      <p:pic>
        <p:nvPicPr>
          <p:cNvPr id="7" name="Picture 6">
            <a:extLst>
              <a:ext uri="{FF2B5EF4-FFF2-40B4-BE49-F238E27FC236}">
                <a16:creationId xmlns:a16="http://schemas.microsoft.com/office/drawing/2014/main" id="{E3F4AE1E-1178-400D-9CA3-99BA9B574B6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3307" y="141316"/>
            <a:ext cx="1372984" cy="1372984"/>
          </a:xfrm>
          <a:prstGeom prst="rect">
            <a:avLst/>
          </a:prstGeom>
        </p:spPr>
      </p:pic>
    </p:spTree>
    <p:extLst>
      <p:ext uri="{BB962C8B-B14F-4D97-AF65-F5344CB8AC3E}">
        <p14:creationId xmlns:p14="http://schemas.microsoft.com/office/powerpoint/2010/main" val="196128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97" r:id="rId8"/>
  </p:sldLayoutIdLst>
  <p:hf hdr="0" dt="0"/>
  <p:txStyles>
    <p:title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0DDE-1E40-4828-90C9-76298BD9C291}"/>
              </a:ext>
            </a:extLst>
          </p:cNvPr>
          <p:cNvSpPr>
            <a:spLocks noGrp="1"/>
          </p:cNvSpPr>
          <p:nvPr>
            <p:ph type="title"/>
          </p:nvPr>
        </p:nvSpPr>
        <p:spPr>
          <a:xfrm>
            <a:off x="2993456" y="2349542"/>
            <a:ext cx="7931825" cy="2184640"/>
          </a:xfrm>
          <a:prstGeom prst="rect">
            <a:avLst/>
          </a:prstGeom>
        </p:spPr>
        <p:txBody>
          <a:bodyPr vert="horz" lIns="91440" tIns="45720" rIns="91440" bIns="45720" rtlCol="0" anchor="ctr">
            <a:normAutofit/>
          </a:bodyPr>
          <a:lstStyle/>
          <a:p>
            <a:r>
              <a:rPr lang="en-US" dirty="0"/>
              <a:t>Click to edit Master </a:t>
            </a:r>
            <a:br>
              <a:rPr lang="en-US" dirty="0"/>
            </a:br>
            <a:r>
              <a:rPr lang="en-US" dirty="0"/>
              <a:t>title style</a:t>
            </a:r>
          </a:p>
        </p:txBody>
      </p:sp>
      <p:sp>
        <p:nvSpPr>
          <p:cNvPr id="7" name="Google Shape;56;p13">
            <a:extLst>
              <a:ext uri="{FF2B5EF4-FFF2-40B4-BE49-F238E27FC236}">
                <a16:creationId xmlns:a16="http://schemas.microsoft.com/office/drawing/2014/main" id="{1F90D5CE-E283-4EA8-81AF-F6B67BC3AF9F}"/>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8;p13">
            <a:extLst>
              <a:ext uri="{FF2B5EF4-FFF2-40B4-BE49-F238E27FC236}">
                <a16:creationId xmlns:a16="http://schemas.microsoft.com/office/drawing/2014/main" id="{EE18A59B-E11B-4378-94C3-434696E4AC07}"/>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7;p13">
            <a:extLst>
              <a:ext uri="{FF2B5EF4-FFF2-40B4-BE49-F238E27FC236}">
                <a16:creationId xmlns:a16="http://schemas.microsoft.com/office/drawing/2014/main" id="{5BAC9F49-A0D9-4E6B-912E-4E49AA34168E}"/>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5155932"/>
      </p:ext>
    </p:extLst>
  </p:cSld>
  <p:clrMap bg1="lt1" tx1="dk1" bg2="lt2" tx2="dk2" accent1="accent1" accent2="accent2" accent3="accent3" accent4="accent4" accent5="accent5" accent6="accent6" hlink="hlink" folHlink="folHlink"/>
  <p:sldLayoutIdLst>
    <p:sldLayoutId id="2147483698" r:id="rId1"/>
  </p:sldLayoutIdLst>
  <p:txStyles>
    <p:title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jpe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jpeg"/><Relationship Id="rId42" Type="http://schemas.openxmlformats.org/officeDocument/2006/relationships/image" Target="../media/image76.png"/><Relationship Id="rId7"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52.png"/><Relationship Id="rId20" Type="http://schemas.openxmlformats.org/officeDocument/2006/relationships/image" Target="../media/image56.jpeg"/><Relationship Id="rId29" Type="http://schemas.openxmlformats.org/officeDocument/2006/relationships/image" Target="../media/image65.png"/><Relationship Id="rId41"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47.png"/><Relationship Id="rId24" Type="http://schemas.openxmlformats.org/officeDocument/2006/relationships/image" Target="../media/image60.jpeg"/><Relationship Id="rId32" Type="http://schemas.openxmlformats.org/officeDocument/2006/relationships/image" Target="../media/image68.jpeg"/><Relationship Id="rId37" Type="http://schemas.openxmlformats.org/officeDocument/2006/relationships/image" Target="../media/image73.png"/><Relationship Id="rId40" Type="http://schemas.openxmlformats.org/officeDocument/2006/relationships/image" Target="../media/image7.png"/><Relationship Id="rId5" Type="http://schemas.openxmlformats.org/officeDocument/2006/relationships/image" Target="../media/image41.png"/><Relationship Id="rId15" Type="http://schemas.openxmlformats.org/officeDocument/2006/relationships/image" Target="../media/image51.jpeg"/><Relationship Id="rId23" Type="http://schemas.openxmlformats.org/officeDocument/2006/relationships/image" Target="../media/image59.jpeg"/><Relationship Id="rId28" Type="http://schemas.openxmlformats.org/officeDocument/2006/relationships/image" Target="../media/image64.png"/><Relationship Id="rId36" Type="http://schemas.openxmlformats.org/officeDocument/2006/relationships/image" Target="../media/image72.png"/><Relationship Id="rId10" Type="http://schemas.openxmlformats.org/officeDocument/2006/relationships/image" Target="../media/image46.sv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37.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jpeg"/><Relationship Id="rId27" Type="http://schemas.openxmlformats.org/officeDocument/2006/relationships/image" Target="../media/image63.png"/><Relationship Id="rId30" Type="http://schemas.openxmlformats.org/officeDocument/2006/relationships/image" Target="../media/image66.svg"/><Relationship Id="rId35" Type="http://schemas.openxmlformats.org/officeDocument/2006/relationships/image" Target="../media/image71.png"/><Relationship Id="rId43" Type="http://schemas.openxmlformats.org/officeDocument/2006/relationships/image" Target="../media/image35.jpeg"/><Relationship Id="rId8" Type="http://schemas.openxmlformats.org/officeDocument/2006/relationships/image" Target="../media/image44.svg"/><Relationship Id="rId3" Type="http://schemas.openxmlformats.org/officeDocument/2006/relationships/image" Target="../media/image39.jpe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jpeg"/><Relationship Id="rId33" Type="http://schemas.openxmlformats.org/officeDocument/2006/relationships/image" Target="../media/image69.png"/><Relationship Id="rId38" Type="http://schemas.openxmlformats.org/officeDocument/2006/relationships/image" Target="../media/image74.sv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9.png"/><Relationship Id="rId21" Type="http://schemas.openxmlformats.org/officeDocument/2006/relationships/image" Target="../media/image91.png"/><Relationship Id="rId7" Type="http://schemas.microsoft.com/office/2007/relationships/hdphoto" Target="../media/hdphoto3.wdp"/><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6.xml"/><Relationship Id="rId16" Type="http://schemas.openxmlformats.org/officeDocument/2006/relationships/image" Target="../media/image87.png"/><Relationship Id="rId20"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34.jpg"/><Relationship Id="rId24" Type="http://schemas.microsoft.com/office/2007/relationships/hdphoto" Target="../media/hdphoto7.wdp"/><Relationship Id="rId5" Type="http://schemas.openxmlformats.org/officeDocument/2006/relationships/image" Target="../media/image28.png"/><Relationship Id="rId15" Type="http://schemas.openxmlformats.org/officeDocument/2006/relationships/image" Target="../media/image86.png"/><Relationship Id="rId23" Type="http://schemas.openxmlformats.org/officeDocument/2006/relationships/image" Target="../media/image92.png"/><Relationship Id="rId10" Type="http://schemas.openxmlformats.org/officeDocument/2006/relationships/image" Target="../media/image37.png"/><Relationship Id="rId19" Type="http://schemas.openxmlformats.org/officeDocument/2006/relationships/image" Target="../media/image90.png"/><Relationship Id="rId4" Type="http://schemas.openxmlformats.org/officeDocument/2006/relationships/image" Target="../media/image80.png"/><Relationship Id="rId9" Type="http://schemas.microsoft.com/office/2007/relationships/hdphoto" Target="../media/hdphoto4.wdp"/><Relationship Id="rId14" Type="http://schemas.openxmlformats.org/officeDocument/2006/relationships/image" Target="../media/image85.png"/><Relationship Id="rId22"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93.gif"/><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95.jpeg"/><Relationship Id="rId4" Type="http://schemas.openxmlformats.org/officeDocument/2006/relationships/image" Target="../media/image94.jpeg"/></Relationships>
</file>

<file path=ppt/slides/_rels/slide18.xml.rels><?xml version="1.0" encoding="UTF-8" standalone="yes"?>
<Relationships xmlns="http://schemas.openxmlformats.org/package/2006/relationships"><Relationship Id="rId8" Type="http://schemas.openxmlformats.org/officeDocument/2006/relationships/image" Target="../media/image101.jpg"/><Relationship Id="rId13" Type="http://schemas.openxmlformats.org/officeDocument/2006/relationships/image" Target="../media/image103.png"/><Relationship Id="rId3" Type="http://schemas.openxmlformats.org/officeDocument/2006/relationships/image" Target="../media/image96.png"/><Relationship Id="rId7" Type="http://schemas.openxmlformats.org/officeDocument/2006/relationships/image" Target="../media/image100.png"/><Relationship Id="rId12" Type="http://schemas.microsoft.com/office/2007/relationships/hdphoto" Target="../media/hdphoto8.wdp"/><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image" Target="../media/image34.jpg"/><Relationship Id="rId4" Type="http://schemas.openxmlformats.org/officeDocument/2006/relationships/image" Target="../media/image97.png"/><Relationship Id="rId9" Type="http://schemas.openxmlformats.org/officeDocument/2006/relationships/image" Target="../media/image28.png"/><Relationship Id="rId14" Type="http://schemas.openxmlformats.org/officeDocument/2006/relationships/image" Target="../media/image10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8.tif"/><Relationship Id="rId10" Type="http://schemas.openxmlformats.org/officeDocument/2006/relationships/image" Target="../media/image1.png"/><Relationship Id="rId4" Type="http://schemas.openxmlformats.org/officeDocument/2006/relationships/image" Target="../media/image76.png"/><Relationship Id="rId9" Type="http://schemas.openxmlformats.org/officeDocument/2006/relationships/image" Target="../media/image10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6.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2.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78.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28.png"/><Relationship Id="rId7"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4.jpg"/><Relationship Id="rId5" Type="http://schemas.microsoft.com/office/2007/relationships/hdphoto" Target="../media/hdphoto9.wdp"/><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17.jpeg"/><Relationship Id="rId5" Type="http://schemas.openxmlformats.org/officeDocument/2006/relationships/image" Target="../media/image116.png"/><Relationship Id="rId10" Type="http://schemas.openxmlformats.org/officeDocument/2006/relationships/image" Target="../media/image121.jpeg"/><Relationship Id="rId4" Type="http://schemas.microsoft.com/office/2007/relationships/hdphoto" Target="../media/hdphoto10.wdp"/><Relationship Id="rId9" Type="http://schemas.openxmlformats.org/officeDocument/2006/relationships/image" Target="../media/image120.jpe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6.png"/><Relationship Id="rId7"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128.png"/><Relationship Id="rId10" Type="http://schemas.openxmlformats.org/officeDocument/2006/relationships/image" Target="../media/image130.png"/><Relationship Id="rId4" Type="http://schemas.openxmlformats.org/officeDocument/2006/relationships/image" Target="../media/image127.png"/><Relationship Id="rId9" Type="http://schemas.openxmlformats.org/officeDocument/2006/relationships/image" Target="../media/image129.png"/></Relationships>
</file>

<file path=ppt/slides/_rels/slide3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1.png"/><Relationship Id="rId7"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4.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tif"/></Relationships>
</file>

<file path=ppt/slides/_rels/slide3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34.jpg"/><Relationship Id="rId4" Type="http://schemas.openxmlformats.org/officeDocument/2006/relationships/image" Target="../media/image140.jpe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22.png"/><Relationship Id="rId5" Type="http://schemas.openxmlformats.org/officeDocument/2006/relationships/image" Target="../media/image125.png"/><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17.jpeg"/><Relationship Id="rId11" Type="http://schemas.openxmlformats.org/officeDocument/2006/relationships/image" Target="../media/image138.png"/><Relationship Id="rId5" Type="http://schemas.openxmlformats.org/officeDocument/2006/relationships/image" Target="../media/image116.png"/><Relationship Id="rId10" Type="http://schemas.openxmlformats.org/officeDocument/2006/relationships/image" Target="../media/image121.jpeg"/><Relationship Id="rId4" Type="http://schemas.microsoft.com/office/2007/relationships/hdphoto" Target="../media/hdphoto10.wdp"/><Relationship Id="rId9" Type="http://schemas.openxmlformats.org/officeDocument/2006/relationships/image" Target="../media/image120.jpeg"/></Relationships>
</file>

<file path=ppt/slides/_rels/slide3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3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47.png"/></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9.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53.svg"/><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4.jpeg"/><Relationship Id="rId21" Type="http://schemas.openxmlformats.org/officeDocument/2006/relationships/image" Target="../media/image30.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eg"/><Relationship Id="rId15" Type="http://schemas.openxmlformats.org/officeDocument/2006/relationships/image" Target="../media/image24.png"/><Relationship Id="rId23" Type="http://schemas.openxmlformats.org/officeDocument/2006/relationships/image" Target="../media/image32.jpeg"/><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19.jpeg"/><Relationship Id="rId14" Type="http://schemas.microsoft.com/office/2007/relationships/hdphoto" Target="../media/hdphoto2.wdp"/><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tif"/><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FE1A-0946-405C-8B33-227D1CDA2FF1}"/>
              </a:ext>
            </a:extLst>
          </p:cNvPr>
          <p:cNvSpPr>
            <a:spLocks noGrp="1"/>
          </p:cNvSpPr>
          <p:nvPr>
            <p:ph type="title"/>
          </p:nvPr>
        </p:nvSpPr>
        <p:spPr>
          <a:xfrm>
            <a:off x="3035987" y="2679151"/>
            <a:ext cx="7931825" cy="2184640"/>
          </a:xfrm>
        </p:spPr>
        <p:txBody>
          <a:bodyPr/>
          <a:lstStyle/>
          <a:p>
            <a:r>
              <a:rPr lang="en-US" dirty="0"/>
              <a:t>Brand Modernization</a:t>
            </a:r>
            <a:br>
              <a:rPr lang="en-US" dirty="0"/>
            </a:br>
            <a:endParaRPr lang="en-US" dirty="0"/>
          </a:p>
        </p:txBody>
      </p:sp>
    </p:spTree>
    <p:extLst>
      <p:ext uri="{BB962C8B-B14F-4D97-AF65-F5344CB8AC3E}">
        <p14:creationId xmlns:p14="http://schemas.microsoft.com/office/powerpoint/2010/main" val="3217319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A4E33A-3822-4C51-B246-760D94D89EB0}"/>
              </a:ext>
            </a:extLst>
          </p:cNvPr>
          <p:cNvSpPr>
            <a:spLocks noGrp="1"/>
          </p:cNvSpPr>
          <p:nvPr>
            <p:ph type="sldNum" sz="quarter" idx="11"/>
          </p:nvPr>
        </p:nvSpPr>
        <p:spPr/>
        <p:txBody>
          <a:bodyPr/>
          <a:lstStyle/>
          <a:p>
            <a:fld id="{A47E3F7A-0EE5-45E7-B40F-D7CBCF0FD8B8}" type="slidenum">
              <a:rPr lang="en-US" smtClean="0"/>
              <a:pPr/>
              <a:t>10</a:t>
            </a:fld>
            <a:endParaRPr lang="en-US" dirty="0"/>
          </a:p>
        </p:txBody>
      </p:sp>
      <p:sp>
        <p:nvSpPr>
          <p:cNvPr id="4" name="Title 3">
            <a:extLst>
              <a:ext uri="{FF2B5EF4-FFF2-40B4-BE49-F238E27FC236}">
                <a16:creationId xmlns:a16="http://schemas.microsoft.com/office/drawing/2014/main" id="{502293E7-3518-457F-AA7B-45DC6476DFA3}"/>
              </a:ext>
            </a:extLst>
          </p:cNvPr>
          <p:cNvSpPr>
            <a:spLocks noGrp="1"/>
          </p:cNvSpPr>
          <p:nvPr>
            <p:ph type="title"/>
          </p:nvPr>
        </p:nvSpPr>
        <p:spPr/>
        <p:txBody>
          <a:bodyPr/>
          <a:lstStyle/>
          <a:p>
            <a:r>
              <a:rPr lang="en-US" dirty="0"/>
              <a:t>Why Brands Modernize</a:t>
            </a:r>
          </a:p>
        </p:txBody>
      </p:sp>
      <p:grpSp>
        <p:nvGrpSpPr>
          <p:cNvPr id="6" name="Group 5">
            <a:extLst>
              <a:ext uri="{FF2B5EF4-FFF2-40B4-BE49-F238E27FC236}">
                <a16:creationId xmlns:a16="http://schemas.microsoft.com/office/drawing/2014/main" id="{4ED8BA4D-3639-448C-9696-F54C4CDC096D}"/>
              </a:ext>
            </a:extLst>
          </p:cNvPr>
          <p:cNvGrpSpPr/>
          <p:nvPr/>
        </p:nvGrpSpPr>
        <p:grpSpPr>
          <a:xfrm>
            <a:off x="1987396" y="1863576"/>
            <a:ext cx="2501636" cy="4087590"/>
            <a:chOff x="613127" y="2824398"/>
            <a:chExt cx="1487312" cy="2348089"/>
          </a:xfrm>
          <a:solidFill>
            <a:srgbClr val="0099FF"/>
          </a:solidFill>
        </p:grpSpPr>
        <p:sp>
          <p:nvSpPr>
            <p:cNvPr id="7" name="Rectangle 6">
              <a:extLst>
                <a:ext uri="{FF2B5EF4-FFF2-40B4-BE49-F238E27FC236}">
                  <a16:creationId xmlns:a16="http://schemas.microsoft.com/office/drawing/2014/main" id="{AC6B3EBC-CE29-4DD1-904D-48836DABF1B0}"/>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290544B-0B12-4BC5-966F-37ACB2D108E6}"/>
                </a:ext>
              </a:extLst>
            </p:cNvPr>
            <p:cNvSpPr txBox="1"/>
            <p:nvPr/>
          </p:nvSpPr>
          <p:spPr>
            <a:xfrm>
              <a:off x="640014" y="2852057"/>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02</a:t>
              </a:r>
            </a:p>
          </p:txBody>
        </p:sp>
        <p:sp>
          <p:nvSpPr>
            <p:cNvPr id="9" name="TextBox 8">
              <a:extLst>
                <a:ext uri="{FF2B5EF4-FFF2-40B4-BE49-F238E27FC236}">
                  <a16:creationId xmlns:a16="http://schemas.microsoft.com/office/drawing/2014/main" id="{9E54A59A-1E56-46F5-A66E-6B5BDBC6F7BA}"/>
                </a:ext>
              </a:extLst>
            </p:cNvPr>
            <p:cNvSpPr txBox="1"/>
            <p:nvPr/>
          </p:nvSpPr>
          <p:spPr>
            <a:xfrm rot="16200000">
              <a:off x="523615" y="3916594"/>
              <a:ext cx="1664036" cy="713638"/>
            </a:xfrm>
            <a:prstGeom prst="rect">
              <a:avLst/>
            </a:prstGeom>
            <a:noFill/>
            <a:ln>
              <a:noFill/>
            </a:ln>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Best Practice:</a:t>
              </a:r>
            </a:p>
          </p:txBody>
        </p:sp>
      </p:grpSp>
      <p:sp>
        <p:nvSpPr>
          <p:cNvPr id="11" name="Content Placeholder 1">
            <a:extLst>
              <a:ext uri="{FF2B5EF4-FFF2-40B4-BE49-F238E27FC236}">
                <a16:creationId xmlns:a16="http://schemas.microsoft.com/office/drawing/2014/main" id="{3AC9916B-5629-4907-805B-B537DE6AE02D}"/>
              </a:ext>
            </a:extLst>
          </p:cNvPr>
          <p:cNvSpPr txBox="1">
            <a:spLocks/>
          </p:cNvSpPr>
          <p:nvPr/>
        </p:nvSpPr>
        <p:spPr>
          <a:xfrm>
            <a:off x="4721359" y="1988668"/>
            <a:ext cx="5470634"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highlight>
                  <a:srgbClr val="FFFFFF"/>
                </a:highlight>
              </a:rPr>
              <a:t>Brands modernize because change is constant.</a:t>
            </a:r>
          </a:p>
          <a:p>
            <a:r>
              <a:rPr lang="en-US" sz="2400" b="1" dirty="0">
                <a:highlight>
                  <a:srgbClr val="FFFF00"/>
                </a:highlight>
              </a:rPr>
              <a:t>Missions change</a:t>
            </a:r>
            <a:r>
              <a:rPr lang="en-US" sz="2400" dirty="0">
                <a:highlight>
                  <a:srgbClr val="FFFF00"/>
                </a:highlight>
              </a:rPr>
              <a:t>, </a:t>
            </a:r>
            <a:r>
              <a:rPr lang="en-US" sz="2400" b="1" dirty="0">
                <a:highlight>
                  <a:srgbClr val="FFFF00"/>
                </a:highlight>
              </a:rPr>
              <a:t>technology advances</a:t>
            </a:r>
            <a:r>
              <a:rPr lang="en-US" sz="2400" dirty="0"/>
              <a:t>, products and services evolve, and design trends shift.</a:t>
            </a:r>
          </a:p>
          <a:p>
            <a:r>
              <a:rPr lang="en-US" sz="2400" dirty="0"/>
              <a:t>Visual </a:t>
            </a:r>
            <a:r>
              <a:rPr lang="en-US" sz="2400" b="1" dirty="0">
                <a:highlight>
                  <a:srgbClr val="FFFF00"/>
                </a:highlight>
              </a:rPr>
              <a:t>identities that stagnate give the impression</a:t>
            </a:r>
            <a:r>
              <a:rPr lang="en-US" sz="2400" dirty="0">
                <a:highlight>
                  <a:srgbClr val="FFFF00"/>
                </a:highlight>
              </a:rPr>
              <a:t> </a:t>
            </a:r>
            <a:r>
              <a:rPr lang="en-US" sz="2400" b="1" dirty="0">
                <a:highlight>
                  <a:srgbClr val="FFFF00"/>
                </a:highlight>
              </a:rPr>
              <a:t>that</a:t>
            </a:r>
            <a:r>
              <a:rPr lang="en-US" sz="2400" dirty="0">
                <a:highlight>
                  <a:srgbClr val="FFFF00"/>
                </a:highlight>
              </a:rPr>
              <a:t> </a:t>
            </a:r>
            <a:r>
              <a:rPr lang="en-US" sz="2400" b="1" dirty="0">
                <a:highlight>
                  <a:srgbClr val="FFFF00"/>
                </a:highlight>
              </a:rPr>
              <a:t>the company</a:t>
            </a:r>
            <a:r>
              <a:rPr lang="en-US" sz="2400" dirty="0"/>
              <a:t>, product, or service </a:t>
            </a:r>
            <a:r>
              <a:rPr lang="en-US" sz="2400" b="1" dirty="0">
                <a:highlight>
                  <a:srgbClr val="FFFF00"/>
                </a:highlight>
              </a:rPr>
              <a:t>is outmoded</a:t>
            </a:r>
            <a:r>
              <a:rPr lang="en-US" sz="2400" dirty="0"/>
              <a:t>.</a:t>
            </a:r>
          </a:p>
          <a:p>
            <a:r>
              <a:rPr lang="en-US" sz="2400" b="1" dirty="0">
                <a:highlight>
                  <a:srgbClr val="FFFF00"/>
                </a:highlight>
              </a:rPr>
              <a:t>Modernizing a logo </a:t>
            </a:r>
            <a:r>
              <a:rPr lang="en-US" sz="2400" dirty="0"/>
              <a:t>is a visual manifestation that </a:t>
            </a:r>
            <a:r>
              <a:rPr lang="en-US" sz="2400" b="1" dirty="0">
                <a:highlight>
                  <a:srgbClr val="FFFF00"/>
                </a:highlight>
              </a:rPr>
              <a:t>reflects change</a:t>
            </a:r>
            <a:r>
              <a:rPr lang="en-US" sz="2400" dirty="0"/>
              <a:t>.</a:t>
            </a:r>
          </a:p>
          <a:p>
            <a:pPr marL="0" indent="0">
              <a:buFont typeface="Arial" panose="020B0604020202020204" pitchFamily="34" charset="0"/>
              <a:buNone/>
            </a:pPr>
            <a:endParaRPr lang="en-US" dirty="0"/>
          </a:p>
        </p:txBody>
      </p:sp>
      <p:pic>
        <p:nvPicPr>
          <p:cNvPr id="12" name="Picture 10" descr="See the source image">
            <a:extLst>
              <a:ext uri="{FF2B5EF4-FFF2-40B4-BE49-F238E27FC236}">
                <a16:creationId xmlns:a16="http://schemas.microsoft.com/office/drawing/2014/main" id="{6F836352-6FBA-4283-A20E-A2579C52F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337" y="1999608"/>
            <a:ext cx="1542831" cy="52850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3">
            <a:extLst>
              <a:ext uri="{FF2B5EF4-FFF2-40B4-BE49-F238E27FC236}">
                <a16:creationId xmlns:a16="http://schemas.microsoft.com/office/drawing/2014/main" id="{CD8F0634-24F8-4A4E-8FEF-03C7CC8132CC}"/>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416137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151EE5A-A1A5-4449-B507-7346AF31681F}"/>
              </a:ext>
            </a:extLst>
          </p:cNvPr>
          <p:cNvCxnSpPr>
            <a:cxnSpLocks/>
          </p:cNvCxnSpPr>
          <p:nvPr/>
        </p:nvCxnSpPr>
        <p:spPr>
          <a:xfrm>
            <a:off x="1413164" y="2192482"/>
            <a:ext cx="7491845" cy="0"/>
          </a:xfrm>
          <a:prstGeom prst="line">
            <a:avLst/>
          </a:prstGeom>
          <a:ln w="28575">
            <a:solidFill>
              <a:srgbClr val="02020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C7BEF80-9F97-4748-85F4-6A826579866E}"/>
              </a:ext>
            </a:extLst>
          </p:cNvPr>
          <p:cNvSpPr txBox="1"/>
          <p:nvPr/>
        </p:nvSpPr>
        <p:spPr>
          <a:xfrm>
            <a:off x="962679" y="1616101"/>
            <a:ext cx="1045402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1940s	1950s	1960s	1970s	1980s	1990s	2000s	2010s	2020s </a:t>
            </a:r>
          </a:p>
        </p:txBody>
      </p:sp>
      <p:sp>
        <p:nvSpPr>
          <p:cNvPr id="18" name="Circle: Hollow 17">
            <a:extLst>
              <a:ext uri="{FF2B5EF4-FFF2-40B4-BE49-F238E27FC236}">
                <a16:creationId xmlns:a16="http://schemas.microsoft.com/office/drawing/2014/main" id="{839D2FD2-E120-4BB7-AB73-D2C919D97E9B}"/>
              </a:ext>
            </a:extLst>
          </p:cNvPr>
          <p:cNvSpPr/>
          <p:nvPr/>
        </p:nvSpPr>
        <p:spPr>
          <a:xfrm>
            <a:off x="1889915" y="5294228"/>
            <a:ext cx="636088" cy="658116"/>
          </a:xfrm>
          <a:prstGeom prst="donut">
            <a:avLst>
              <a:gd name="adj" fmla="val 586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 name="Group 1">
            <a:extLst>
              <a:ext uri="{FF2B5EF4-FFF2-40B4-BE49-F238E27FC236}">
                <a16:creationId xmlns:a16="http://schemas.microsoft.com/office/drawing/2014/main" id="{25A701F6-EAD7-410F-B14A-B56610DF058F}"/>
              </a:ext>
            </a:extLst>
          </p:cNvPr>
          <p:cNvGrpSpPr/>
          <p:nvPr/>
        </p:nvGrpSpPr>
        <p:grpSpPr>
          <a:xfrm>
            <a:off x="892692" y="2440396"/>
            <a:ext cx="9379231" cy="2577040"/>
            <a:chOff x="657922" y="2219733"/>
            <a:chExt cx="9379231" cy="2577040"/>
          </a:xfrm>
        </p:grpSpPr>
        <p:pic>
          <p:nvPicPr>
            <p:cNvPr id="27" name="Picture 26" descr="A picture containing drawing&#10;&#10;Description automatically generated">
              <a:extLst>
                <a:ext uri="{FF2B5EF4-FFF2-40B4-BE49-F238E27FC236}">
                  <a16:creationId xmlns:a16="http://schemas.microsoft.com/office/drawing/2014/main" id="{C389E5EF-E23A-4CA7-8782-AFD1CB9A8AA5}"/>
                </a:ext>
              </a:extLst>
            </p:cNvPr>
            <p:cNvPicPr>
              <a:picLocks noChangeAspect="1"/>
            </p:cNvPicPr>
            <p:nvPr/>
          </p:nvPicPr>
          <p:blipFill rotWithShape="1">
            <a:blip r:embed="rId3">
              <a:extLst>
                <a:ext uri="{28A0092B-C50C-407E-A947-70E740481C1C}">
                  <a14:useLocalDpi xmlns:a14="http://schemas.microsoft.com/office/drawing/2010/main" val="0"/>
                </a:ext>
              </a:extLst>
            </a:blip>
            <a:srcRect l="31035" r="31298"/>
            <a:stretch/>
          </p:blipFill>
          <p:spPr>
            <a:xfrm>
              <a:off x="5103369" y="3545268"/>
              <a:ext cx="385042" cy="532437"/>
            </a:xfrm>
            <a:prstGeom prst="rect">
              <a:avLst/>
            </a:prstGeom>
          </p:spPr>
        </p:pic>
        <p:cxnSp>
          <p:nvCxnSpPr>
            <p:cNvPr id="80" name="Straight Connector 79">
              <a:extLst>
                <a:ext uri="{FF2B5EF4-FFF2-40B4-BE49-F238E27FC236}">
                  <a16:creationId xmlns:a16="http://schemas.microsoft.com/office/drawing/2014/main" id="{8F8082BB-4AAD-4A6F-9E0C-EBB552B8AB78}"/>
                </a:ext>
              </a:extLst>
            </p:cNvPr>
            <p:cNvCxnSpPr>
              <a:cxnSpLocks/>
            </p:cNvCxnSpPr>
            <p:nvPr/>
          </p:nvCxnSpPr>
          <p:spPr>
            <a:xfrm>
              <a:off x="5536319" y="3803089"/>
              <a:ext cx="3717464" cy="22837"/>
            </a:xfrm>
            <a:prstGeom prst="line">
              <a:avLst/>
            </a:prstGeom>
            <a:ln w="25400">
              <a:solidFill>
                <a:srgbClr val="A6B1B7"/>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2A7B0954-9251-4A43-8941-D929E0BBBAA3}"/>
                </a:ext>
              </a:extLst>
            </p:cNvPr>
            <p:cNvSpPr/>
            <p:nvPr/>
          </p:nvSpPr>
          <p:spPr>
            <a:xfrm>
              <a:off x="5639171" y="4114080"/>
              <a:ext cx="465357" cy="682693"/>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A8308810-7943-44B9-A696-122EF51F3CB5}"/>
                </a:ext>
              </a:extLst>
            </p:cNvPr>
            <p:cNvCxnSpPr>
              <a:cxnSpLocks/>
            </p:cNvCxnSpPr>
            <p:nvPr/>
          </p:nvCxnSpPr>
          <p:spPr>
            <a:xfrm>
              <a:off x="2659779" y="3197373"/>
              <a:ext cx="6589437" cy="23193"/>
            </a:xfrm>
            <a:prstGeom prst="line">
              <a:avLst/>
            </a:prstGeom>
            <a:ln w="25400">
              <a:solidFill>
                <a:srgbClr val="F2BF2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7B617A3-F445-4961-A620-B43C40102A8D}"/>
                </a:ext>
              </a:extLst>
            </p:cNvPr>
            <p:cNvCxnSpPr>
              <a:cxnSpLocks/>
            </p:cNvCxnSpPr>
            <p:nvPr/>
          </p:nvCxnSpPr>
          <p:spPr>
            <a:xfrm flipV="1">
              <a:off x="657922" y="2582272"/>
              <a:ext cx="8545057" cy="21891"/>
            </a:xfrm>
            <a:prstGeom prst="line">
              <a:avLst/>
            </a:prstGeom>
            <a:ln w="25400">
              <a:solidFill>
                <a:srgbClr val="ED1B24"/>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44941419-214C-4960-BEAC-F9ADD916E631}"/>
                </a:ext>
              </a:extLst>
            </p:cNvPr>
            <p:cNvPicPr>
              <a:picLocks noChangeAspect="1"/>
            </p:cNvPicPr>
            <p:nvPr/>
          </p:nvPicPr>
          <p:blipFill>
            <a:blip r:embed="rId4"/>
            <a:stretch>
              <a:fillRect/>
            </a:stretch>
          </p:blipFill>
          <p:spPr>
            <a:xfrm>
              <a:off x="7939231" y="2924294"/>
              <a:ext cx="529326" cy="495176"/>
            </a:xfrm>
            <a:prstGeom prst="rect">
              <a:avLst/>
            </a:prstGeom>
          </p:spPr>
        </p:pic>
        <p:cxnSp>
          <p:nvCxnSpPr>
            <p:cNvPr id="99" name="Straight Connector 98">
              <a:extLst>
                <a:ext uri="{FF2B5EF4-FFF2-40B4-BE49-F238E27FC236}">
                  <a16:creationId xmlns:a16="http://schemas.microsoft.com/office/drawing/2014/main" id="{C2DD35F5-AA40-4C88-BEA6-F774DC705445}"/>
                </a:ext>
              </a:extLst>
            </p:cNvPr>
            <p:cNvCxnSpPr>
              <a:cxnSpLocks/>
            </p:cNvCxnSpPr>
            <p:nvPr/>
          </p:nvCxnSpPr>
          <p:spPr>
            <a:xfrm>
              <a:off x="7743616" y="4442278"/>
              <a:ext cx="1278793" cy="4284"/>
            </a:xfrm>
            <a:prstGeom prst="line">
              <a:avLst/>
            </a:prstGeom>
            <a:ln w="25400">
              <a:solidFill>
                <a:srgbClr val="FA9B09"/>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65" name="Graphic 64" descr="End">
              <a:extLst>
                <a:ext uri="{FF2B5EF4-FFF2-40B4-BE49-F238E27FC236}">
                  <a16:creationId xmlns:a16="http://schemas.microsoft.com/office/drawing/2014/main" id="{DA783AE1-B628-45CB-BA81-824C23E312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36930" y="3642025"/>
              <a:ext cx="370958" cy="370958"/>
            </a:xfrm>
            <a:prstGeom prst="rect">
              <a:avLst/>
            </a:prstGeom>
          </p:spPr>
        </p:pic>
        <p:pic>
          <p:nvPicPr>
            <p:cNvPr id="67" name="Graphic 66" descr="End">
              <a:extLst>
                <a:ext uri="{FF2B5EF4-FFF2-40B4-BE49-F238E27FC236}">
                  <a16:creationId xmlns:a16="http://schemas.microsoft.com/office/drawing/2014/main" id="{28F3C33B-100A-4DE2-ACCE-3DD9AB9A7A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70859" y="3043865"/>
              <a:ext cx="370958" cy="370958"/>
            </a:xfrm>
            <a:prstGeom prst="rect">
              <a:avLst/>
            </a:prstGeom>
          </p:spPr>
        </p:pic>
        <p:pic>
          <p:nvPicPr>
            <p:cNvPr id="73" name="Graphic 72" descr="End">
              <a:extLst>
                <a:ext uri="{FF2B5EF4-FFF2-40B4-BE49-F238E27FC236}">
                  <a16:creationId xmlns:a16="http://schemas.microsoft.com/office/drawing/2014/main" id="{E9A38EF2-57CD-4252-A104-969FD727B0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71842" y="2399095"/>
              <a:ext cx="370958" cy="370958"/>
            </a:xfrm>
            <a:prstGeom prst="rect">
              <a:avLst/>
            </a:prstGeom>
          </p:spPr>
        </p:pic>
        <p:pic>
          <p:nvPicPr>
            <p:cNvPr id="83" name="Graphic 82" descr="End">
              <a:extLst>
                <a:ext uri="{FF2B5EF4-FFF2-40B4-BE49-F238E27FC236}">
                  <a16:creationId xmlns:a16="http://schemas.microsoft.com/office/drawing/2014/main" id="{6661991D-F5B5-4B9F-B7B2-9268DB7CBA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38829" y="4265852"/>
              <a:ext cx="358043" cy="370958"/>
            </a:xfrm>
            <a:prstGeom prst="rect">
              <a:avLst/>
            </a:prstGeom>
          </p:spPr>
        </p:pic>
        <p:pic>
          <p:nvPicPr>
            <p:cNvPr id="10" name="Picture 9" descr="A close up of a logo&#10;&#10;Description automatically generated">
              <a:extLst>
                <a:ext uri="{FF2B5EF4-FFF2-40B4-BE49-F238E27FC236}">
                  <a16:creationId xmlns:a16="http://schemas.microsoft.com/office/drawing/2014/main" id="{D3744545-D2E4-4A5B-90EA-3C66324BC9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79867" y="4296000"/>
              <a:ext cx="957286" cy="334278"/>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6FE38F04-851F-4B9B-9E7C-7972399D454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12460" y="4293678"/>
              <a:ext cx="485697" cy="440527"/>
            </a:xfrm>
            <a:prstGeom prst="rect">
              <a:avLst/>
            </a:prstGeom>
          </p:spPr>
        </p:pic>
        <p:pic>
          <p:nvPicPr>
            <p:cNvPr id="23" name="Picture 22" descr="A close up of a logo&#10;&#10;Description automatically generated">
              <a:extLst>
                <a:ext uri="{FF2B5EF4-FFF2-40B4-BE49-F238E27FC236}">
                  <a16:creationId xmlns:a16="http://schemas.microsoft.com/office/drawing/2014/main" id="{2CE0B416-CAE9-4DD1-B4C3-F6C89D2F87D8}"/>
                </a:ext>
              </a:extLst>
            </p:cNvPr>
            <p:cNvPicPr>
              <a:picLocks noChangeAspect="1"/>
            </p:cNvPicPr>
            <p:nvPr/>
          </p:nvPicPr>
          <p:blipFill rotWithShape="1">
            <a:blip r:embed="rId15">
              <a:extLst>
                <a:ext uri="{28A0092B-C50C-407E-A947-70E740481C1C}">
                  <a14:useLocalDpi xmlns:a14="http://schemas.microsoft.com/office/drawing/2010/main" val="0"/>
                </a:ext>
              </a:extLst>
            </a:blip>
            <a:srcRect l="33280" t="39083" r="34130" b="9446"/>
            <a:stretch/>
          </p:blipFill>
          <p:spPr>
            <a:xfrm>
              <a:off x="9391503" y="3595307"/>
              <a:ext cx="367621" cy="435455"/>
            </a:xfrm>
            <a:prstGeom prst="rect">
              <a:avLst/>
            </a:prstGeom>
          </p:spPr>
        </p:pic>
        <p:sp>
          <p:nvSpPr>
            <p:cNvPr id="197" name="Flowchart: Connector 196">
              <a:extLst>
                <a:ext uri="{FF2B5EF4-FFF2-40B4-BE49-F238E27FC236}">
                  <a16:creationId xmlns:a16="http://schemas.microsoft.com/office/drawing/2014/main" id="{E053C553-D43C-4C48-95F8-C66854B06957}"/>
                </a:ext>
              </a:extLst>
            </p:cNvPr>
            <p:cNvSpPr/>
            <p:nvPr/>
          </p:nvSpPr>
          <p:spPr>
            <a:xfrm>
              <a:off x="7183310" y="3446419"/>
              <a:ext cx="465357" cy="682693"/>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up of a logo&#10;&#10;Description automatically generated">
              <a:extLst>
                <a:ext uri="{FF2B5EF4-FFF2-40B4-BE49-F238E27FC236}">
                  <a16:creationId xmlns:a16="http://schemas.microsoft.com/office/drawing/2014/main" id="{FD2B52E9-18BA-49AC-9727-46ECED9D504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61050" y="3611358"/>
              <a:ext cx="348794" cy="413718"/>
            </a:xfrm>
            <a:prstGeom prst="rect">
              <a:avLst/>
            </a:prstGeom>
          </p:spPr>
        </p:pic>
        <p:sp>
          <p:nvSpPr>
            <p:cNvPr id="198" name="Rectangle 197">
              <a:extLst>
                <a:ext uri="{FF2B5EF4-FFF2-40B4-BE49-F238E27FC236}">
                  <a16:creationId xmlns:a16="http://schemas.microsoft.com/office/drawing/2014/main" id="{63587675-BE46-461C-8D61-7130F94C7571}"/>
                </a:ext>
              </a:extLst>
            </p:cNvPr>
            <p:cNvSpPr/>
            <p:nvPr/>
          </p:nvSpPr>
          <p:spPr>
            <a:xfrm>
              <a:off x="8213096" y="3896290"/>
              <a:ext cx="415608" cy="182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4" name="Picture 203" descr="A close up of a sign&#10;&#10;Description automatically generated">
              <a:extLst>
                <a:ext uri="{FF2B5EF4-FFF2-40B4-BE49-F238E27FC236}">
                  <a16:creationId xmlns:a16="http://schemas.microsoft.com/office/drawing/2014/main" id="{87DEDD2B-08F9-4DCD-BC27-D5C9EE5235B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71813" y="2882798"/>
              <a:ext cx="661115" cy="661115"/>
            </a:xfrm>
            <a:prstGeom prst="rect">
              <a:avLst/>
            </a:prstGeom>
          </p:spPr>
        </p:pic>
        <p:sp>
          <p:nvSpPr>
            <p:cNvPr id="207" name="Rectangle 206">
              <a:extLst>
                <a:ext uri="{FF2B5EF4-FFF2-40B4-BE49-F238E27FC236}">
                  <a16:creationId xmlns:a16="http://schemas.microsoft.com/office/drawing/2014/main" id="{11509840-358E-4361-A00A-5EE6EC3E61B3}"/>
                </a:ext>
              </a:extLst>
            </p:cNvPr>
            <p:cNvSpPr/>
            <p:nvPr/>
          </p:nvSpPr>
          <p:spPr>
            <a:xfrm>
              <a:off x="4385745" y="2953997"/>
              <a:ext cx="707186" cy="56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 name="Picture 205" descr="A close up of a logo&#10;&#10;Description automatically generated">
              <a:extLst>
                <a:ext uri="{FF2B5EF4-FFF2-40B4-BE49-F238E27FC236}">
                  <a16:creationId xmlns:a16="http://schemas.microsoft.com/office/drawing/2014/main" id="{507A49C0-6F63-41BE-A7F2-CE3D5C2495F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75791" y="2938407"/>
              <a:ext cx="727578" cy="517657"/>
            </a:xfrm>
            <a:prstGeom prst="rect">
              <a:avLst/>
            </a:prstGeom>
          </p:spPr>
        </p:pic>
        <p:sp>
          <p:nvSpPr>
            <p:cNvPr id="210" name="Rectangle 209">
              <a:extLst>
                <a:ext uri="{FF2B5EF4-FFF2-40B4-BE49-F238E27FC236}">
                  <a16:creationId xmlns:a16="http://schemas.microsoft.com/office/drawing/2014/main" id="{D8215C9F-2096-4947-BA20-8E5551E1CEFE}"/>
                </a:ext>
              </a:extLst>
            </p:cNvPr>
            <p:cNvSpPr/>
            <p:nvPr/>
          </p:nvSpPr>
          <p:spPr>
            <a:xfrm>
              <a:off x="6760483" y="3014387"/>
              <a:ext cx="634979" cy="56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 name="Picture 208" descr="A close up of a logo&#10;&#10;Description automatically generated">
              <a:extLst>
                <a:ext uri="{FF2B5EF4-FFF2-40B4-BE49-F238E27FC236}">
                  <a16:creationId xmlns:a16="http://schemas.microsoft.com/office/drawing/2014/main" id="{61132A63-5484-48D2-BD1B-1537B156D1B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70180" y="2912278"/>
              <a:ext cx="587925" cy="575294"/>
            </a:xfrm>
            <a:prstGeom prst="rect">
              <a:avLst/>
            </a:prstGeom>
          </p:spPr>
        </p:pic>
        <p:pic>
          <p:nvPicPr>
            <p:cNvPr id="212" name="Picture 211" descr="A picture containing food, drawing&#10;&#10;Description automatically generated">
              <a:extLst>
                <a:ext uri="{FF2B5EF4-FFF2-40B4-BE49-F238E27FC236}">
                  <a16:creationId xmlns:a16="http://schemas.microsoft.com/office/drawing/2014/main" id="{5080DF7B-A7BB-4E13-B381-10B472EB27E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65848" y="2918631"/>
              <a:ext cx="709129" cy="567303"/>
            </a:xfrm>
            <a:prstGeom prst="rect">
              <a:avLst/>
            </a:prstGeom>
          </p:spPr>
        </p:pic>
        <p:pic>
          <p:nvPicPr>
            <p:cNvPr id="213" name="Picture 212">
              <a:extLst>
                <a:ext uri="{FF2B5EF4-FFF2-40B4-BE49-F238E27FC236}">
                  <a16:creationId xmlns:a16="http://schemas.microsoft.com/office/drawing/2014/main" id="{D45862C4-4A40-43FF-A1B5-2E370784CA20}"/>
                </a:ext>
              </a:extLst>
            </p:cNvPr>
            <p:cNvPicPr>
              <a:picLocks noChangeAspect="1"/>
            </p:cNvPicPr>
            <p:nvPr/>
          </p:nvPicPr>
          <p:blipFill>
            <a:blip r:embed="rId21"/>
            <a:stretch>
              <a:fillRect/>
            </a:stretch>
          </p:blipFill>
          <p:spPr>
            <a:xfrm>
              <a:off x="1763104" y="3058025"/>
              <a:ext cx="834096" cy="324371"/>
            </a:xfrm>
            <a:prstGeom prst="rect">
              <a:avLst/>
            </a:prstGeom>
          </p:spPr>
        </p:pic>
        <p:pic>
          <p:nvPicPr>
            <p:cNvPr id="229" name="Picture 228" descr="A picture containing drawing&#10;&#10;Description automatically generated">
              <a:extLst>
                <a:ext uri="{FF2B5EF4-FFF2-40B4-BE49-F238E27FC236}">
                  <a16:creationId xmlns:a16="http://schemas.microsoft.com/office/drawing/2014/main" id="{061767B7-7AFB-4570-8D1A-3AF042BCC43D}"/>
                </a:ext>
              </a:extLst>
            </p:cNvPr>
            <p:cNvPicPr>
              <a:picLocks noChangeAspect="1"/>
            </p:cNvPicPr>
            <p:nvPr/>
          </p:nvPicPr>
          <p:blipFill rotWithShape="1">
            <a:blip r:embed="rId22">
              <a:extLst>
                <a:ext uri="{28A0092B-C50C-407E-A947-70E740481C1C}">
                  <a14:useLocalDpi xmlns:a14="http://schemas.microsoft.com/office/drawing/2010/main" val="0"/>
                </a:ext>
              </a:extLst>
            </a:blip>
            <a:srcRect l="27844" t="14073" r="27868" b="15520"/>
            <a:stretch/>
          </p:blipFill>
          <p:spPr>
            <a:xfrm>
              <a:off x="9273425" y="2302504"/>
              <a:ext cx="566713" cy="518431"/>
            </a:xfrm>
            <a:prstGeom prst="rect">
              <a:avLst/>
            </a:prstGeom>
          </p:spPr>
        </p:pic>
        <p:pic>
          <p:nvPicPr>
            <p:cNvPr id="241" name="Picture 240" descr="A picture containing drawing, food&#10;&#10;Description automatically generated">
              <a:extLst>
                <a:ext uri="{FF2B5EF4-FFF2-40B4-BE49-F238E27FC236}">
                  <a16:creationId xmlns:a16="http://schemas.microsoft.com/office/drawing/2014/main" id="{97F553BA-5547-4644-9F7A-702603E11449}"/>
                </a:ext>
              </a:extLst>
            </p:cNvPr>
            <p:cNvPicPr>
              <a:picLocks noChangeAspect="1"/>
            </p:cNvPicPr>
            <p:nvPr/>
          </p:nvPicPr>
          <p:blipFill rotWithShape="1">
            <a:blip r:embed="rId23">
              <a:extLst>
                <a:ext uri="{28A0092B-C50C-407E-A947-70E740481C1C}">
                  <a14:useLocalDpi xmlns:a14="http://schemas.microsoft.com/office/drawing/2010/main" val="0"/>
                </a:ext>
              </a:extLst>
            </a:blip>
            <a:srcRect l="5992" t="25219" r="5724" b="25250"/>
            <a:stretch/>
          </p:blipFill>
          <p:spPr>
            <a:xfrm>
              <a:off x="1788774" y="2357868"/>
              <a:ext cx="825360" cy="463066"/>
            </a:xfrm>
            <a:prstGeom prst="rect">
              <a:avLst/>
            </a:prstGeom>
          </p:spPr>
        </p:pic>
        <p:sp>
          <p:nvSpPr>
            <p:cNvPr id="287" name="Rectangle 286">
              <a:extLst>
                <a:ext uri="{FF2B5EF4-FFF2-40B4-BE49-F238E27FC236}">
                  <a16:creationId xmlns:a16="http://schemas.microsoft.com/office/drawing/2014/main" id="{4ED22C79-B90A-47FA-B974-B8BC5CFCFEDD}"/>
                </a:ext>
              </a:extLst>
            </p:cNvPr>
            <p:cNvSpPr/>
            <p:nvPr/>
          </p:nvSpPr>
          <p:spPr>
            <a:xfrm>
              <a:off x="5073318" y="2334955"/>
              <a:ext cx="727578" cy="48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Rectangle 287">
              <a:extLst>
                <a:ext uri="{FF2B5EF4-FFF2-40B4-BE49-F238E27FC236}">
                  <a16:creationId xmlns:a16="http://schemas.microsoft.com/office/drawing/2014/main" id="{33BD4587-EAA7-44DE-89B3-8F2CC07F5B1A}"/>
                </a:ext>
              </a:extLst>
            </p:cNvPr>
            <p:cNvSpPr/>
            <p:nvPr/>
          </p:nvSpPr>
          <p:spPr>
            <a:xfrm>
              <a:off x="3833847" y="2366192"/>
              <a:ext cx="767236" cy="48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 name="Picture 244" descr="A close up of text on a black background&#10;&#10;Description automatically generated">
              <a:extLst>
                <a:ext uri="{FF2B5EF4-FFF2-40B4-BE49-F238E27FC236}">
                  <a16:creationId xmlns:a16="http://schemas.microsoft.com/office/drawing/2014/main" id="{284BEC60-A776-49F5-9C22-CFA6230C42E2}"/>
                </a:ext>
              </a:extLst>
            </p:cNvPr>
            <p:cNvPicPr>
              <a:picLocks noChangeAspect="1"/>
            </p:cNvPicPr>
            <p:nvPr/>
          </p:nvPicPr>
          <p:blipFill rotWithShape="1">
            <a:blip r:embed="rId24">
              <a:extLst>
                <a:ext uri="{28A0092B-C50C-407E-A947-70E740481C1C}">
                  <a14:useLocalDpi xmlns:a14="http://schemas.microsoft.com/office/drawing/2010/main" val="0"/>
                </a:ext>
              </a:extLst>
            </a:blip>
            <a:srcRect l="11678" t="21436" r="16056" b="21390"/>
            <a:stretch/>
          </p:blipFill>
          <p:spPr>
            <a:xfrm>
              <a:off x="3894986" y="2329369"/>
              <a:ext cx="669617" cy="529782"/>
            </a:xfrm>
            <a:prstGeom prst="rect">
              <a:avLst/>
            </a:prstGeom>
          </p:spPr>
        </p:pic>
        <p:pic>
          <p:nvPicPr>
            <p:cNvPr id="250" name="Picture 249" descr="A close up of a sign&#10;&#10;Description automatically generated">
              <a:extLst>
                <a:ext uri="{FF2B5EF4-FFF2-40B4-BE49-F238E27FC236}">
                  <a16:creationId xmlns:a16="http://schemas.microsoft.com/office/drawing/2014/main" id="{9D03B144-0237-42AA-BC4F-2CB99C51052A}"/>
                </a:ext>
              </a:extLst>
            </p:cNvPr>
            <p:cNvPicPr>
              <a:picLocks noChangeAspect="1"/>
            </p:cNvPicPr>
            <p:nvPr/>
          </p:nvPicPr>
          <p:blipFill rotWithShape="1">
            <a:blip r:embed="rId25">
              <a:extLst>
                <a:ext uri="{28A0092B-C50C-407E-A947-70E740481C1C}">
                  <a14:useLocalDpi xmlns:a14="http://schemas.microsoft.com/office/drawing/2010/main" val="0"/>
                </a:ext>
              </a:extLst>
            </a:blip>
            <a:srcRect l="3650" t="21000" r="3589" b="20638"/>
            <a:stretch/>
          </p:blipFill>
          <p:spPr>
            <a:xfrm>
              <a:off x="5103593" y="2377589"/>
              <a:ext cx="669617" cy="421303"/>
            </a:xfrm>
            <a:prstGeom prst="rect">
              <a:avLst/>
            </a:prstGeom>
          </p:spPr>
        </p:pic>
        <p:sp>
          <p:nvSpPr>
            <p:cNvPr id="292" name="Rectangle 291">
              <a:extLst>
                <a:ext uri="{FF2B5EF4-FFF2-40B4-BE49-F238E27FC236}">
                  <a16:creationId xmlns:a16="http://schemas.microsoft.com/office/drawing/2014/main" id="{3987203F-0841-4AF8-9AE6-D04C698D7743}"/>
                </a:ext>
              </a:extLst>
            </p:cNvPr>
            <p:cNvSpPr/>
            <p:nvPr/>
          </p:nvSpPr>
          <p:spPr>
            <a:xfrm rot="16200000">
              <a:off x="6943074" y="2310293"/>
              <a:ext cx="661115" cy="56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2" name="Picture 251" descr="A picture containing drawing&#10;&#10;Description automatically generated">
              <a:extLst>
                <a:ext uri="{FF2B5EF4-FFF2-40B4-BE49-F238E27FC236}">
                  <a16:creationId xmlns:a16="http://schemas.microsoft.com/office/drawing/2014/main" id="{611526C0-F30B-4E59-B724-B1048E6C3891}"/>
                </a:ext>
              </a:extLst>
            </p:cNvPr>
            <p:cNvPicPr>
              <a:picLocks noChangeAspect="1"/>
            </p:cNvPicPr>
            <p:nvPr/>
          </p:nvPicPr>
          <p:blipFill rotWithShape="1">
            <a:blip r:embed="rId26">
              <a:extLst>
                <a:ext uri="{28A0092B-C50C-407E-A947-70E740481C1C}">
                  <a14:useLocalDpi xmlns:a14="http://schemas.microsoft.com/office/drawing/2010/main" val="0"/>
                </a:ext>
              </a:extLst>
            </a:blip>
            <a:srcRect l="3024" r="3318" b="16794"/>
            <a:stretch/>
          </p:blipFill>
          <p:spPr>
            <a:xfrm>
              <a:off x="7036903" y="2374725"/>
              <a:ext cx="470573" cy="462964"/>
            </a:xfrm>
            <a:prstGeom prst="rect">
              <a:avLst/>
            </a:prstGeom>
          </p:spPr>
        </p:pic>
        <p:sp>
          <p:nvSpPr>
            <p:cNvPr id="289" name="Rectangle 288">
              <a:extLst>
                <a:ext uri="{FF2B5EF4-FFF2-40B4-BE49-F238E27FC236}">
                  <a16:creationId xmlns:a16="http://schemas.microsoft.com/office/drawing/2014/main" id="{8FF5E12E-074A-4755-9C3A-9B82583825DF}"/>
                </a:ext>
              </a:extLst>
            </p:cNvPr>
            <p:cNvSpPr/>
            <p:nvPr/>
          </p:nvSpPr>
          <p:spPr>
            <a:xfrm rot="16200000">
              <a:off x="2879277" y="2245989"/>
              <a:ext cx="661115" cy="608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9" name="Picture 238" descr="A close up of a flag&#10;&#10;Description automatically generated">
              <a:extLst>
                <a:ext uri="{FF2B5EF4-FFF2-40B4-BE49-F238E27FC236}">
                  <a16:creationId xmlns:a16="http://schemas.microsoft.com/office/drawing/2014/main" id="{33455B29-AF19-4810-992B-5B311F64B91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64408" y="2362382"/>
              <a:ext cx="497829" cy="480332"/>
            </a:xfrm>
            <a:prstGeom prst="rect">
              <a:avLst/>
            </a:prstGeom>
          </p:spPr>
        </p:pic>
        <p:pic>
          <p:nvPicPr>
            <p:cNvPr id="300" name="Picture 299" descr="A close up of a sign&#10;&#10;Description automatically generated">
              <a:extLst>
                <a:ext uri="{FF2B5EF4-FFF2-40B4-BE49-F238E27FC236}">
                  <a16:creationId xmlns:a16="http://schemas.microsoft.com/office/drawing/2014/main" id="{5E1F501A-2CFA-4AE2-95AC-30AD90CA3C0F}"/>
                </a:ext>
              </a:extLst>
            </p:cNvPr>
            <p:cNvPicPr>
              <a:picLocks noChangeAspect="1"/>
            </p:cNvPicPr>
            <p:nvPr/>
          </p:nvPicPr>
          <p:blipFill rotWithShape="1">
            <a:blip r:embed="rId28">
              <a:extLst>
                <a:ext uri="{28A0092B-C50C-407E-A947-70E740481C1C}">
                  <a14:useLocalDpi xmlns:a14="http://schemas.microsoft.com/office/drawing/2010/main" val="0"/>
                </a:ext>
              </a:extLst>
            </a:blip>
            <a:srcRect l="3546" t="4618" r="3627" b="4636"/>
            <a:stretch/>
          </p:blipFill>
          <p:spPr>
            <a:xfrm>
              <a:off x="9347926" y="3003444"/>
              <a:ext cx="446613" cy="446752"/>
            </a:xfrm>
            <a:prstGeom prst="roundRect">
              <a:avLst>
                <a:gd name="adj" fmla="val 7621"/>
              </a:avLst>
            </a:prstGeom>
          </p:spPr>
        </p:pic>
        <p:sp>
          <p:nvSpPr>
            <p:cNvPr id="291" name="Rectangle 290">
              <a:extLst>
                <a:ext uri="{FF2B5EF4-FFF2-40B4-BE49-F238E27FC236}">
                  <a16:creationId xmlns:a16="http://schemas.microsoft.com/office/drawing/2014/main" id="{0A4D8055-23E5-4060-B0CA-353322711963}"/>
                </a:ext>
              </a:extLst>
            </p:cNvPr>
            <p:cNvSpPr/>
            <p:nvPr/>
          </p:nvSpPr>
          <p:spPr>
            <a:xfrm rot="16200000">
              <a:off x="4208539" y="3527247"/>
              <a:ext cx="507895" cy="521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7" name="Title 1">
            <a:extLst>
              <a:ext uri="{FF2B5EF4-FFF2-40B4-BE49-F238E27FC236}">
                <a16:creationId xmlns:a16="http://schemas.microsoft.com/office/drawing/2014/main" id="{0C707E85-4939-4920-AE9F-6582DB22374D}"/>
              </a:ext>
            </a:extLst>
          </p:cNvPr>
          <p:cNvSpPr>
            <a:spLocks noGrp="1"/>
          </p:cNvSpPr>
          <p:nvPr>
            <p:ph type="title"/>
          </p:nvPr>
        </p:nvSpPr>
        <p:spPr>
          <a:xfrm>
            <a:off x="892692" y="106893"/>
            <a:ext cx="10689177" cy="1278163"/>
          </a:xfrm>
        </p:spPr>
        <p:txBody>
          <a:bodyPr/>
          <a:lstStyle/>
          <a:p>
            <a:r>
              <a:rPr lang="en-US" dirty="0"/>
              <a:t>Sample Brand Modernization</a:t>
            </a:r>
          </a:p>
        </p:txBody>
      </p:sp>
      <p:grpSp>
        <p:nvGrpSpPr>
          <p:cNvPr id="5" name="Group 4">
            <a:extLst>
              <a:ext uri="{FF2B5EF4-FFF2-40B4-BE49-F238E27FC236}">
                <a16:creationId xmlns:a16="http://schemas.microsoft.com/office/drawing/2014/main" id="{E4612E10-B9BC-4BE8-AFB6-96348C00B84C}"/>
              </a:ext>
            </a:extLst>
          </p:cNvPr>
          <p:cNvGrpSpPr/>
          <p:nvPr/>
        </p:nvGrpSpPr>
        <p:grpSpPr>
          <a:xfrm>
            <a:off x="10509079" y="3010598"/>
            <a:ext cx="1498575" cy="1068107"/>
            <a:chOff x="19547213" y="4975611"/>
            <a:chExt cx="1498575" cy="1068107"/>
          </a:xfrm>
        </p:grpSpPr>
        <p:sp>
          <p:nvSpPr>
            <p:cNvPr id="8" name="TextBox 7">
              <a:extLst>
                <a:ext uri="{FF2B5EF4-FFF2-40B4-BE49-F238E27FC236}">
                  <a16:creationId xmlns:a16="http://schemas.microsoft.com/office/drawing/2014/main" id="{E6608CC0-C840-459C-B94E-BF33BE981204}"/>
                </a:ext>
              </a:extLst>
            </p:cNvPr>
            <p:cNvSpPr txBox="1"/>
            <p:nvPr/>
          </p:nvSpPr>
          <p:spPr>
            <a:xfrm>
              <a:off x="19672842" y="5059878"/>
              <a:ext cx="1372946" cy="892552"/>
            </a:xfrm>
            <a:prstGeom prst="rect">
              <a:avLst/>
            </a:prstGeom>
            <a:noFill/>
            <a:ln>
              <a:noFill/>
            </a:ln>
          </p:spPr>
          <p:txBody>
            <a:bodyPr wrap="square" rtlCol="0">
              <a:spAutoFit/>
            </a:bodyPr>
            <a:lstStyle/>
            <a:p>
              <a:r>
                <a:rPr lang="en-US" sz="1600" dirty="0">
                  <a:solidFill>
                    <a:srgbClr val="A6A6A6"/>
                  </a:solidFill>
                  <a:latin typeface="Arial" panose="020B0604020202020204" pitchFamily="34" charset="0"/>
                  <a:cs typeface="Arial" panose="020B0604020202020204" pitchFamily="34" charset="0"/>
                </a:rPr>
                <a:t>      </a:t>
              </a:r>
              <a:r>
                <a:rPr lang="en-US" sz="1200" b="1" dirty="0">
                  <a:solidFill>
                    <a:srgbClr val="A6A6A6"/>
                  </a:solidFill>
                  <a:latin typeface="Arial" panose="020B0604020202020204" pitchFamily="34" charset="0"/>
                  <a:cs typeface="Arial" panose="020B0604020202020204" pitchFamily="34" charset="0"/>
                </a:rPr>
                <a:t>Indicates year of most recent brand refresh</a:t>
              </a:r>
            </a:p>
          </p:txBody>
        </p:sp>
        <p:pic>
          <p:nvPicPr>
            <p:cNvPr id="72" name="Graphic 71" descr="End">
              <a:extLst>
                <a:ext uri="{FF2B5EF4-FFF2-40B4-BE49-F238E27FC236}">
                  <a16:creationId xmlns:a16="http://schemas.microsoft.com/office/drawing/2014/main" id="{82BEAE93-4B26-4A93-9D8F-BBAB1B42675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9708771" y="5052332"/>
              <a:ext cx="370958" cy="370958"/>
            </a:xfrm>
            <a:prstGeom prst="rect">
              <a:avLst/>
            </a:prstGeom>
          </p:spPr>
        </p:pic>
        <p:sp>
          <p:nvSpPr>
            <p:cNvPr id="295" name="Rectangle: Rounded Corners 294">
              <a:extLst>
                <a:ext uri="{FF2B5EF4-FFF2-40B4-BE49-F238E27FC236}">
                  <a16:creationId xmlns:a16="http://schemas.microsoft.com/office/drawing/2014/main" id="{9D4AE9BA-FBFF-49F4-B808-804569D29EF5}"/>
                </a:ext>
              </a:extLst>
            </p:cNvPr>
            <p:cNvSpPr/>
            <p:nvPr/>
          </p:nvSpPr>
          <p:spPr>
            <a:xfrm>
              <a:off x="19547213" y="4975611"/>
              <a:ext cx="1342026" cy="1068107"/>
            </a:xfrm>
            <a:prstGeom prst="roundRect">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A6A6A6"/>
                  </a:solidFill>
                </a:ln>
              </a:endParaRPr>
            </a:p>
          </p:txBody>
        </p:sp>
      </p:grpSp>
      <p:sp>
        <p:nvSpPr>
          <p:cNvPr id="57" name="TextBox 56">
            <a:extLst>
              <a:ext uri="{FF2B5EF4-FFF2-40B4-BE49-F238E27FC236}">
                <a16:creationId xmlns:a16="http://schemas.microsoft.com/office/drawing/2014/main" id="{7F41475F-9EF3-4297-A9A9-DE15E1C70C51}"/>
              </a:ext>
            </a:extLst>
          </p:cNvPr>
          <p:cNvSpPr txBox="1"/>
          <p:nvPr/>
        </p:nvSpPr>
        <p:spPr>
          <a:xfrm>
            <a:off x="1232525" y="3901525"/>
            <a:ext cx="3808008" cy="923330"/>
          </a:xfrm>
          <a:prstGeom prst="rect">
            <a:avLst/>
          </a:prstGeom>
          <a:noFill/>
        </p:spPr>
        <p:txBody>
          <a:bodyPr wrap="square" rtlCol="0">
            <a:spAutoFit/>
          </a:bodyPr>
          <a:lstStyle/>
          <a:p>
            <a:pPr algn="ctr"/>
            <a:r>
              <a:rPr lang="en-US" b="1" dirty="0">
                <a:highlight>
                  <a:srgbClr val="FFFF00"/>
                </a:highlight>
                <a:latin typeface="Arial" panose="020B0604020202020204" pitchFamily="34" charset="0"/>
                <a:cs typeface="Arial" panose="020B0604020202020204" pitchFamily="34" charset="0"/>
              </a:rPr>
              <a:t>Updating a logo periodically </a:t>
            </a:r>
            <a:r>
              <a:rPr lang="en-US" dirty="0">
                <a:latin typeface="Arial" panose="020B0604020202020204" pitchFamily="34" charset="0"/>
                <a:cs typeface="Arial" panose="020B0604020202020204" pitchFamily="34" charset="0"/>
              </a:rPr>
              <a:t>is a brand management best practice that </a:t>
            </a:r>
            <a:r>
              <a:rPr lang="en-US" b="1" dirty="0">
                <a:highlight>
                  <a:srgbClr val="FFFF00"/>
                </a:highlight>
                <a:latin typeface="Arial" panose="020B0604020202020204" pitchFamily="34" charset="0"/>
                <a:cs typeface="Arial" panose="020B0604020202020204" pitchFamily="34" charset="0"/>
              </a:rPr>
              <a:t>exhibits progress</a:t>
            </a:r>
            <a:r>
              <a:rPr lang="en-US"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58" name="Slide Number Placeholder 2">
            <a:extLst>
              <a:ext uri="{FF2B5EF4-FFF2-40B4-BE49-F238E27FC236}">
                <a16:creationId xmlns:a16="http://schemas.microsoft.com/office/drawing/2014/main" id="{AC2C01E3-796B-4BEC-90B3-217C5E66F403}"/>
              </a:ext>
            </a:extLst>
          </p:cNvPr>
          <p:cNvSpPr>
            <a:spLocks noGrp="1"/>
          </p:cNvSpPr>
          <p:nvPr>
            <p:ph type="sldNum" sz="quarter" idx="11"/>
          </p:nvPr>
        </p:nvSpPr>
        <p:spPr>
          <a:xfrm>
            <a:off x="10984625" y="6440367"/>
            <a:ext cx="956865" cy="321416"/>
          </a:xfrm>
        </p:spPr>
        <p:txBody>
          <a:bodyPr/>
          <a:lstStyle/>
          <a:p>
            <a:fld id="{A47E3F7A-0EE5-45E7-B40F-D7CBCF0FD8B8}" type="slidenum">
              <a:rPr lang="en-US" smtClean="0"/>
              <a:pPr/>
              <a:t>11</a:t>
            </a:fld>
            <a:endParaRPr lang="en-US" dirty="0"/>
          </a:p>
        </p:txBody>
      </p:sp>
      <p:pic>
        <p:nvPicPr>
          <p:cNvPr id="2050" name="Picture 2" descr="Continental E185-1 Archives - This Day in Aviation">
            <a:extLst>
              <a:ext uri="{FF2B5EF4-FFF2-40B4-BE49-F238E27FC236}">
                <a16:creationId xmlns:a16="http://schemas.microsoft.com/office/drawing/2014/main" id="{AB5FB369-AD93-49F9-AB22-FF10B486EBF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45836" y="2022138"/>
            <a:ext cx="1161046" cy="3333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ntinental Motors Group to Consolidate Manufacturing Operations to Its  Facilities in Alabama, USA and Germany | Cessna Owner Organization">
            <a:extLst>
              <a:ext uri="{FF2B5EF4-FFF2-40B4-BE49-F238E27FC236}">
                <a16:creationId xmlns:a16="http://schemas.microsoft.com/office/drawing/2014/main" id="{3522C3D7-FD27-4B3D-A2D1-96D4A6324765}"/>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23333" b="39232"/>
          <a:stretch/>
        </p:blipFill>
        <p:spPr bwMode="auto">
          <a:xfrm>
            <a:off x="8354291" y="2010856"/>
            <a:ext cx="1361208" cy="2866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9391 TAP centerspread ad.ai">
            <a:extLst>
              <a:ext uri="{FF2B5EF4-FFF2-40B4-BE49-F238E27FC236}">
                <a16:creationId xmlns:a16="http://schemas.microsoft.com/office/drawing/2014/main" id="{DF2D3C4C-9AE9-4DA4-B625-5D8CBA23AC1B}"/>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9383" r="9753" b="43101"/>
          <a:stretch/>
        </p:blipFill>
        <p:spPr bwMode="auto">
          <a:xfrm>
            <a:off x="6390408" y="2042897"/>
            <a:ext cx="1381445" cy="23818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eledyne%20Continental%20Motors - al.com">
            <a:extLst>
              <a:ext uri="{FF2B5EF4-FFF2-40B4-BE49-F238E27FC236}">
                <a16:creationId xmlns:a16="http://schemas.microsoft.com/office/drawing/2014/main" id="{DBC91C03-32D0-4E03-BA0E-0B531733536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2336" t="35303" r="10296" b="39871"/>
          <a:stretch/>
        </p:blipFill>
        <p:spPr bwMode="auto">
          <a:xfrm>
            <a:off x="4239489" y="2049394"/>
            <a:ext cx="1439413" cy="2294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ntinental Aerospace Technologies's Competitors, Revenue, Number of  Employees, Funding, Acquisitions &amp; News - Owler Company Profile">
            <a:extLst>
              <a:ext uri="{FF2B5EF4-FFF2-40B4-BE49-F238E27FC236}">
                <a16:creationId xmlns:a16="http://schemas.microsoft.com/office/drawing/2014/main" id="{877C2917-E897-4172-A96C-48019D7557E8}"/>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t="38070" b="37369"/>
          <a:stretch/>
        </p:blipFill>
        <p:spPr bwMode="auto">
          <a:xfrm>
            <a:off x="9227129" y="2005872"/>
            <a:ext cx="1291936" cy="317318"/>
          </a:xfrm>
          <a:prstGeom prst="rect">
            <a:avLst/>
          </a:prstGeom>
          <a:noFill/>
          <a:extLst>
            <a:ext uri="{909E8E84-426E-40DD-AFC4-6F175D3DCCD1}">
              <a14:hiddenFill xmlns:a14="http://schemas.microsoft.com/office/drawing/2010/main">
                <a:solidFill>
                  <a:srgbClr val="FFFFFF"/>
                </a:solidFill>
              </a14:hiddenFill>
            </a:ext>
          </a:extLst>
        </p:spPr>
      </p:pic>
      <p:sp>
        <p:nvSpPr>
          <p:cNvPr id="74" name="Flowchart: Connector 73">
            <a:extLst>
              <a:ext uri="{FF2B5EF4-FFF2-40B4-BE49-F238E27FC236}">
                <a16:creationId xmlns:a16="http://schemas.microsoft.com/office/drawing/2014/main" id="{840DFBE3-1456-4549-B970-3DA7F79C1C03}"/>
              </a:ext>
            </a:extLst>
          </p:cNvPr>
          <p:cNvSpPr/>
          <p:nvPr/>
        </p:nvSpPr>
        <p:spPr>
          <a:xfrm>
            <a:off x="1399308" y="2154156"/>
            <a:ext cx="72736" cy="72736"/>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554C523-1911-4523-AAAA-E2A67E5EF025}"/>
              </a:ext>
            </a:extLst>
          </p:cNvPr>
          <p:cNvPicPr>
            <a:picLocks noChangeAspect="1"/>
          </p:cNvPicPr>
          <p:nvPr/>
        </p:nvPicPr>
        <p:blipFill>
          <a:blip r:embed="rId36"/>
          <a:stretch>
            <a:fillRect/>
          </a:stretch>
        </p:blipFill>
        <p:spPr>
          <a:xfrm>
            <a:off x="5844936" y="3834181"/>
            <a:ext cx="914399" cy="363002"/>
          </a:xfrm>
          <a:prstGeom prst="rect">
            <a:avLst/>
          </a:prstGeom>
        </p:spPr>
      </p:pic>
      <p:grpSp>
        <p:nvGrpSpPr>
          <p:cNvPr id="7" name="Group 6">
            <a:extLst>
              <a:ext uri="{FF2B5EF4-FFF2-40B4-BE49-F238E27FC236}">
                <a16:creationId xmlns:a16="http://schemas.microsoft.com/office/drawing/2014/main" id="{FA894EA5-0DE9-4FF2-8B93-603FFFF6816F}"/>
              </a:ext>
            </a:extLst>
          </p:cNvPr>
          <p:cNvGrpSpPr/>
          <p:nvPr/>
        </p:nvGrpSpPr>
        <p:grpSpPr>
          <a:xfrm>
            <a:off x="1840157" y="5009907"/>
            <a:ext cx="8338511" cy="601932"/>
            <a:chOff x="1557196" y="5435160"/>
            <a:chExt cx="8338511" cy="601932"/>
          </a:xfrm>
        </p:grpSpPr>
        <p:cxnSp>
          <p:nvCxnSpPr>
            <p:cNvPr id="91" name="Straight Connector 90">
              <a:extLst>
                <a:ext uri="{FF2B5EF4-FFF2-40B4-BE49-F238E27FC236}">
                  <a16:creationId xmlns:a16="http://schemas.microsoft.com/office/drawing/2014/main" id="{4024EF17-614E-4AFF-8E4B-D49120B06234}"/>
                </a:ext>
              </a:extLst>
            </p:cNvPr>
            <p:cNvCxnSpPr>
              <a:cxnSpLocks/>
            </p:cNvCxnSpPr>
            <p:nvPr/>
          </p:nvCxnSpPr>
          <p:spPr>
            <a:xfrm flipV="1">
              <a:off x="1557196" y="5722890"/>
              <a:ext cx="7598865" cy="19768"/>
            </a:xfrm>
            <a:prstGeom prst="line">
              <a:avLst/>
            </a:prstGeom>
            <a:ln w="25400">
              <a:solidFill>
                <a:srgbClr val="005DA3"/>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92" name="Graphic 91" descr="End">
              <a:extLst>
                <a:ext uri="{FF2B5EF4-FFF2-40B4-BE49-F238E27FC236}">
                  <a16:creationId xmlns:a16="http://schemas.microsoft.com/office/drawing/2014/main" id="{901F9DC0-73BA-4BE3-99F7-0DCEC122F7E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557408" y="5553583"/>
              <a:ext cx="370958" cy="370958"/>
            </a:xfrm>
            <a:prstGeom prst="rect">
              <a:avLst/>
            </a:prstGeom>
          </p:spPr>
        </p:pic>
        <p:pic>
          <p:nvPicPr>
            <p:cNvPr id="93" name="Picture 92">
              <a:extLst>
                <a:ext uri="{FF2B5EF4-FFF2-40B4-BE49-F238E27FC236}">
                  <a16:creationId xmlns:a16="http://schemas.microsoft.com/office/drawing/2014/main" id="{F546DC6B-751D-4581-86FD-70BF203A57FD}"/>
                </a:ext>
              </a:extLst>
            </p:cNvPr>
            <p:cNvPicPr>
              <a:picLocks noChangeAspect="1"/>
            </p:cNvPicPr>
            <p:nvPr/>
          </p:nvPicPr>
          <p:blipFill rotWithShape="1">
            <a:blip r:embed="rId39"/>
            <a:srcRect l="1444" t="1336" r="2368" b="2703"/>
            <a:stretch/>
          </p:blipFill>
          <p:spPr>
            <a:xfrm>
              <a:off x="1933006" y="5481110"/>
              <a:ext cx="562480" cy="555982"/>
            </a:xfrm>
            <a:prstGeom prst="ellipse">
              <a:avLst/>
            </a:prstGeom>
          </p:spPr>
        </p:pic>
        <p:pic>
          <p:nvPicPr>
            <p:cNvPr id="94" name="Picture 93" descr="A close up of a logo&#10;&#10;Description automatically generated">
              <a:extLst>
                <a:ext uri="{FF2B5EF4-FFF2-40B4-BE49-F238E27FC236}">
                  <a16:creationId xmlns:a16="http://schemas.microsoft.com/office/drawing/2014/main" id="{98C3A05E-41E2-4B88-BB95-592B2775460E}"/>
                </a:ext>
              </a:extLst>
            </p:cNvPr>
            <p:cNvPicPr>
              <a:picLocks noChangeAspect="1"/>
            </p:cNvPicPr>
            <p:nvPr/>
          </p:nvPicPr>
          <p:blipFill rotWithShape="1">
            <a:blip r:embed="rId40">
              <a:extLst>
                <a:ext uri="{28A0092B-C50C-407E-A947-70E740481C1C}">
                  <a14:useLocalDpi xmlns:a14="http://schemas.microsoft.com/office/drawing/2010/main" val="0"/>
                </a:ext>
              </a:extLst>
            </a:blip>
            <a:srcRect l="15365" r="16155" b="21841"/>
            <a:stretch/>
          </p:blipFill>
          <p:spPr>
            <a:xfrm>
              <a:off x="9248146" y="5435160"/>
              <a:ext cx="647561" cy="576661"/>
            </a:xfrm>
            <a:prstGeom prst="rect">
              <a:avLst/>
            </a:prstGeom>
          </p:spPr>
        </p:pic>
      </p:grpSp>
      <p:cxnSp>
        <p:nvCxnSpPr>
          <p:cNvPr id="75" name="Straight Arrow Connector 74">
            <a:extLst>
              <a:ext uri="{FF2B5EF4-FFF2-40B4-BE49-F238E27FC236}">
                <a16:creationId xmlns:a16="http://schemas.microsoft.com/office/drawing/2014/main" id="{86FC9A6C-B6DE-44AE-A1E7-CF1C70F88C5B}"/>
              </a:ext>
            </a:extLst>
          </p:cNvPr>
          <p:cNvCxnSpPr>
            <a:cxnSpLocks/>
          </p:cNvCxnSpPr>
          <p:nvPr/>
        </p:nvCxnSpPr>
        <p:spPr>
          <a:xfrm>
            <a:off x="1889915" y="1390926"/>
            <a:ext cx="7825584"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CD74B74-E0C2-4C89-9117-718FE2B08B93}"/>
              </a:ext>
            </a:extLst>
          </p:cNvPr>
          <p:cNvSpPr txBox="1"/>
          <p:nvPr/>
        </p:nvSpPr>
        <p:spPr>
          <a:xfrm>
            <a:off x="4820983" y="1237150"/>
            <a:ext cx="2404061" cy="307777"/>
          </a:xfrm>
          <a:prstGeom prst="rect">
            <a:avLst/>
          </a:prstGeom>
          <a:solidFill>
            <a:schemeClr val="bg1"/>
          </a:solidFill>
        </p:spPr>
        <p:txBody>
          <a:bodyPr wrap="square" rtlCol="0">
            <a:spAutoFit/>
          </a:bodyPr>
          <a:lstStyle/>
          <a:p>
            <a:pPr algn="ctr"/>
            <a:r>
              <a:rPr lang="en-US" sz="1400" dirty="0">
                <a:highlight>
                  <a:srgbClr val="FFFF00"/>
                </a:highlight>
                <a:latin typeface="Arial" panose="020B0604020202020204" pitchFamily="34" charset="0"/>
                <a:cs typeface="Arial" panose="020B0604020202020204" pitchFamily="34" charset="0"/>
              </a:rPr>
              <a:t>Continuous modernization</a:t>
            </a:r>
          </a:p>
        </p:txBody>
      </p:sp>
      <p:grpSp>
        <p:nvGrpSpPr>
          <p:cNvPr id="4" name="Group 3">
            <a:extLst>
              <a:ext uri="{FF2B5EF4-FFF2-40B4-BE49-F238E27FC236}">
                <a16:creationId xmlns:a16="http://schemas.microsoft.com/office/drawing/2014/main" id="{26442295-8A8E-FEB5-EF0B-77F89F0611BA}"/>
              </a:ext>
            </a:extLst>
          </p:cNvPr>
          <p:cNvGrpSpPr/>
          <p:nvPr/>
        </p:nvGrpSpPr>
        <p:grpSpPr>
          <a:xfrm>
            <a:off x="2283697" y="5825487"/>
            <a:ext cx="7884649" cy="627388"/>
            <a:chOff x="2129777" y="4989645"/>
            <a:chExt cx="7884649" cy="627388"/>
          </a:xfrm>
        </p:grpSpPr>
        <p:pic>
          <p:nvPicPr>
            <p:cNvPr id="86" name="Picture 85" descr="A picture containing drawing&#10;&#10;Description automatically generated">
              <a:extLst>
                <a:ext uri="{FF2B5EF4-FFF2-40B4-BE49-F238E27FC236}">
                  <a16:creationId xmlns:a16="http://schemas.microsoft.com/office/drawing/2014/main" id="{E9E3D176-4D0B-4D93-8706-0B8D89D4F95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129777" y="5032255"/>
              <a:ext cx="562481" cy="562480"/>
            </a:xfrm>
            <a:prstGeom prst="rect">
              <a:avLst/>
            </a:prstGeom>
            <a:ln>
              <a:noFill/>
            </a:ln>
          </p:spPr>
        </p:pic>
        <p:pic>
          <p:nvPicPr>
            <p:cNvPr id="88" name="Picture 87" descr="Logo, company name&#10;&#10;Description automatically generated">
              <a:extLst>
                <a:ext uri="{FF2B5EF4-FFF2-40B4-BE49-F238E27FC236}">
                  <a16:creationId xmlns:a16="http://schemas.microsoft.com/office/drawing/2014/main" id="{6C2A469C-7261-4F29-B06D-3C7C636A1B7E}"/>
                </a:ext>
              </a:extLst>
            </p:cNvPr>
            <p:cNvPicPr>
              <a:picLocks noChangeAspect="1"/>
            </p:cNvPicPr>
            <p:nvPr/>
          </p:nvPicPr>
          <p:blipFill rotWithShape="1">
            <a:blip r:embed="rId42">
              <a:extLst>
                <a:ext uri="{28A0092B-C50C-407E-A947-70E740481C1C}">
                  <a14:useLocalDpi xmlns:a14="http://schemas.microsoft.com/office/drawing/2010/main" val="0"/>
                </a:ext>
              </a:extLst>
            </a:blip>
            <a:srcRect b="10012"/>
            <a:stretch/>
          </p:blipFill>
          <p:spPr>
            <a:xfrm>
              <a:off x="9481112" y="5073003"/>
              <a:ext cx="533314" cy="479915"/>
            </a:xfrm>
            <a:prstGeom prst="rect">
              <a:avLst/>
            </a:prstGeom>
          </p:spPr>
        </p:pic>
        <p:cxnSp>
          <p:nvCxnSpPr>
            <p:cNvPr id="89" name="Straight Connector 88">
              <a:extLst>
                <a:ext uri="{FF2B5EF4-FFF2-40B4-BE49-F238E27FC236}">
                  <a16:creationId xmlns:a16="http://schemas.microsoft.com/office/drawing/2014/main" id="{E67D79A5-FFC0-43A7-8CE3-6EFDF2348715}"/>
                </a:ext>
              </a:extLst>
            </p:cNvPr>
            <p:cNvCxnSpPr>
              <a:cxnSpLocks/>
            </p:cNvCxnSpPr>
            <p:nvPr/>
          </p:nvCxnSpPr>
          <p:spPr>
            <a:xfrm>
              <a:off x="2804328" y="5295064"/>
              <a:ext cx="6654117" cy="22228"/>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90" name="Picture 2" descr="See the source image">
              <a:extLst>
                <a:ext uri="{FF2B5EF4-FFF2-40B4-BE49-F238E27FC236}">
                  <a16:creationId xmlns:a16="http://schemas.microsoft.com/office/drawing/2014/main" id="{637AFF83-8432-4D5C-9F33-DF29DA5A432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879865" y="4989645"/>
              <a:ext cx="546599" cy="559419"/>
            </a:xfrm>
            <a:prstGeom prst="rect">
              <a:avLst/>
            </a:prstGeom>
            <a:noFill/>
            <a:extLst>
              <a:ext uri="{909E8E84-426E-40DD-AFC4-6F175D3DCCD1}">
                <a14:hiddenFill xmlns:a14="http://schemas.microsoft.com/office/drawing/2010/main">
                  <a:solidFill>
                    <a:srgbClr val="FFFFFF"/>
                  </a:solidFill>
                </a14:hiddenFill>
              </a:ext>
            </a:extLst>
          </p:spPr>
        </p:pic>
        <p:sp>
          <p:nvSpPr>
            <p:cNvPr id="21" name="Isosceles Triangle 20">
              <a:extLst>
                <a:ext uri="{FF2B5EF4-FFF2-40B4-BE49-F238E27FC236}">
                  <a16:creationId xmlns:a16="http://schemas.microsoft.com/office/drawing/2014/main" id="{757EA4EA-A4A0-4FC5-BF42-03E522A75D3B}"/>
                </a:ext>
              </a:extLst>
            </p:cNvPr>
            <p:cNvSpPr/>
            <p:nvPr/>
          </p:nvSpPr>
          <p:spPr>
            <a:xfrm>
              <a:off x="8798485" y="4997126"/>
              <a:ext cx="719092" cy="61990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 name="Picture 95">
              <a:extLst>
                <a:ext uri="{FF2B5EF4-FFF2-40B4-BE49-F238E27FC236}">
                  <a16:creationId xmlns:a16="http://schemas.microsoft.com/office/drawing/2014/main" id="{B8F01430-A723-4AAB-B7BB-43F7D993D53B}"/>
                </a:ext>
              </a:extLst>
            </p:cNvPr>
            <p:cNvPicPr/>
            <p:nvPr/>
          </p:nvPicPr>
          <p:blipFill>
            <a:blip r:embed="rId44">
              <a:extLst>
                <a:ext uri="{28A0092B-C50C-407E-A947-70E740481C1C}">
                  <a14:useLocalDpi xmlns:a14="http://schemas.microsoft.com/office/drawing/2010/main" val="0"/>
                </a:ext>
              </a:extLst>
            </a:blip>
            <a:srcRect/>
            <a:stretch>
              <a:fillRect/>
            </a:stretch>
          </p:blipFill>
          <p:spPr bwMode="auto">
            <a:xfrm>
              <a:off x="8878287" y="5057945"/>
              <a:ext cx="585679" cy="506837"/>
            </a:xfrm>
            <a:prstGeom prst="rect">
              <a:avLst/>
            </a:prstGeom>
            <a:noFill/>
            <a:ln>
              <a:noFill/>
            </a:ln>
          </p:spPr>
        </p:pic>
      </p:grpSp>
      <p:sp>
        <p:nvSpPr>
          <p:cNvPr id="81" name="TextBox 80">
            <a:extLst>
              <a:ext uri="{FF2B5EF4-FFF2-40B4-BE49-F238E27FC236}">
                <a16:creationId xmlns:a16="http://schemas.microsoft.com/office/drawing/2014/main" id="{8BFA547F-AF03-41E8-434C-054D74E1ED44}"/>
              </a:ext>
            </a:extLst>
          </p:cNvPr>
          <p:cNvSpPr txBox="1"/>
          <p:nvPr/>
        </p:nvSpPr>
        <p:spPr>
          <a:xfrm>
            <a:off x="3845783" y="5122305"/>
            <a:ext cx="2695382" cy="307777"/>
          </a:xfrm>
          <a:prstGeom prst="rect">
            <a:avLst/>
          </a:prstGeom>
          <a:solidFill>
            <a:schemeClr val="bg1"/>
          </a:solidFill>
        </p:spPr>
        <p:txBody>
          <a:bodyPr wrap="square" rtlCol="0">
            <a:spAutoFit/>
          </a:bodyPr>
          <a:lstStyle/>
          <a:p>
            <a:pPr algn="ctr"/>
            <a:r>
              <a:rPr lang="en-US" sz="1400" dirty="0">
                <a:highlight>
                  <a:srgbClr val="FFFF00"/>
                </a:highlight>
                <a:latin typeface="Arial" panose="020B0604020202020204" pitchFamily="34" charset="0"/>
                <a:cs typeface="Arial" panose="020B0604020202020204" pitchFamily="34" charset="0"/>
              </a:rPr>
              <a:t>Prolonged period of stagnation </a:t>
            </a:r>
          </a:p>
        </p:txBody>
      </p:sp>
      <p:sp>
        <p:nvSpPr>
          <p:cNvPr id="84" name="TextBox 83">
            <a:extLst>
              <a:ext uri="{FF2B5EF4-FFF2-40B4-BE49-F238E27FC236}">
                <a16:creationId xmlns:a16="http://schemas.microsoft.com/office/drawing/2014/main" id="{3BFF475E-D554-B84B-F0D7-B4CEDCF145A4}"/>
              </a:ext>
            </a:extLst>
          </p:cNvPr>
          <p:cNvSpPr txBox="1"/>
          <p:nvPr/>
        </p:nvSpPr>
        <p:spPr>
          <a:xfrm>
            <a:off x="5341455" y="5975811"/>
            <a:ext cx="2636931" cy="307777"/>
          </a:xfrm>
          <a:prstGeom prst="rect">
            <a:avLst/>
          </a:prstGeom>
          <a:solidFill>
            <a:schemeClr val="bg1"/>
          </a:solidFill>
        </p:spPr>
        <p:txBody>
          <a:bodyPr wrap="square" rtlCol="0">
            <a:spAutoFit/>
          </a:bodyPr>
          <a:lstStyle/>
          <a:p>
            <a:pPr algn="ctr"/>
            <a:r>
              <a:rPr lang="en-US" sz="1400" dirty="0">
                <a:highlight>
                  <a:srgbClr val="FFFF00"/>
                </a:highlight>
                <a:latin typeface="Arial" panose="020B0604020202020204" pitchFamily="34" charset="0"/>
                <a:cs typeface="Arial" panose="020B0604020202020204" pitchFamily="34" charset="0"/>
              </a:rPr>
              <a:t>Prolonged period of stagnation </a:t>
            </a:r>
          </a:p>
        </p:txBody>
      </p:sp>
    </p:spTree>
    <p:extLst>
      <p:ext uri="{BB962C8B-B14F-4D97-AF65-F5344CB8AC3E}">
        <p14:creationId xmlns:p14="http://schemas.microsoft.com/office/powerpoint/2010/main" val="217963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AE66-4AC5-49DB-96F7-AF3E009D5982}"/>
              </a:ext>
            </a:extLst>
          </p:cNvPr>
          <p:cNvSpPr>
            <a:spLocks noGrp="1"/>
          </p:cNvSpPr>
          <p:nvPr>
            <p:ph type="title"/>
          </p:nvPr>
        </p:nvSpPr>
        <p:spPr>
          <a:xfrm>
            <a:off x="838200" y="149242"/>
            <a:ext cx="10515600" cy="1325563"/>
          </a:xfrm>
        </p:spPr>
        <p:txBody>
          <a:bodyPr/>
          <a:lstStyle/>
          <a:p>
            <a:r>
              <a:rPr lang="en-US" dirty="0"/>
              <a:t>Changing Times</a:t>
            </a:r>
          </a:p>
        </p:txBody>
      </p:sp>
      <p:sp>
        <p:nvSpPr>
          <p:cNvPr id="3" name="Slide Number Placeholder 2">
            <a:extLst>
              <a:ext uri="{FF2B5EF4-FFF2-40B4-BE49-F238E27FC236}">
                <a16:creationId xmlns:a16="http://schemas.microsoft.com/office/drawing/2014/main" id="{23733719-1A2F-46CA-9241-D427A8E606E1}"/>
              </a:ext>
            </a:extLst>
          </p:cNvPr>
          <p:cNvSpPr>
            <a:spLocks noGrp="1"/>
          </p:cNvSpPr>
          <p:nvPr>
            <p:ph type="sldNum" sz="quarter" idx="11"/>
          </p:nvPr>
        </p:nvSpPr>
        <p:spPr/>
        <p:txBody>
          <a:bodyPr/>
          <a:lstStyle/>
          <a:p>
            <a:fld id="{A47E3F7A-0EE5-45E7-B40F-D7CBCF0FD8B8}" type="slidenum">
              <a:rPr lang="en-US" smtClean="0"/>
              <a:pPr/>
              <a:t>12</a:t>
            </a:fld>
            <a:endParaRPr lang="en-US" dirty="0"/>
          </a:p>
        </p:txBody>
      </p:sp>
      <p:sp>
        <p:nvSpPr>
          <p:cNvPr id="5" name="Content Placeholder 1">
            <a:extLst>
              <a:ext uri="{FF2B5EF4-FFF2-40B4-BE49-F238E27FC236}">
                <a16:creationId xmlns:a16="http://schemas.microsoft.com/office/drawing/2014/main" id="{5AD40A77-C2C7-4B03-8322-90DEBBDB83B0}"/>
              </a:ext>
            </a:extLst>
          </p:cNvPr>
          <p:cNvSpPr txBox="1">
            <a:spLocks/>
          </p:cNvSpPr>
          <p:nvPr/>
        </p:nvSpPr>
        <p:spPr>
          <a:xfrm>
            <a:off x="1294228" y="1603311"/>
            <a:ext cx="9630446" cy="2516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highlight>
                  <a:srgbClr val="FFFF00"/>
                </a:highlight>
              </a:rPr>
              <a:t>Brands that don’t evolve lose relevance</a:t>
            </a:r>
            <a:r>
              <a:rPr lang="en-US" sz="2400" dirty="0"/>
              <a:t>. </a:t>
            </a:r>
          </a:p>
          <a:p>
            <a:pPr marL="0" indent="0">
              <a:buFont typeface="Arial" panose="020B0604020202020204" pitchFamily="34" charset="0"/>
              <a:buNone/>
            </a:pPr>
            <a:endParaRPr lang="en-US" sz="1400" dirty="0"/>
          </a:p>
          <a:p>
            <a:pPr marL="0" indent="0">
              <a:buNone/>
            </a:pPr>
            <a:r>
              <a:rPr lang="en-US" sz="2400" dirty="0"/>
              <a:t>For example, </a:t>
            </a:r>
            <a:r>
              <a:rPr lang="en-US" sz="2400" b="1" dirty="0">
                <a:highlight>
                  <a:srgbClr val="FFFF00"/>
                </a:highlight>
              </a:rPr>
              <a:t>the vintage Cessna logo </a:t>
            </a:r>
            <a:r>
              <a:rPr lang="en-US" sz="2400" dirty="0"/>
              <a:t>(left) was</a:t>
            </a:r>
            <a:r>
              <a:rPr lang="en-US" sz="2400" b="1" dirty="0"/>
              <a:t> </a:t>
            </a:r>
            <a:r>
              <a:rPr lang="en-US" sz="2400" dirty="0"/>
              <a:t>appropriate</a:t>
            </a:r>
            <a:r>
              <a:rPr lang="en-US" sz="2400" b="1" dirty="0"/>
              <a:t> </a:t>
            </a:r>
            <a:r>
              <a:rPr lang="en-US" sz="2400" dirty="0"/>
              <a:t>branding on the tail of a circa-1940s Cessna 195. But that same logo</a:t>
            </a:r>
            <a:r>
              <a:rPr lang="en-US" sz="2400" b="1" dirty="0"/>
              <a:t> </a:t>
            </a:r>
            <a:r>
              <a:rPr lang="en-US" sz="2400" b="1" dirty="0">
                <a:highlight>
                  <a:srgbClr val="FFFF00"/>
                </a:highlight>
              </a:rPr>
              <a:t>would create a brand disconnect in 2022</a:t>
            </a:r>
            <a:r>
              <a:rPr lang="en-US" sz="2400" b="1" dirty="0"/>
              <a:t> </a:t>
            </a:r>
            <a:r>
              <a:rPr lang="en-US" sz="2400" dirty="0"/>
              <a:t>if seen on the tail of a swept-wing .935 Mach-capable Citation X business jet.</a:t>
            </a:r>
          </a:p>
        </p:txBody>
      </p:sp>
      <p:sp>
        <p:nvSpPr>
          <p:cNvPr id="8" name="TextBox 7">
            <a:extLst>
              <a:ext uri="{FF2B5EF4-FFF2-40B4-BE49-F238E27FC236}">
                <a16:creationId xmlns:a16="http://schemas.microsoft.com/office/drawing/2014/main" id="{D8B22409-4482-4647-9C5D-027CB78DE713}"/>
              </a:ext>
            </a:extLst>
          </p:cNvPr>
          <p:cNvSpPr txBox="1"/>
          <p:nvPr/>
        </p:nvSpPr>
        <p:spPr>
          <a:xfrm>
            <a:off x="7818752" y="5997675"/>
            <a:ext cx="143219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2022</a:t>
            </a:r>
          </a:p>
        </p:txBody>
      </p:sp>
      <p:sp>
        <p:nvSpPr>
          <p:cNvPr id="9" name="TextBox 8">
            <a:extLst>
              <a:ext uri="{FF2B5EF4-FFF2-40B4-BE49-F238E27FC236}">
                <a16:creationId xmlns:a16="http://schemas.microsoft.com/office/drawing/2014/main" id="{1307BCE2-7404-4714-B8E7-02239EED0F38}"/>
              </a:ext>
            </a:extLst>
          </p:cNvPr>
          <p:cNvSpPr txBox="1"/>
          <p:nvPr/>
        </p:nvSpPr>
        <p:spPr>
          <a:xfrm>
            <a:off x="3095511" y="5997675"/>
            <a:ext cx="143219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Circa 1947</a:t>
            </a:r>
          </a:p>
        </p:txBody>
      </p:sp>
      <p:pic>
        <p:nvPicPr>
          <p:cNvPr id="13318" name="Picture 6" descr="See the source image">
            <a:extLst>
              <a:ext uri="{FF2B5EF4-FFF2-40B4-BE49-F238E27FC236}">
                <a16:creationId xmlns:a16="http://schemas.microsoft.com/office/drawing/2014/main" id="{CE968658-0D85-4F21-A250-3430337E13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51" r="19337" b="26087"/>
          <a:stretch/>
        </p:blipFill>
        <p:spPr bwMode="auto">
          <a:xfrm>
            <a:off x="7631575" y="4032526"/>
            <a:ext cx="1731087" cy="17586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ee the source image">
            <a:extLst>
              <a:ext uri="{FF2B5EF4-FFF2-40B4-BE49-F238E27FC236}">
                <a16:creationId xmlns:a16="http://schemas.microsoft.com/office/drawing/2014/main" id="{D53A44B1-34A3-4C8B-BAC6-93E5705C7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991" y="4448569"/>
            <a:ext cx="3983640" cy="1364608"/>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3">
            <a:extLst>
              <a:ext uri="{FF2B5EF4-FFF2-40B4-BE49-F238E27FC236}">
                <a16:creationId xmlns:a16="http://schemas.microsoft.com/office/drawing/2014/main" id="{18D34F9B-9017-414F-8B23-69FCA7A4A341}"/>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356775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8D8EC5-EF5A-471A-9452-DC77C9A39910}"/>
              </a:ext>
            </a:extLst>
          </p:cNvPr>
          <p:cNvSpPr>
            <a:spLocks noGrp="1"/>
          </p:cNvSpPr>
          <p:nvPr>
            <p:ph idx="1"/>
          </p:nvPr>
        </p:nvSpPr>
        <p:spPr>
          <a:xfrm>
            <a:off x="3046035" y="2175586"/>
            <a:ext cx="6122633" cy="1284212"/>
          </a:xfrm>
        </p:spPr>
        <p:txBody>
          <a:bodyPr>
            <a:normAutofit lnSpcReduction="10000"/>
          </a:bodyPr>
          <a:lstStyle/>
          <a:p>
            <a:pPr marL="0" indent="0">
              <a:buNone/>
            </a:pPr>
            <a:r>
              <a:rPr lang="en-US" sz="2400" dirty="0">
                <a:highlight>
                  <a:srgbClr val="FFFFFF"/>
                </a:highlight>
              </a:rPr>
              <a:t>In 2000, </a:t>
            </a:r>
            <a:r>
              <a:rPr lang="en-US" sz="2400" b="1" dirty="0">
                <a:highlight>
                  <a:srgbClr val="FFFF00"/>
                </a:highlight>
              </a:rPr>
              <a:t>the Air Force </a:t>
            </a:r>
            <a:r>
              <a:rPr lang="en-US" sz="2400" dirty="0"/>
              <a:t>updated its logo. The new </a:t>
            </a:r>
            <a:r>
              <a:rPr lang="en-US" sz="2400" b="1" dirty="0">
                <a:highlight>
                  <a:srgbClr val="FFFF00"/>
                </a:highlight>
              </a:rPr>
              <a:t>shape reflects a modern air force</a:t>
            </a:r>
            <a:r>
              <a:rPr lang="en-US" sz="2400" b="1" dirty="0"/>
              <a:t> </a:t>
            </a:r>
            <a:r>
              <a:rPr lang="en-US" sz="2400" dirty="0">
                <a:highlight>
                  <a:srgbClr val="FFFFFF"/>
                </a:highlight>
              </a:rPr>
              <a:t>more than a bygone age of Army aviation.</a:t>
            </a:r>
            <a:endParaRPr lang="en-US" dirty="0">
              <a:highlight>
                <a:srgbClr val="FFFFFF"/>
              </a:highlight>
            </a:endParaRPr>
          </a:p>
        </p:txBody>
      </p:sp>
      <p:sp>
        <p:nvSpPr>
          <p:cNvPr id="3" name="Slide Number Placeholder 2">
            <a:extLst>
              <a:ext uri="{FF2B5EF4-FFF2-40B4-BE49-F238E27FC236}">
                <a16:creationId xmlns:a16="http://schemas.microsoft.com/office/drawing/2014/main" id="{E0CEF1C5-82BF-41EC-A28E-5C2072A3DC2B}"/>
              </a:ext>
            </a:extLst>
          </p:cNvPr>
          <p:cNvSpPr>
            <a:spLocks noGrp="1"/>
          </p:cNvSpPr>
          <p:nvPr>
            <p:ph type="sldNum" sz="quarter" idx="11"/>
          </p:nvPr>
        </p:nvSpPr>
        <p:spPr/>
        <p:txBody>
          <a:bodyPr/>
          <a:lstStyle/>
          <a:p>
            <a:fld id="{A47E3F7A-0EE5-45E7-B40F-D7CBCF0FD8B8}" type="slidenum">
              <a:rPr lang="en-US" smtClean="0"/>
              <a:pPr/>
              <a:t>13</a:t>
            </a:fld>
            <a:endParaRPr lang="en-US" dirty="0"/>
          </a:p>
        </p:txBody>
      </p:sp>
      <p:sp>
        <p:nvSpPr>
          <p:cNvPr id="4" name="Title 3">
            <a:extLst>
              <a:ext uri="{FF2B5EF4-FFF2-40B4-BE49-F238E27FC236}">
                <a16:creationId xmlns:a16="http://schemas.microsoft.com/office/drawing/2014/main" id="{DA809E8E-C27D-43BE-8BD6-CCD8DAEC2EFC}"/>
              </a:ext>
            </a:extLst>
          </p:cNvPr>
          <p:cNvSpPr>
            <a:spLocks noGrp="1"/>
          </p:cNvSpPr>
          <p:nvPr>
            <p:ph type="title"/>
          </p:nvPr>
        </p:nvSpPr>
        <p:spPr>
          <a:xfrm>
            <a:off x="860905" y="167158"/>
            <a:ext cx="10492895" cy="1325563"/>
          </a:xfrm>
        </p:spPr>
        <p:txBody>
          <a:bodyPr/>
          <a:lstStyle/>
          <a:p>
            <a:r>
              <a:rPr lang="en-US" dirty="0"/>
              <a:t>Remaining Relevant</a:t>
            </a:r>
          </a:p>
        </p:txBody>
      </p:sp>
      <p:pic>
        <p:nvPicPr>
          <p:cNvPr id="6146" name="Picture 2" descr="United States Army Air Forces - Wikipedia">
            <a:extLst>
              <a:ext uri="{FF2B5EF4-FFF2-40B4-BE49-F238E27FC236}">
                <a16:creationId xmlns:a16="http://schemas.microsoft.com/office/drawing/2014/main" id="{B6365ED2-0EA5-44A1-864D-3BA2ACCA6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09" y="1806091"/>
            <a:ext cx="1727775" cy="1727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drawing&#10;&#10;Description automatically generated">
            <a:extLst>
              <a:ext uri="{FF2B5EF4-FFF2-40B4-BE49-F238E27FC236}">
                <a16:creationId xmlns:a16="http://schemas.microsoft.com/office/drawing/2014/main" id="{93ED63D4-7488-4418-8BA5-D0B0239CD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009" y="4349400"/>
            <a:ext cx="1730452" cy="1730450"/>
          </a:xfrm>
          <a:prstGeom prst="rect">
            <a:avLst/>
          </a:prstGeom>
          <a:ln>
            <a:noFill/>
          </a:ln>
        </p:spPr>
      </p:pic>
      <p:sp>
        <p:nvSpPr>
          <p:cNvPr id="12" name="Content Placeholder 1">
            <a:extLst>
              <a:ext uri="{FF2B5EF4-FFF2-40B4-BE49-F238E27FC236}">
                <a16:creationId xmlns:a16="http://schemas.microsoft.com/office/drawing/2014/main" id="{FBE1BDD6-D02B-47CC-8FA0-C565E33B2A44}"/>
              </a:ext>
            </a:extLst>
          </p:cNvPr>
          <p:cNvSpPr txBox="1">
            <a:spLocks/>
          </p:cNvSpPr>
          <p:nvPr/>
        </p:nvSpPr>
        <p:spPr>
          <a:xfrm>
            <a:off x="3076648" y="4367614"/>
            <a:ext cx="6327509" cy="1888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Without Civilian Defense, </a:t>
            </a:r>
            <a:r>
              <a:rPr lang="en-US" sz="2400" b="1" dirty="0">
                <a:highlight>
                  <a:srgbClr val="FFFF00"/>
                </a:highlight>
              </a:rPr>
              <a:t>the CAP logo has lost its point of reference</a:t>
            </a:r>
            <a:r>
              <a:rPr lang="en-US" sz="2400" b="1" dirty="0"/>
              <a:t>. </a:t>
            </a:r>
            <a:r>
              <a:rPr lang="en-US" sz="2400" dirty="0"/>
              <a:t>Consequently, each new generation of cadet is further removed from the relevance of a WWII-era visual identity.</a:t>
            </a:r>
            <a:endParaRPr lang="en-US" dirty="0"/>
          </a:p>
        </p:txBody>
      </p:sp>
      <p:sp>
        <p:nvSpPr>
          <p:cNvPr id="16" name="TextBox 15">
            <a:extLst>
              <a:ext uri="{FF2B5EF4-FFF2-40B4-BE49-F238E27FC236}">
                <a16:creationId xmlns:a16="http://schemas.microsoft.com/office/drawing/2014/main" id="{A33BF4FE-A0AE-4ADE-ADE7-2AAB94E0FE22}"/>
              </a:ext>
            </a:extLst>
          </p:cNvPr>
          <p:cNvSpPr txBox="1"/>
          <p:nvPr/>
        </p:nvSpPr>
        <p:spPr>
          <a:xfrm>
            <a:off x="908215" y="3729288"/>
            <a:ext cx="2168433" cy="461665"/>
          </a:xfrm>
          <a:prstGeom prst="rect">
            <a:avLst/>
          </a:prstGeom>
          <a:noFill/>
        </p:spPr>
        <p:txBody>
          <a:bodyPr wrap="square" rtlCol="0">
            <a:spAutoFit/>
          </a:bodyPr>
          <a:lstStyle/>
          <a:p>
            <a:pPr algn="ctr"/>
            <a:r>
              <a:rPr lang="en-US" sz="2400" dirty="0">
                <a:latin typeface="Broadway" panose="04040905080B02020502" pitchFamily="82" charset="0"/>
                <a:cs typeface="Arial" panose="020B0604020202020204" pitchFamily="34" charset="0"/>
              </a:rPr>
              <a:t>Circa 1940</a:t>
            </a:r>
            <a:endParaRPr lang="en-US" dirty="0">
              <a:latin typeface="Broadway" panose="04040905080B02020502" pitchFamily="82" charset="0"/>
              <a:cs typeface="Arial" panose="020B0604020202020204" pitchFamily="34" charset="0"/>
            </a:endParaRPr>
          </a:p>
        </p:txBody>
      </p:sp>
      <p:pic>
        <p:nvPicPr>
          <p:cNvPr id="14" name="Picture 13" descr="Logo, company name&#10;&#10;Description automatically generated">
            <a:extLst>
              <a:ext uri="{FF2B5EF4-FFF2-40B4-BE49-F238E27FC236}">
                <a16:creationId xmlns:a16="http://schemas.microsoft.com/office/drawing/2014/main" id="{58B87C8E-5DE5-4492-AEF4-9B0A2639EF9C}"/>
              </a:ext>
            </a:extLst>
          </p:cNvPr>
          <p:cNvPicPr>
            <a:picLocks noChangeAspect="1"/>
          </p:cNvPicPr>
          <p:nvPr/>
        </p:nvPicPr>
        <p:blipFill rotWithShape="1">
          <a:blip r:embed="rId5">
            <a:extLst>
              <a:ext uri="{28A0092B-C50C-407E-A947-70E740481C1C}">
                <a14:useLocalDpi xmlns:a14="http://schemas.microsoft.com/office/drawing/2010/main" val="0"/>
              </a:ext>
            </a:extLst>
          </a:blip>
          <a:srcRect b="10012"/>
          <a:stretch/>
        </p:blipFill>
        <p:spPr>
          <a:xfrm>
            <a:off x="9404157" y="4561592"/>
            <a:ext cx="1640721" cy="1476442"/>
          </a:xfrm>
          <a:prstGeom prst="rect">
            <a:avLst/>
          </a:prstGeom>
        </p:spPr>
      </p:pic>
      <p:grpSp>
        <p:nvGrpSpPr>
          <p:cNvPr id="5" name="Group 4">
            <a:extLst>
              <a:ext uri="{FF2B5EF4-FFF2-40B4-BE49-F238E27FC236}">
                <a16:creationId xmlns:a16="http://schemas.microsoft.com/office/drawing/2014/main" id="{EB18678E-CB16-4CD4-BD53-BC25607DA8D6}"/>
              </a:ext>
            </a:extLst>
          </p:cNvPr>
          <p:cNvGrpSpPr/>
          <p:nvPr/>
        </p:nvGrpSpPr>
        <p:grpSpPr>
          <a:xfrm>
            <a:off x="9108870" y="1815618"/>
            <a:ext cx="2239447" cy="2451522"/>
            <a:chOff x="9108870" y="1815618"/>
            <a:chExt cx="2239447" cy="2451522"/>
          </a:xfrm>
        </p:grpSpPr>
        <p:sp>
          <p:nvSpPr>
            <p:cNvPr id="15" name="TextBox 14">
              <a:extLst>
                <a:ext uri="{FF2B5EF4-FFF2-40B4-BE49-F238E27FC236}">
                  <a16:creationId xmlns:a16="http://schemas.microsoft.com/office/drawing/2014/main" id="{7A9321C4-6ED9-43A8-9A9B-934199B62F4C}"/>
                </a:ext>
              </a:extLst>
            </p:cNvPr>
            <p:cNvSpPr txBox="1"/>
            <p:nvPr/>
          </p:nvSpPr>
          <p:spPr>
            <a:xfrm>
              <a:off x="9108870" y="3836253"/>
              <a:ext cx="2239447" cy="430887"/>
            </a:xfrm>
            <a:prstGeom prst="rect">
              <a:avLst/>
            </a:prstGeom>
            <a:noFill/>
          </p:spPr>
          <p:txBody>
            <a:bodyPr wrap="square" rtlCol="0">
              <a:spAutoFit/>
            </a:bodyPr>
            <a:lstStyle/>
            <a:p>
              <a:pPr algn="ctr"/>
              <a:r>
                <a:rPr lang="en-US" sz="2200" dirty="0">
                  <a:latin typeface="Century Gothic" panose="020B0502020202020204" pitchFamily="34" charset="0"/>
                  <a:cs typeface="Arial" panose="020B0604020202020204" pitchFamily="34" charset="0"/>
                </a:rPr>
                <a:t>Today</a:t>
              </a:r>
            </a:p>
          </p:txBody>
        </p:sp>
        <p:pic>
          <p:nvPicPr>
            <p:cNvPr id="18" name="Picture 17" descr="A close up of a logo&#10;&#10;Description automatically generated">
              <a:extLst>
                <a:ext uri="{FF2B5EF4-FFF2-40B4-BE49-F238E27FC236}">
                  <a16:creationId xmlns:a16="http://schemas.microsoft.com/office/drawing/2014/main" id="{BA91DB6A-C685-4BA1-B578-7EBECD41854D}"/>
                </a:ext>
              </a:extLst>
            </p:cNvPr>
            <p:cNvPicPr>
              <a:picLocks noChangeAspect="1"/>
            </p:cNvPicPr>
            <p:nvPr/>
          </p:nvPicPr>
          <p:blipFill rotWithShape="1">
            <a:blip r:embed="rId6">
              <a:extLst>
                <a:ext uri="{28A0092B-C50C-407E-A947-70E740481C1C}">
                  <a14:useLocalDpi xmlns:a14="http://schemas.microsoft.com/office/drawing/2010/main" val="0"/>
                </a:ext>
              </a:extLst>
            </a:blip>
            <a:srcRect l="15365" r="16155" b="21841"/>
            <a:stretch/>
          </p:blipFill>
          <p:spPr>
            <a:xfrm>
              <a:off x="9185209" y="1815618"/>
              <a:ext cx="2063427" cy="1837507"/>
            </a:xfrm>
            <a:prstGeom prst="rect">
              <a:avLst/>
            </a:prstGeom>
          </p:spPr>
        </p:pic>
      </p:grpSp>
      <p:sp>
        <p:nvSpPr>
          <p:cNvPr id="20" name="Content Placeholder 1">
            <a:extLst>
              <a:ext uri="{FF2B5EF4-FFF2-40B4-BE49-F238E27FC236}">
                <a16:creationId xmlns:a16="http://schemas.microsoft.com/office/drawing/2014/main" id="{E21DDFC6-031D-429A-AF16-B71C8E75918E}"/>
              </a:ext>
            </a:extLst>
          </p:cNvPr>
          <p:cNvSpPr txBox="1">
            <a:spLocks/>
          </p:cNvSpPr>
          <p:nvPr/>
        </p:nvSpPr>
        <p:spPr>
          <a:xfrm>
            <a:off x="1294228" y="1603311"/>
            <a:ext cx="9630446" cy="4308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highlight>
                  <a:srgbClr val="FFFF00"/>
                </a:highlight>
              </a:rPr>
              <a:t>Brands that don’t evolve, lose relevance</a:t>
            </a:r>
            <a:r>
              <a:rPr lang="en-US" sz="2400" dirty="0"/>
              <a:t>. </a:t>
            </a:r>
          </a:p>
          <a:p>
            <a:pPr marL="0" indent="0">
              <a:buFont typeface="Arial" panose="020B0604020202020204" pitchFamily="34" charset="0"/>
              <a:buNone/>
            </a:pPr>
            <a:endParaRPr lang="en-US" sz="1400" dirty="0"/>
          </a:p>
        </p:txBody>
      </p:sp>
      <p:sp>
        <p:nvSpPr>
          <p:cNvPr id="21" name="Footer Placeholder 3">
            <a:extLst>
              <a:ext uri="{FF2B5EF4-FFF2-40B4-BE49-F238E27FC236}">
                <a16:creationId xmlns:a16="http://schemas.microsoft.com/office/drawing/2014/main" id="{58D37373-7484-46EF-93D6-0EA535C4AB0B}"/>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289400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5D356F-19AB-4EEB-B1F8-B93B1CE49A89}"/>
              </a:ext>
            </a:extLst>
          </p:cNvPr>
          <p:cNvSpPr>
            <a:spLocks noGrp="1"/>
          </p:cNvSpPr>
          <p:nvPr>
            <p:ph type="sldNum" sz="quarter" idx="11"/>
          </p:nvPr>
        </p:nvSpPr>
        <p:spPr/>
        <p:txBody>
          <a:bodyPr/>
          <a:lstStyle/>
          <a:p>
            <a:fld id="{A47E3F7A-0EE5-45E7-B40F-D7CBCF0FD8B8}" type="slidenum">
              <a:rPr lang="en-US" smtClean="0"/>
              <a:pPr/>
              <a:t>14</a:t>
            </a:fld>
            <a:endParaRPr lang="en-US" dirty="0"/>
          </a:p>
        </p:txBody>
      </p:sp>
      <p:grpSp>
        <p:nvGrpSpPr>
          <p:cNvPr id="20" name="Group 19">
            <a:extLst>
              <a:ext uri="{FF2B5EF4-FFF2-40B4-BE49-F238E27FC236}">
                <a16:creationId xmlns:a16="http://schemas.microsoft.com/office/drawing/2014/main" id="{5D3F217C-09A7-428B-9BF2-60E54A5BEC18}"/>
              </a:ext>
            </a:extLst>
          </p:cNvPr>
          <p:cNvGrpSpPr/>
          <p:nvPr/>
        </p:nvGrpSpPr>
        <p:grpSpPr>
          <a:xfrm>
            <a:off x="608289" y="2813109"/>
            <a:ext cx="1604786" cy="2348089"/>
            <a:chOff x="608289" y="2824398"/>
            <a:chExt cx="1604786" cy="2348089"/>
          </a:xfrm>
          <a:solidFill>
            <a:schemeClr val="bg2"/>
          </a:solidFill>
        </p:grpSpPr>
        <p:sp>
          <p:nvSpPr>
            <p:cNvPr id="5" name="Rectangle 4">
              <a:extLst>
                <a:ext uri="{FF2B5EF4-FFF2-40B4-BE49-F238E27FC236}">
                  <a16:creationId xmlns:a16="http://schemas.microsoft.com/office/drawing/2014/main" id="{05CAAD5D-6EC2-4A92-A98F-3FB10B58787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AFFAA9C-C866-4585-A73C-CB575AF191D1}"/>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01</a:t>
              </a:r>
            </a:p>
          </p:txBody>
        </p:sp>
        <p:sp>
          <p:nvSpPr>
            <p:cNvPr id="18" name="TextBox 17">
              <a:extLst>
                <a:ext uri="{FF2B5EF4-FFF2-40B4-BE49-F238E27FC236}">
                  <a16:creationId xmlns:a16="http://schemas.microsoft.com/office/drawing/2014/main" id="{E04C3D75-B298-4035-943A-DF165A9E291C}"/>
                </a:ext>
              </a:extLst>
            </p:cNvPr>
            <p:cNvSpPr txBox="1"/>
            <p:nvPr/>
          </p:nvSpPr>
          <p:spPr>
            <a:xfrm>
              <a:off x="608289" y="361158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Current State:</a:t>
              </a:r>
            </a:p>
          </p:txBody>
        </p:sp>
        <p:sp>
          <p:nvSpPr>
            <p:cNvPr id="19" name="TextBox 18">
              <a:extLst>
                <a:ext uri="{FF2B5EF4-FFF2-40B4-BE49-F238E27FC236}">
                  <a16:creationId xmlns:a16="http://schemas.microsoft.com/office/drawing/2014/main" id="{59899440-648D-4CA8-BA23-6743FEB42E3C}"/>
                </a:ext>
              </a:extLst>
            </p:cNvPr>
            <p:cNvSpPr txBox="1"/>
            <p:nvPr/>
          </p:nvSpPr>
          <p:spPr>
            <a:xfrm>
              <a:off x="619126" y="3891477"/>
              <a:ext cx="1481313"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we got here</a:t>
              </a:r>
            </a:p>
          </p:txBody>
        </p:sp>
      </p:grpSp>
      <p:grpSp>
        <p:nvGrpSpPr>
          <p:cNvPr id="21" name="Group 20">
            <a:extLst>
              <a:ext uri="{FF2B5EF4-FFF2-40B4-BE49-F238E27FC236}">
                <a16:creationId xmlns:a16="http://schemas.microsoft.com/office/drawing/2014/main" id="{DE12E751-0C60-4F00-A412-FC9394E2B0E7}"/>
              </a:ext>
            </a:extLst>
          </p:cNvPr>
          <p:cNvGrpSpPr/>
          <p:nvPr/>
        </p:nvGrpSpPr>
        <p:grpSpPr>
          <a:xfrm>
            <a:off x="2333418" y="2813108"/>
            <a:ext cx="1604786" cy="2348089"/>
            <a:chOff x="596165" y="2824398"/>
            <a:chExt cx="1604786" cy="2348089"/>
          </a:xfrm>
          <a:solidFill>
            <a:schemeClr val="bg2"/>
          </a:solidFill>
        </p:grpSpPr>
        <p:sp>
          <p:nvSpPr>
            <p:cNvPr id="22" name="Rectangle 21">
              <a:extLst>
                <a:ext uri="{FF2B5EF4-FFF2-40B4-BE49-F238E27FC236}">
                  <a16:creationId xmlns:a16="http://schemas.microsoft.com/office/drawing/2014/main" id="{2497E483-9C6E-43E2-9557-8B648EE14D8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58C72C-A690-4AD3-9067-6EC131D26B56}"/>
                </a:ext>
              </a:extLst>
            </p:cNvPr>
            <p:cNvSpPr txBox="1"/>
            <p:nvPr/>
          </p:nvSpPr>
          <p:spPr>
            <a:xfrm>
              <a:off x="611894" y="2824888"/>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02</a:t>
              </a:r>
            </a:p>
          </p:txBody>
        </p:sp>
        <p:sp>
          <p:nvSpPr>
            <p:cNvPr id="24" name="TextBox 23">
              <a:extLst>
                <a:ext uri="{FF2B5EF4-FFF2-40B4-BE49-F238E27FC236}">
                  <a16:creationId xmlns:a16="http://schemas.microsoft.com/office/drawing/2014/main" id="{5DA7E530-44F1-4A12-AFD0-D42CEFFA45D4}"/>
                </a:ext>
              </a:extLst>
            </p:cNvPr>
            <p:cNvSpPr txBox="1"/>
            <p:nvPr/>
          </p:nvSpPr>
          <p:spPr>
            <a:xfrm>
              <a:off x="596165" y="3611590"/>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Best Practice:</a:t>
              </a:r>
            </a:p>
          </p:txBody>
        </p:sp>
        <p:sp>
          <p:nvSpPr>
            <p:cNvPr id="25" name="TextBox 24">
              <a:extLst>
                <a:ext uri="{FF2B5EF4-FFF2-40B4-BE49-F238E27FC236}">
                  <a16:creationId xmlns:a16="http://schemas.microsoft.com/office/drawing/2014/main" id="{64A4028B-66D3-4AF8-B3CC-6145336FAE27}"/>
                </a:ext>
              </a:extLst>
            </p:cNvPr>
            <p:cNvSpPr txBox="1"/>
            <p:nvPr/>
          </p:nvSpPr>
          <p:spPr>
            <a:xfrm>
              <a:off x="619126" y="3880188"/>
              <a:ext cx="148731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brands modernize</a:t>
              </a:r>
            </a:p>
          </p:txBody>
        </p:sp>
      </p:grpSp>
      <p:grpSp>
        <p:nvGrpSpPr>
          <p:cNvPr id="26" name="Group 25">
            <a:extLst>
              <a:ext uri="{FF2B5EF4-FFF2-40B4-BE49-F238E27FC236}">
                <a16:creationId xmlns:a16="http://schemas.microsoft.com/office/drawing/2014/main" id="{402BEAED-FA6E-44CD-AE5E-1BF397F18A9B}"/>
              </a:ext>
            </a:extLst>
          </p:cNvPr>
          <p:cNvGrpSpPr/>
          <p:nvPr/>
        </p:nvGrpSpPr>
        <p:grpSpPr>
          <a:xfrm>
            <a:off x="4112118" y="2808759"/>
            <a:ext cx="1604786" cy="2348089"/>
            <a:chOff x="606220" y="2824398"/>
            <a:chExt cx="1604786" cy="2348089"/>
          </a:xfrm>
          <a:solidFill>
            <a:srgbClr val="0066FF"/>
          </a:solidFill>
        </p:grpSpPr>
        <p:sp>
          <p:nvSpPr>
            <p:cNvPr id="27" name="Rectangle 26">
              <a:extLst>
                <a:ext uri="{FF2B5EF4-FFF2-40B4-BE49-F238E27FC236}">
                  <a16:creationId xmlns:a16="http://schemas.microsoft.com/office/drawing/2014/main" id="{CCC2487C-D81B-429A-B8B7-51F503964C1C}"/>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37B29EC-F6D4-43F4-8D16-E77486D8CA06}"/>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03</a:t>
              </a:r>
            </a:p>
          </p:txBody>
        </p:sp>
        <p:sp>
          <p:nvSpPr>
            <p:cNvPr id="29" name="TextBox 28">
              <a:extLst>
                <a:ext uri="{FF2B5EF4-FFF2-40B4-BE49-F238E27FC236}">
                  <a16:creationId xmlns:a16="http://schemas.microsoft.com/office/drawing/2014/main" id="{87B1E8E2-3100-4245-985A-12D0DBCF7508}"/>
                </a:ext>
              </a:extLst>
            </p:cNvPr>
            <p:cNvSpPr txBox="1"/>
            <p:nvPr/>
          </p:nvSpPr>
          <p:spPr>
            <a:xfrm>
              <a:off x="606220"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Rationale:</a:t>
              </a:r>
            </a:p>
          </p:txBody>
        </p:sp>
        <p:sp>
          <p:nvSpPr>
            <p:cNvPr id="30" name="TextBox 29">
              <a:extLst>
                <a:ext uri="{FF2B5EF4-FFF2-40B4-BE49-F238E27FC236}">
                  <a16:creationId xmlns:a16="http://schemas.microsoft.com/office/drawing/2014/main" id="{D792CBB0-EB05-4743-BA51-9349A62B90F9}"/>
                </a:ext>
              </a:extLst>
            </p:cNvPr>
            <p:cNvSpPr txBox="1"/>
            <p:nvPr/>
          </p:nvSpPr>
          <p:spPr>
            <a:xfrm>
              <a:off x="619126" y="3891477"/>
              <a:ext cx="1487311" cy="830997"/>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CAP needs a refresh</a:t>
              </a:r>
            </a:p>
          </p:txBody>
        </p:sp>
      </p:grpSp>
      <p:grpSp>
        <p:nvGrpSpPr>
          <p:cNvPr id="31" name="Group 30">
            <a:extLst>
              <a:ext uri="{FF2B5EF4-FFF2-40B4-BE49-F238E27FC236}">
                <a16:creationId xmlns:a16="http://schemas.microsoft.com/office/drawing/2014/main" id="{A75EF17F-1EA8-4886-A47B-7734957AF902}"/>
              </a:ext>
            </a:extLst>
          </p:cNvPr>
          <p:cNvGrpSpPr/>
          <p:nvPr/>
        </p:nvGrpSpPr>
        <p:grpSpPr>
          <a:xfrm>
            <a:off x="9498595" y="2813025"/>
            <a:ext cx="1604786" cy="2348089"/>
            <a:chOff x="607836" y="2824398"/>
            <a:chExt cx="1604786" cy="2348089"/>
          </a:xfrm>
          <a:solidFill>
            <a:schemeClr val="bg2"/>
          </a:solidFill>
        </p:grpSpPr>
        <p:sp>
          <p:nvSpPr>
            <p:cNvPr id="32" name="Rectangle 31">
              <a:extLst>
                <a:ext uri="{FF2B5EF4-FFF2-40B4-BE49-F238E27FC236}">
                  <a16:creationId xmlns:a16="http://schemas.microsoft.com/office/drawing/2014/main" id="{832809B3-467B-48EB-85B8-7308F3BA5870}"/>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9D6830C-85B5-46A9-BFA8-AD6F12C9B7D9}"/>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06</a:t>
              </a:r>
            </a:p>
          </p:txBody>
        </p:sp>
        <p:sp>
          <p:nvSpPr>
            <p:cNvPr id="34" name="TextBox 33">
              <a:extLst>
                <a:ext uri="{FF2B5EF4-FFF2-40B4-BE49-F238E27FC236}">
                  <a16:creationId xmlns:a16="http://schemas.microsoft.com/office/drawing/2014/main" id="{905C5605-21B3-46C5-B076-84679DD396D9}"/>
                </a:ext>
              </a:extLst>
            </p:cNvPr>
            <p:cNvSpPr txBox="1"/>
            <p:nvPr/>
          </p:nvSpPr>
          <p:spPr>
            <a:xfrm>
              <a:off x="607836" y="3610118"/>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Next Steps:</a:t>
              </a:r>
            </a:p>
          </p:txBody>
        </p:sp>
        <p:sp>
          <p:nvSpPr>
            <p:cNvPr id="35" name="TextBox 34">
              <a:extLst>
                <a:ext uri="{FF2B5EF4-FFF2-40B4-BE49-F238E27FC236}">
                  <a16:creationId xmlns:a16="http://schemas.microsoft.com/office/drawing/2014/main" id="{8CB603A2-FF58-4A24-9624-CAF70CAC3E66}"/>
                </a:ext>
              </a:extLst>
            </p:cNvPr>
            <p:cNvSpPr txBox="1"/>
            <p:nvPr/>
          </p:nvSpPr>
          <p:spPr>
            <a:xfrm>
              <a:off x="619126" y="3891477"/>
              <a:ext cx="148731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Where we go from here</a:t>
              </a:r>
            </a:p>
          </p:txBody>
        </p:sp>
      </p:grpSp>
      <p:grpSp>
        <p:nvGrpSpPr>
          <p:cNvPr id="41" name="Group 40">
            <a:extLst>
              <a:ext uri="{FF2B5EF4-FFF2-40B4-BE49-F238E27FC236}">
                <a16:creationId xmlns:a16="http://schemas.microsoft.com/office/drawing/2014/main" id="{7A83093C-7FC6-4F0A-B7B4-275DAA77DFC8}"/>
              </a:ext>
            </a:extLst>
          </p:cNvPr>
          <p:cNvGrpSpPr/>
          <p:nvPr/>
        </p:nvGrpSpPr>
        <p:grpSpPr>
          <a:xfrm>
            <a:off x="5966213" y="2808758"/>
            <a:ext cx="1604786" cy="2348089"/>
            <a:chOff x="606603" y="2824398"/>
            <a:chExt cx="1604786" cy="2348089"/>
          </a:xfrm>
          <a:solidFill>
            <a:schemeClr val="bg2"/>
          </a:solidFill>
        </p:grpSpPr>
        <p:sp>
          <p:nvSpPr>
            <p:cNvPr id="42" name="Rectangle 41">
              <a:extLst>
                <a:ext uri="{FF2B5EF4-FFF2-40B4-BE49-F238E27FC236}">
                  <a16:creationId xmlns:a16="http://schemas.microsoft.com/office/drawing/2014/main" id="{41CBEAD0-FF6F-4A14-A96D-6DC74A32D1CA}"/>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5C68CD8C-5ED5-4C70-A8C5-A2BA6450490E}"/>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04</a:t>
              </a:r>
            </a:p>
          </p:txBody>
        </p:sp>
        <p:sp>
          <p:nvSpPr>
            <p:cNvPr id="44" name="TextBox 43">
              <a:extLst>
                <a:ext uri="{FF2B5EF4-FFF2-40B4-BE49-F238E27FC236}">
                  <a16:creationId xmlns:a16="http://schemas.microsoft.com/office/drawing/2014/main" id="{1AB40AA1-4925-4C1B-9BBD-77C50404D1FB}"/>
                </a:ext>
              </a:extLst>
            </p:cNvPr>
            <p:cNvSpPr txBox="1"/>
            <p:nvPr/>
          </p:nvSpPr>
          <p:spPr>
            <a:xfrm>
              <a:off x="606603"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Readiness:</a:t>
              </a:r>
            </a:p>
          </p:txBody>
        </p:sp>
        <p:sp>
          <p:nvSpPr>
            <p:cNvPr id="45" name="TextBox 44">
              <a:extLst>
                <a:ext uri="{FF2B5EF4-FFF2-40B4-BE49-F238E27FC236}">
                  <a16:creationId xmlns:a16="http://schemas.microsoft.com/office/drawing/2014/main" id="{A69C486D-B100-4F3E-B334-E6B0F49FF236}"/>
                </a:ext>
              </a:extLst>
            </p:cNvPr>
            <p:cNvSpPr txBox="1"/>
            <p:nvPr/>
          </p:nvSpPr>
          <p:spPr>
            <a:xfrm>
              <a:off x="619126" y="3891477"/>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What members think</a:t>
              </a:r>
            </a:p>
          </p:txBody>
        </p:sp>
      </p:grpSp>
      <p:grpSp>
        <p:nvGrpSpPr>
          <p:cNvPr id="46" name="Group 45">
            <a:extLst>
              <a:ext uri="{FF2B5EF4-FFF2-40B4-BE49-F238E27FC236}">
                <a16:creationId xmlns:a16="http://schemas.microsoft.com/office/drawing/2014/main" id="{8AB60392-88FE-4203-B8F4-DF82D9F39D09}"/>
              </a:ext>
            </a:extLst>
          </p:cNvPr>
          <p:cNvGrpSpPr/>
          <p:nvPr/>
        </p:nvGrpSpPr>
        <p:grpSpPr>
          <a:xfrm>
            <a:off x="7730304" y="2825064"/>
            <a:ext cx="1604786" cy="2348089"/>
            <a:chOff x="597284" y="2824398"/>
            <a:chExt cx="1604786" cy="2348089"/>
          </a:xfrm>
          <a:solidFill>
            <a:schemeClr val="bg2"/>
          </a:solidFill>
        </p:grpSpPr>
        <p:sp>
          <p:nvSpPr>
            <p:cNvPr id="47" name="Rectangle 46">
              <a:extLst>
                <a:ext uri="{FF2B5EF4-FFF2-40B4-BE49-F238E27FC236}">
                  <a16:creationId xmlns:a16="http://schemas.microsoft.com/office/drawing/2014/main" id="{43765B0F-6236-4BB6-931D-5A0161C45E5F}"/>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F9461E6D-35A1-4723-A3F8-842786BA986F}"/>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05</a:t>
              </a:r>
            </a:p>
          </p:txBody>
        </p:sp>
        <p:sp>
          <p:nvSpPr>
            <p:cNvPr id="49" name="TextBox 48">
              <a:extLst>
                <a:ext uri="{FF2B5EF4-FFF2-40B4-BE49-F238E27FC236}">
                  <a16:creationId xmlns:a16="http://schemas.microsoft.com/office/drawing/2014/main" id="{B2CE2190-302D-472D-9E05-BA1EEEC514A4}"/>
                </a:ext>
              </a:extLst>
            </p:cNvPr>
            <p:cNvSpPr txBox="1"/>
            <p:nvPr/>
          </p:nvSpPr>
          <p:spPr>
            <a:xfrm>
              <a:off x="597284" y="3599633"/>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Case Studies:</a:t>
              </a:r>
            </a:p>
          </p:txBody>
        </p:sp>
        <p:sp>
          <p:nvSpPr>
            <p:cNvPr id="50" name="TextBox 49">
              <a:extLst>
                <a:ext uri="{FF2B5EF4-FFF2-40B4-BE49-F238E27FC236}">
                  <a16:creationId xmlns:a16="http://schemas.microsoft.com/office/drawing/2014/main" id="{1391BE0F-4C99-4FE5-AE48-6BE42410E307}"/>
                </a:ext>
              </a:extLst>
            </p:cNvPr>
            <p:cNvSpPr txBox="1"/>
            <p:nvPr/>
          </p:nvSpPr>
          <p:spPr>
            <a:xfrm>
              <a:off x="619126" y="3880188"/>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other companies managed</a:t>
              </a:r>
            </a:p>
          </p:txBody>
        </p:sp>
      </p:grpSp>
      <p:sp>
        <p:nvSpPr>
          <p:cNvPr id="38" name="Footer Placeholder 3">
            <a:extLst>
              <a:ext uri="{FF2B5EF4-FFF2-40B4-BE49-F238E27FC236}">
                <a16:creationId xmlns:a16="http://schemas.microsoft.com/office/drawing/2014/main" id="{890B7156-A3F1-467B-920B-FC16884B1018}"/>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330214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9B547B-D4C3-459F-9203-FADC6690588B}"/>
              </a:ext>
            </a:extLst>
          </p:cNvPr>
          <p:cNvSpPr>
            <a:spLocks noGrp="1"/>
          </p:cNvSpPr>
          <p:nvPr>
            <p:ph idx="1"/>
          </p:nvPr>
        </p:nvSpPr>
        <p:spPr>
          <a:xfrm>
            <a:off x="6388729" y="2466676"/>
            <a:ext cx="3321351" cy="2881387"/>
          </a:xfrm>
        </p:spPr>
        <p:txBody>
          <a:bodyPr>
            <a:normAutofit fontScale="92500" lnSpcReduction="10000"/>
          </a:bodyPr>
          <a:lstStyle/>
          <a:p>
            <a:pPr marL="0" indent="0">
              <a:buNone/>
            </a:pPr>
            <a:r>
              <a:rPr lang="en-US" sz="2400" dirty="0"/>
              <a:t>In order </a:t>
            </a:r>
            <a:r>
              <a:rPr lang="en-US" sz="2400" b="1" dirty="0">
                <a:highlight>
                  <a:srgbClr val="FFFF00"/>
                </a:highlight>
              </a:rPr>
              <a:t>to promote Civil Air Patrol as a high-tech company </a:t>
            </a:r>
            <a:r>
              <a:rPr lang="en-US" sz="2400" dirty="0"/>
              <a:t>that adapts, adopts, and develops technology, </a:t>
            </a:r>
            <a:r>
              <a:rPr lang="en-US" sz="2400" b="1" dirty="0">
                <a:highlight>
                  <a:srgbClr val="FFFF00"/>
                </a:highlight>
              </a:rPr>
              <a:t>the visual identity needs to migrate to the 21</a:t>
            </a:r>
            <a:r>
              <a:rPr lang="en-US" sz="2400" b="1" baseline="30000" dirty="0">
                <a:highlight>
                  <a:srgbClr val="FFFF00"/>
                </a:highlight>
              </a:rPr>
              <a:t>st</a:t>
            </a:r>
            <a:r>
              <a:rPr lang="en-US" sz="2400" b="1" dirty="0">
                <a:highlight>
                  <a:srgbClr val="FFFF00"/>
                </a:highlight>
              </a:rPr>
              <a:t> century</a:t>
            </a:r>
            <a:r>
              <a:rPr lang="en-US" sz="2400" b="1" dirty="0"/>
              <a:t> </a:t>
            </a:r>
            <a:r>
              <a:rPr lang="en-US" sz="2400" dirty="0"/>
              <a:t>to match the technology the organization uses.</a:t>
            </a:r>
          </a:p>
          <a:p>
            <a:pPr marL="0" indent="0">
              <a:buNone/>
            </a:pPr>
            <a:endParaRPr lang="en-US" sz="1400" dirty="0"/>
          </a:p>
        </p:txBody>
      </p:sp>
      <p:sp>
        <p:nvSpPr>
          <p:cNvPr id="3" name="Slide Number Placeholder 2">
            <a:extLst>
              <a:ext uri="{FF2B5EF4-FFF2-40B4-BE49-F238E27FC236}">
                <a16:creationId xmlns:a16="http://schemas.microsoft.com/office/drawing/2014/main" id="{F2C3FA06-A13E-4CED-95AA-6D3787067C67}"/>
              </a:ext>
            </a:extLst>
          </p:cNvPr>
          <p:cNvSpPr>
            <a:spLocks noGrp="1"/>
          </p:cNvSpPr>
          <p:nvPr>
            <p:ph type="sldNum" sz="quarter" idx="11"/>
          </p:nvPr>
        </p:nvSpPr>
        <p:spPr/>
        <p:txBody>
          <a:bodyPr/>
          <a:lstStyle/>
          <a:p>
            <a:fld id="{A47E3F7A-0EE5-45E7-B40F-D7CBCF0FD8B8}" type="slidenum">
              <a:rPr lang="en-US" smtClean="0"/>
              <a:pPr/>
              <a:t>15</a:t>
            </a:fld>
            <a:endParaRPr lang="en-US" dirty="0"/>
          </a:p>
        </p:txBody>
      </p:sp>
      <p:sp>
        <p:nvSpPr>
          <p:cNvPr id="4" name="Title 3">
            <a:extLst>
              <a:ext uri="{FF2B5EF4-FFF2-40B4-BE49-F238E27FC236}">
                <a16:creationId xmlns:a16="http://schemas.microsoft.com/office/drawing/2014/main" id="{D15B08B3-F37C-40DB-B7AA-7A4DF907EFD4}"/>
              </a:ext>
            </a:extLst>
          </p:cNvPr>
          <p:cNvSpPr>
            <a:spLocks noGrp="1"/>
          </p:cNvSpPr>
          <p:nvPr>
            <p:ph type="title"/>
          </p:nvPr>
        </p:nvSpPr>
        <p:spPr>
          <a:xfrm>
            <a:off x="845940" y="167158"/>
            <a:ext cx="10507860" cy="1325563"/>
          </a:xfrm>
        </p:spPr>
        <p:txBody>
          <a:bodyPr/>
          <a:lstStyle/>
          <a:p>
            <a:r>
              <a:rPr lang="en-US" dirty="0"/>
              <a:t>Why CAP Needs a Refresh</a:t>
            </a:r>
          </a:p>
        </p:txBody>
      </p:sp>
      <p:grpSp>
        <p:nvGrpSpPr>
          <p:cNvPr id="6" name="Group 5">
            <a:extLst>
              <a:ext uri="{FF2B5EF4-FFF2-40B4-BE49-F238E27FC236}">
                <a16:creationId xmlns:a16="http://schemas.microsoft.com/office/drawing/2014/main" id="{310180D2-ACEA-4E54-83D5-9480C6C96899}"/>
              </a:ext>
            </a:extLst>
          </p:cNvPr>
          <p:cNvGrpSpPr/>
          <p:nvPr/>
        </p:nvGrpSpPr>
        <p:grpSpPr>
          <a:xfrm>
            <a:off x="3303562" y="1870830"/>
            <a:ext cx="2499711" cy="4073081"/>
            <a:chOff x="605532" y="2839177"/>
            <a:chExt cx="1487312" cy="2348089"/>
          </a:xfrm>
          <a:solidFill>
            <a:srgbClr val="0066FF"/>
          </a:solidFill>
        </p:grpSpPr>
        <p:sp>
          <p:nvSpPr>
            <p:cNvPr id="7" name="Rectangle 6">
              <a:extLst>
                <a:ext uri="{FF2B5EF4-FFF2-40B4-BE49-F238E27FC236}">
                  <a16:creationId xmlns:a16="http://schemas.microsoft.com/office/drawing/2014/main" id="{B70F6C2C-285A-458F-B78E-476C26519AEE}"/>
                </a:ext>
              </a:extLst>
            </p:cNvPr>
            <p:cNvSpPr/>
            <p:nvPr/>
          </p:nvSpPr>
          <p:spPr>
            <a:xfrm>
              <a:off x="605532" y="2839177"/>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FA6CEF6-98B8-4889-A3BF-8EBED1B7B2ED}"/>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03</a:t>
              </a:r>
            </a:p>
          </p:txBody>
        </p:sp>
        <p:sp>
          <p:nvSpPr>
            <p:cNvPr id="9" name="TextBox 8">
              <a:extLst>
                <a:ext uri="{FF2B5EF4-FFF2-40B4-BE49-F238E27FC236}">
                  <a16:creationId xmlns:a16="http://schemas.microsoft.com/office/drawing/2014/main" id="{6EBDA2BA-13FC-462F-9692-3CCFAB686D0C}"/>
                </a:ext>
              </a:extLst>
            </p:cNvPr>
            <p:cNvSpPr txBox="1"/>
            <p:nvPr/>
          </p:nvSpPr>
          <p:spPr>
            <a:xfrm rot="16200000">
              <a:off x="620253" y="4032903"/>
              <a:ext cx="1562650" cy="593392"/>
            </a:xfrm>
            <a:prstGeom prst="rect">
              <a:avLst/>
            </a:prstGeom>
            <a:noFill/>
            <a:ln>
              <a:noFill/>
            </a:ln>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Rationale:</a:t>
              </a:r>
            </a:p>
          </p:txBody>
        </p:sp>
      </p:grpSp>
      <p:pic>
        <p:nvPicPr>
          <p:cNvPr id="19" name="Picture 18" descr="A close up of a logo&#10;&#10;Description automatically generated">
            <a:extLst>
              <a:ext uri="{FF2B5EF4-FFF2-40B4-BE49-F238E27FC236}">
                <a16:creationId xmlns:a16="http://schemas.microsoft.com/office/drawing/2014/main" id="{F4E21B74-98EF-4D15-97EB-BC710FF0CA0E}"/>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15365" r="16155" b="21841"/>
          <a:stretch/>
        </p:blipFill>
        <p:spPr>
          <a:xfrm>
            <a:off x="4839574" y="2098859"/>
            <a:ext cx="753391" cy="670904"/>
          </a:xfrm>
          <a:prstGeom prst="rect">
            <a:avLst/>
          </a:prstGeom>
        </p:spPr>
      </p:pic>
      <p:sp>
        <p:nvSpPr>
          <p:cNvPr id="12" name="Footer Placeholder 3">
            <a:extLst>
              <a:ext uri="{FF2B5EF4-FFF2-40B4-BE49-F238E27FC236}">
                <a16:creationId xmlns:a16="http://schemas.microsoft.com/office/drawing/2014/main" id="{563933C7-0115-48C4-A675-D2341AA1C940}"/>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34769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AC929809-C4F6-4AA2-B4EA-557C8B27B951}"/>
              </a:ext>
            </a:extLst>
          </p:cNvPr>
          <p:cNvSpPr/>
          <p:nvPr/>
        </p:nvSpPr>
        <p:spPr>
          <a:xfrm>
            <a:off x="6152335" y="1892941"/>
            <a:ext cx="2389291" cy="433220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Rounded Corners 58">
            <a:extLst>
              <a:ext uri="{FF2B5EF4-FFF2-40B4-BE49-F238E27FC236}">
                <a16:creationId xmlns:a16="http://schemas.microsoft.com/office/drawing/2014/main" id="{2F72CCE3-322E-477B-8917-98AA9F5FF0EB}"/>
              </a:ext>
            </a:extLst>
          </p:cNvPr>
          <p:cNvSpPr/>
          <p:nvPr/>
        </p:nvSpPr>
        <p:spPr>
          <a:xfrm>
            <a:off x="3407219" y="1877442"/>
            <a:ext cx="2389291" cy="435942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D1F6F4D-B3B3-4265-B96D-642C5CB1F25D}"/>
              </a:ext>
            </a:extLst>
          </p:cNvPr>
          <p:cNvSpPr/>
          <p:nvPr/>
        </p:nvSpPr>
        <p:spPr>
          <a:xfrm>
            <a:off x="661552" y="1877442"/>
            <a:ext cx="2389291" cy="434699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E58B63-4D71-4BFC-88D0-3904FA1A009C}"/>
              </a:ext>
            </a:extLst>
          </p:cNvPr>
          <p:cNvSpPr>
            <a:spLocks noGrp="1"/>
          </p:cNvSpPr>
          <p:nvPr>
            <p:ph type="title"/>
          </p:nvPr>
        </p:nvSpPr>
        <p:spPr>
          <a:xfrm>
            <a:off x="1447801" y="188529"/>
            <a:ext cx="10331804" cy="1278163"/>
          </a:xfrm>
        </p:spPr>
        <p:txBody>
          <a:bodyPr/>
          <a:lstStyle/>
          <a:p>
            <a:r>
              <a:rPr lang="en-US" dirty="0"/>
              <a:t>Eight Decades of Modernization</a:t>
            </a:r>
          </a:p>
        </p:txBody>
      </p:sp>
      <p:sp>
        <p:nvSpPr>
          <p:cNvPr id="4" name="Slide Number Placeholder 3">
            <a:extLst>
              <a:ext uri="{FF2B5EF4-FFF2-40B4-BE49-F238E27FC236}">
                <a16:creationId xmlns:a16="http://schemas.microsoft.com/office/drawing/2014/main" id="{AED28CE8-58BF-496A-933C-194EF18F4A2F}"/>
              </a:ext>
            </a:extLst>
          </p:cNvPr>
          <p:cNvSpPr>
            <a:spLocks noGrp="1"/>
          </p:cNvSpPr>
          <p:nvPr>
            <p:ph type="sldNum" sz="quarter" idx="12"/>
          </p:nvPr>
        </p:nvSpPr>
        <p:spPr>
          <a:xfrm>
            <a:off x="10773906" y="5334377"/>
            <a:ext cx="845877" cy="401638"/>
          </a:xfrm>
          <a:prstGeom prst="rect">
            <a:avLst/>
          </a:prstGeom>
        </p:spPr>
        <p:txBody>
          <a:bodyPr/>
          <a:lstStyle>
            <a:defPPr>
              <a:defRPr lang="en-US"/>
            </a:defPPr>
            <a:lvl1pPr marL="0" algn="ctr" defTabSz="914400" rtl="0" eaLnBrk="1" latinLnBrk="0" hangingPunct="1">
              <a:defRPr sz="2400" kern="1200">
                <a:solidFill>
                  <a:schemeClr val="bg1"/>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0718F8-5023-4E8E-9C89-34C3F12B47C4}" type="slidenum">
              <a:rPr lang="en-US" smtClean="0"/>
              <a:pPr/>
              <a:t>16</a:t>
            </a:fld>
            <a:endParaRPr lang="en-US" dirty="0"/>
          </a:p>
        </p:txBody>
      </p:sp>
      <p:sp>
        <p:nvSpPr>
          <p:cNvPr id="19" name="Rectangle: Rounded Corners 18">
            <a:extLst>
              <a:ext uri="{FF2B5EF4-FFF2-40B4-BE49-F238E27FC236}">
                <a16:creationId xmlns:a16="http://schemas.microsoft.com/office/drawing/2014/main" id="{5B9D2D31-AB55-4C41-8A2B-BBFAE8B3F0E2}"/>
              </a:ext>
            </a:extLst>
          </p:cNvPr>
          <p:cNvSpPr/>
          <p:nvPr/>
        </p:nvSpPr>
        <p:spPr>
          <a:xfrm>
            <a:off x="8959785" y="1875446"/>
            <a:ext cx="2389291" cy="4332204"/>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0CDB973E-0526-4E5E-A09A-FDE130E8742C}"/>
              </a:ext>
            </a:extLst>
          </p:cNvPr>
          <p:cNvCxnSpPr>
            <a:cxnSpLocks/>
          </p:cNvCxnSpPr>
          <p:nvPr/>
        </p:nvCxnSpPr>
        <p:spPr>
          <a:xfrm>
            <a:off x="365385" y="5120874"/>
            <a:ext cx="11302283"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E0E47C8-3D61-4B0C-98A0-C30AB839989F}"/>
              </a:ext>
            </a:extLst>
          </p:cNvPr>
          <p:cNvGrpSpPr/>
          <p:nvPr/>
        </p:nvGrpSpPr>
        <p:grpSpPr>
          <a:xfrm>
            <a:off x="661552" y="1875185"/>
            <a:ext cx="10684507" cy="4268669"/>
            <a:chOff x="661552" y="2119148"/>
            <a:chExt cx="10684507" cy="4268669"/>
          </a:xfrm>
        </p:grpSpPr>
        <p:sp>
          <p:nvSpPr>
            <p:cNvPr id="12" name="TextBox 11">
              <a:extLst>
                <a:ext uri="{FF2B5EF4-FFF2-40B4-BE49-F238E27FC236}">
                  <a16:creationId xmlns:a16="http://schemas.microsoft.com/office/drawing/2014/main" id="{9C7BEF80-9F97-4748-85F4-6A826579866E}"/>
                </a:ext>
              </a:extLst>
            </p:cNvPr>
            <p:cNvSpPr txBox="1"/>
            <p:nvPr/>
          </p:nvSpPr>
          <p:spPr>
            <a:xfrm>
              <a:off x="661552" y="2119913"/>
              <a:ext cx="2389291" cy="400110"/>
            </a:xfrm>
            <a:prstGeom prst="rect">
              <a:avLst/>
            </a:prstGeom>
            <a:noFill/>
          </p:spPr>
          <p:txBody>
            <a:bodyPr wrap="square" rtlCol="0">
              <a:spAutoFit/>
            </a:bodyPr>
            <a:lstStyle/>
            <a:p>
              <a:pPr algn="ctr"/>
              <a:r>
                <a:rPr lang="en-US" sz="2000" dirty="0">
                  <a:latin typeface="Broadway" panose="04040905080B02020502" pitchFamily="82" charset="0"/>
                  <a:cs typeface="Arial" panose="020B0604020202020204" pitchFamily="34" charset="0"/>
                </a:rPr>
                <a:t>1941-1959</a:t>
              </a:r>
              <a:endParaRPr lang="en-US" sz="1600" dirty="0">
                <a:latin typeface="Broadway" panose="04040905080B02020502" pitchFamily="82" charset="0"/>
                <a:cs typeface="Arial" panose="020B0604020202020204" pitchFamily="34" charset="0"/>
              </a:endParaRPr>
            </a:p>
          </p:txBody>
        </p:sp>
        <p:pic>
          <p:nvPicPr>
            <p:cNvPr id="28" name="Picture 27">
              <a:extLst>
                <a:ext uri="{FF2B5EF4-FFF2-40B4-BE49-F238E27FC236}">
                  <a16:creationId xmlns:a16="http://schemas.microsoft.com/office/drawing/2014/main" id="{1752E040-C98C-4BB9-A227-6BB112171D62}"/>
                </a:ext>
              </a:extLst>
            </p:cNvPr>
            <p:cNvPicPr>
              <a:picLocks noChangeAspect="1"/>
            </p:cNvPicPr>
            <p:nvPr/>
          </p:nvPicPr>
          <p:blipFill rotWithShape="1">
            <a:blip r:embed="rId3"/>
            <a:srcRect l="1807" t="6137" r="2254" b="5543"/>
            <a:stretch/>
          </p:blipFill>
          <p:spPr>
            <a:xfrm>
              <a:off x="1072830" y="4554899"/>
              <a:ext cx="1542034" cy="649348"/>
            </a:xfrm>
            <a:prstGeom prst="roundRect">
              <a:avLst>
                <a:gd name="adj" fmla="val 3145"/>
              </a:avLst>
            </a:prstGeom>
          </p:spPr>
        </p:pic>
        <p:sp>
          <p:nvSpPr>
            <p:cNvPr id="31" name="TextBox 30">
              <a:extLst>
                <a:ext uri="{FF2B5EF4-FFF2-40B4-BE49-F238E27FC236}">
                  <a16:creationId xmlns:a16="http://schemas.microsoft.com/office/drawing/2014/main" id="{B38AA419-1A84-4623-A153-9CF5033B0AC0}"/>
                </a:ext>
              </a:extLst>
            </p:cNvPr>
            <p:cNvSpPr txBox="1"/>
            <p:nvPr/>
          </p:nvSpPr>
          <p:spPr>
            <a:xfrm>
              <a:off x="3428455" y="2119148"/>
              <a:ext cx="2368055" cy="369332"/>
            </a:xfrm>
            <a:prstGeom prst="rect">
              <a:avLst/>
            </a:prstGeom>
            <a:noFill/>
          </p:spPr>
          <p:txBody>
            <a:bodyPr wrap="square" rtlCol="0">
              <a:spAutoFit/>
            </a:bodyPr>
            <a:lstStyle/>
            <a:p>
              <a:pPr algn="ctr"/>
              <a:r>
                <a:rPr lang="en-US" dirty="0">
                  <a:latin typeface="Bauhaus 93" panose="04030905020B02020C02" pitchFamily="82" charset="0"/>
                  <a:cs typeface="Arial" panose="020B0604020202020204" pitchFamily="34" charset="0"/>
                </a:rPr>
                <a:t>1960-1979</a:t>
              </a:r>
              <a:endParaRPr lang="en-US" sz="1400" dirty="0">
                <a:latin typeface="Bauhaus 93" panose="04030905020B02020C02" pitchFamily="82" charset="0"/>
                <a:cs typeface="Arial" panose="020B0604020202020204" pitchFamily="34" charset="0"/>
              </a:endParaRPr>
            </a:p>
          </p:txBody>
        </p:sp>
        <p:sp>
          <p:nvSpPr>
            <p:cNvPr id="32" name="TextBox 31">
              <a:extLst>
                <a:ext uri="{FF2B5EF4-FFF2-40B4-BE49-F238E27FC236}">
                  <a16:creationId xmlns:a16="http://schemas.microsoft.com/office/drawing/2014/main" id="{2E1181E4-4016-479A-BE45-83FDFB9F82FB}"/>
                </a:ext>
              </a:extLst>
            </p:cNvPr>
            <p:cNvSpPr txBox="1"/>
            <p:nvPr/>
          </p:nvSpPr>
          <p:spPr>
            <a:xfrm>
              <a:off x="6149318" y="2127969"/>
              <a:ext cx="2392307" cy="369332"/>
            </a:xfrm>
            <a:prstGeom prst="rect">
              <a:avLst/>
            </a:prstGeom>
            <a:noFill/>
          </p:spPr>
          <p:txBody>
            <a:bodyPr wrap="square" rtlCol="0">
              <a:spAutoFit/>
            </a:bodyPr>
            <a:lstStyle/>
            <a:p>
              <a:pPr algn="ctr"/>
              <a:r>
                <a:rPr lang="en-US" i="1" dirty="0">
                  <a:latin typeface="Sofachrome Rg" panose="02010507020000020004" pitchFamily="2" charset="0"/>
                  <a:ea typeface="Malgun Gothic" panose="020B0503020000020004" pitchFamily="34" charset="-127"/>
                  <a:cs typeface="Dubai" panose="020B0503030403030204" pitchFamily="34" charset="-78"/>
                </a:rPr>
                <a:t>1980-1999</a:t>
              </a:r>
              <a:endParaRPr lang="en-US" sz="1600" i="1" dirty="0">
                <a:latin typeface="Sofachrome Rg" panose="02010507020000020004" pitchFamily="2" charset="0"/>
                <a:ea typeface="Malgun Gothic" panose="020B0503020000020004" pitchFamily="34" charset="-127"/>
                <a:cs typeface="Dubai" panose="020B0503030403030204" pitchFamily="34" charset="-78"/>
              </a:endParaRPr>
            </a:p>
          </p:txBody>
        </p:sp>
        <p:sp>
          <p:nvSpPr>
            <p:cNvPr id="33" name="TextBox 32">
              <a:extLst>
                <a:ext uri="{FF2B5EF4-FFF2-40B4-BE49-F238E27FC236}">
                  <a16:creationId xmlns:a16="http://schemas.microsoft.com/office/drawing/2014/main" id="{481B3894-20EC-4B40-9715-87C11955DE59}"/>
                </a:ext>
              </a:extLst>
            </p:cNvPr>
            <p:cNvSpPr txBox="1"/>
            <p:nvPr/>
          </p:nvSpPr>
          <p:spPr>
            <a:xfrm>
              <a:off x="8956767" y="2120241"/>
              <a:ext cx="2389292"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2000-2020</a:t>
              </a:r>
            </a:p>
          </p:txBody>
        </p:sp>
        <p:pic>
          <p:nvPicPr>
            <p:cNvPr id="34" name="Picture 33">
              <a:extLst>
                <a:ext uri="{FF2B5EF4-FFF2-40B4-BE49-F238E27FC236}">
                  <a16:creationId xmlns:a16="http://schemas.microsoft.com/office/drawing/2014/main" id="{F916CBBB-74FF-486B-8E57-BE32F1574DBD}"/>
                </a:ext>
              </a:extLst>
            </p:cNvPr>
            <p:cNvPicPr>
              <a:picLocks noChangeAspect="1"/>
            </p:cNvPicPr>
            <p:nvPr/>
          </p:nvPicPr>
          <p:blipFill>
            <a:blip r:embed="rId4"/>
            <a:stretch>
              <a:fillRect/>
            </a:stretch>
          </p:blipFill>
          <p:spPr>
            <a:xfrm>
              <a:off x="1098184" y="2488586"/>
              <a:ext cx="1834441" cy="805084"/>
            </a:xfrm>
            <a:prstGeom prst="rect">
              <a:avLst/>
            </a:prstGeom>
          </p:spPr>
        </p:pic>
        <p:sp>
          <p:nvSpPr>
            <p:cNvPr id="38" name="TextBox 37">
              <a:extLst>
                <a:ext uri="{FF2B5EF4-FFF2-40B4-BE49-F238E27FC236}">
                  <a16:creationId xmlns:a16="http://schemas.microsoft.com/office/drawing/2014/main" id="{C769111E-0266-4827-B6B7-50F31C7760FA}"/>
                </a:ext>
              </a:extLst>
            </p:cNvPr>
            <p:cNvSpPr txBox="1"/>
            <p:nvPr/>
          </p:nvSpPr>
          <p:spPr>
            <a:xfrm>
              <a:off x="2046291" y="3703393"/>
              <a:ext cx="72288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Rotary</a:t>
              </a:r>
            </a:p>
          </p:txBody>
        </p:sp>
        <p:sp>
          <p:nvSpPr>
            <p:cNvPr id="39" name="TextBox 38">
              <a:extLst>
                <a:ext uri="{FF2B5EF4-FFF2-40B4-BE49-F238E27FC236}">
                  <a16:creationId xmlns:a16="http://schemas.microsoft.com/office/drawing/2014/main" id="{6C0EF280-0B61-451F-A2D3-0D1D4954D07E}"/>
                </a:ext>
              </a:extLst>
            </p:cNvPr>
            <p:cNvSpPr txBox="1"/>
            <p:nvPr/>
          </p:nvSpPr>
          <p:spPr>
            <a:xfrm rot="16200000">
              <a:off x="2452730" y="4770010"/>
              <a:ext cx="72288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ADF</a:t>
              </a:r>
            </a:p>
          </p:txBody>
        </p:sp>
        <p:sp>
          <p:nvSpPr>
            <p:cNvPr id="47" name="TextBox 46">
              <a:extLst>
                <a:ext uri="{FF2B5EF4-FFF2-40B4-BE49-F238E27FC236}">
                  <a16:creationId xmlns:a16="http://schemas.microsoft.com/office/drawing/2014/main" id="{2F3718DC-0C33-42DF-8E97-BDBCE02A3E60}"/>
                </a:ext>
              </a:extLst>
            </p:cNvPr>
            <p:cNvSpPr txBox="1"/>
            <p:nvPr/>
          </p:nvSpPr>
          <p:spPr>
            <a:xfrm rot="16200000">
              <a:off x="295860" y="2731457"/>
              <a:ext cx="120882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Cruiser</a:t>
              </a:r>
            </a:p>
          </p:txBody>
        </p:sp>
        <p:pic>
          <p:nvPicPr>
            <p:cNvPr id="48" name="Picture 47" descr="A picture containing drawing&#10;&#10;Description automatically generated">
              <a:extLst>
                <a:ext uri="{FF2B5EF4-FFF2-40B4-BE49-F238E27FC236}">
                  <a16:creationId xmlns:a16="http://schemas.microsoft.com/office/drawing/2014/main" id="{CB486268-A2A8-40DB-A595-6EF447412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926" y="5566561"/>
              <a:ext cx="763112" cy="763112"/>
            </a:xfrm>
            <a:prstGeom prst="rect">
              <a:avLst/>
            </a:prstGeom>
          </p:spPr>
        </p:pic>
        <p:pic>
          <p:nvPicPr>
            <p:cNvPr id="64" name="Picture 2" descr="See the source image">
              <a:extLst>
                <a:ext uri="{FF2B5EF4-FFF2-40B4-BE49-F238E27FC236}">
                  <a16:creationId xmlns:a16="http://schemas.microsoft.com/office/drawing/2014/main" id="{C0591BCC-BDFA-4E16-A9C0-921D3FFCB45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35" b="93532" l="5667" r="94524">
                          <a14:foregroundMark x1="29095" y1="37552" x2="29095" y2="37552"/>
                          <a14:foregroundMark x1="37381" y1="31177" x2="21524" y2="48441"/>
                          <a14:foregroundMark x1="51429" y1="38297" x2="51429" y2="38297"/>
                          <a14:foregroundMark x1="51429" y1="38297" x2="51429" y2="38297"/>
                          <a14:foregroundMark x1="50619" y1="34993" x2="50619" y2="48208"/>
                          <a14:foregroundMark x1="42333" y1="61657" x2="25714" y2="68264"/>
                          <a14:foregroundMark x1="56333" y1="59888" x2="62952" y2="65891"/>
                          <a14:foregroundMark x1="62952" y1="65891" x2="72714" y2="69800"/>
                          <a14:foregroundMark x1="68571" y1="59888" x2="58429" y2="44160"/>
                          <a14:foregroundMark x1="43381" y1="44905" x2="29095" y2="60633"/>
                          <a14:foregroundMark x1="43095" y1="72080" x2="62190" y2="71568"/>
                          <a14:foregroundMark x1="62190" y1="71568" x2="64429" y2="71568"/>
                          <a14:foregroundMark x1="72190" y1="58865" x2="64476" y2="58120"/>
                          <a14:foregroundMark x1="64476" y1="58120" x2="60524" y2="51605"/>
                          <a14:foregroundMark x1="60524" y1="51605" x2="62048" y2="43788"/>
                          <a14:foregroundMark x1="62048" y1="43788" x2="59476" y2="40065"/>
                          <a14:foregroundMark x1="41048" y1="41601" x2="40476" y2="50628"/>
                          <a14:foregroundMark x1="40476" y1="50628" x2="35952" y2="57515"/>
                          <a14:foregroundMark x1="35952" y1="57515" x2="31952" y2="50396"/>
                          <a14:foregroundMark x1="31952" y1="50396" x2="35667" y2="57329"/>
                          <a14:foregroundMark x1="35667" y1="57329" x2="32714" y2="46394"/>
                          <a14:foregroundMark x1="32714" y1="46394" x2="39571" y2="37552"/>
                          <a14:foregroundMark x1="39571" y1="37552" x2="39333" y2="50302"/>
                          <a14:foregroundMark x1="39333" y1="50302" x2="35905" y2="43416"/>
                          <a14:foregroundMark x1="35905" y1="43416" x2="41381" y2="35551"/>
                          <a14:foregroundMark x1="41381" y1="35551" x2="41810" y2="43276"/>
                          <a14:foregroundMark x1="41810" y1="43276" x2="37429" y2="50907"/>
                          <a14:foregroundMark x1="37429" y1="50907" x2="38905" y2="35412"/>
                          <a14:foregroundMark x1="38905" y1="35412" x2="44762" y2="28571"/>
                          <a14:foregroundMark x1="44762" y1="28571" x2="43429" y2="42299"/>
                          <a14:foregroundMark x1="43429" y1="42299" x2="44619" y2="32061"/>
                          <a14:foregroundMark x1="44619" y1="32061" x2="52619" y2="28013"/>
                          <a14:foregroundMark x1="52619" y1="28013" x2="53381" y2="40391"/>
                          <a14:foregroundMark x1="53381" y1="40391" x2="46190" y2="58492"/>
                          <a14:foregroundMark x1="46190" y1="58492" x2="38429" y2="66310"/>
                          <a14:foregroundMark x1="38429" y1="66310" x2="38476" y2="47092"/>
                          <a14:foregroundMark x1="38476" y1="47092" x2="46476" y2="37785"/>
                          <a14:foregroundMark x1="46476" y1="37785" x2="45429" y2="60168"/>
                          <a14:foregroundMark x1="45429" y1="60168" x2="34857" y2="69986"/>
                          <a14:foregroundMark x1="34857" y1="69986" x2="26000" y2="68544"/>
                          <a14:foregroundMark x1="26000" y1="68544" x2="23190" y2="57189"/>
                          <a14:foregroundMark x1="23190" y1="57189" x2="30381" y2="43369"/>
                          <a14:foregroundMark x1="30381" y1="43369" x2="38476" y2="37971"/>
                          <a14:foregroundMark x1="38476" y1="37971" x2="40619" y2="51559"/>
                          <a14:foregroundMark x1="40619" y1="51559" x2="31905" y2="57748"/>
                          <a14:foregroundMark x1="31905" y1="57748" x2="22286" y2="54584"/>
                          <a14:foregroundMark x1="22286" y1="54584" x2="20524" y2="43648"/>
                          <a14:foregroundMark x1="20524" y1="43648" x2="27762" y2="33969"/>
                          <a14:foregroundMark x1="27762" y1="33969" x2="38667" y2="30014"/>
                          <a14:foregroundMark x1="38667" y1="30014" x2="47286" y2="34388"/>
                          <a14:foregroundMark x1="47286" y1="34388" x2="49857" y2="47929"/>
                          <a14:foregroundMark x1="49857" y1="47929" x2="45810" y2="59190"/>
                          <a14:foregroundMark x1="45810" y1="59190" x2="36524" y2="64495"/>
                          <a14:foregroundMark x1="36524" y1="64495" x2="27048" y2="59423"/>
                          <a14:foregroundMark x1="27048" y1="59423" x2="28000" y2="42299"/>
                          <a14:foregroundMark x1="28000" y1="42299" x2="39619" y2="28478"/>
                          <a14:foregroundMark x1="39619" y1="28478" x2="50190" y2="26152"/>
                          <a14:foregroundMark x1="50190" y1="26152" x2="57143" y2="40112"/>
                          <a14:foregroundMark x1="57143" y1="40112" x2="58143" y2="61703"/>
                          <a14:foregroundMark x1="58143" y1="61703" x2="55143" y2="69055"/>
                          <a14:foregroundMark x1="55143" y1="69055" x2="44190" y2="61703"/>
                          <a14:foregroundMark x1="44190" y1="61703" x2="54381" y2="38343"/>
                          <a14:foregroundMark x1="54381" y1="38343" x2="65476" y2="28060"/>
                          <a14:foregroundMark x1="65476" y1="28060" x2="67333" y2="50675"/>
                          <a14:foregroundMark x1="67333" y1="50675" x2="63714" y2="64960"/>
                          <a14:foregroundMark x1="63714" y1="64960" x2="54143" y2="70544"/>
                          <a14:foregroundMark x1="54143" y1="70544" x2="49905" y2="61517"/>
                          <a14:foregroundMark x1="49905" y1="61517" x2="53238" y2="47883"/>
                          <a14:foregroundMark x1="53238" y1="47883" x2="60524" y2="40996"/>
                          <a14:foregroundMark x1="60524" y1="40996" x2="61762" y2="67241"/>
                          <a14:foregroundMark x1="61762" y1="67241" x2="57762" y2="79293"/>
                          <a14:foregroundMark x1="57762" y1="79293" x2="46714" y2="81387"/>
                          <a14:foregroundMark x1="46714" y1="81387" x2="44095" y2="73290"/>
                          <a14:foregroundMark x1="44095" y1="73290" x2="50524" y2="57329"/>
                          <a14:foregroundMark x1="50524" y1="57329" x2="62524" y2="46068"/>
                          <a14:foregroundMark x1="62524" y1="46068" x2="66333" y2="62541"/>
                          <a14:foregroundMark x1="66333" y1="62541" x2="60762" y2="76082"/>
                          <a14:foregroundMark x1="60762" y1="76082" x2="50810" y2="79851"/>
                          <a14:foregroundMark x1="50810" y1="79851" x2="51381" y2="63937"/>
                          <a14:foregroundMark x1="51381" y1="63937" x2="60857" y2="53653"/>
                          <a14:foregroundMark x1="60857" y1="53653" x2="68000" y2="62029"/>
                          <a14:foregroundMark x1="68000" y1="62029" x2="63524" y2="71801"/>
                          <a14:foregroundMark x1="63524" y1="71801" x2="53571" y2="74453"/>
                          <a14:foregroundMark x1="53571" y1="74453" x2="44000" y2="71847"/>
                          <a14:foregroundMark x1="44000" y1="71847" x2="41810" y2="65472"/>
                          <a14:foregroundMark x1="23857" y1="52257" x2="21524" y2="60866"/>
                          <a14:foregroundMark x1="21524" y1="60866" x2="23143" y2="67985"/>
                          <a14:foregroundMark x1="23143" y1="67985" x2="43143" y2="76082"/>
                          <a14:foregroundMark x1="43143" y1="76082" x2="51524" y2="75989"/>
                          <a14:foregroundMark x1="51524" y1="75989" x2="40286" y2="78548"/>
                          <a14:foregroundMark x1="40286" y1="78548" x2="31190" y2="77292"/>
                          <a14:foregroundMark x1="31190" y1="77292" x2="24381" y2="72638"/>
                          <a14:foregroundMark x1="24381" y1="72638" x2="31000" y2="67566"/>
                          <a14:foregroundMark x1="31000" y1="67566" x2="49190" y2="67752"/>
                          <a14:foregroundMark x1="49190" y1="67752" x2="56190" y2="65286"/>
                          <a14:foregroundMark x1="56190" y1="65286" x2="64000" y2="54863"/>
                          <a14:foregroundMark x1="64000" y1="54863" x2="65048" y2="64030"/>
                          <a14:foregroundMark x1="65048" y1="64030" x2="73810" y2="57143"/>
                          <a14:foregroundMark x1="73810" y1="57143" x2="75286" y2="65705"/>
                          <a14:foregroundMark x1="75286" y1="65705" x2="65048" y2="87762"/>
                          <a14:foregroundMark x1="65048" y1="87762" x2="56667" y2="85621"/>
                          <a14:foregroundMark x1="56667" y1="85621" x2="47619" y2="86505"/>
                          <a14:foregroundMark x1="47619" y1="86505" x2="45857" y2="78502"/>
                          <a14:foregroundMark x1="45857" y1="78502" x2="41714" y2="85482"/>
                          <a14:foregroundMark x1="41714" y1="85482" x2="44714" y2="77943"/>
                          <a14:foregroundMark x1="44714" y1="77943" x2="53238" y2="79572"/>
                          <a14:foregroundMark x1="53238" y1="79572" x2="51905" y2="87389"/>
                          <a14:foregroundMark x1="51905" y1="87389" x2="56714" y2="79479"/>
                          <a14:foregroundMark x1="56714" y1="79479" x2="53762" y2="87343"/>
                          <a14:foregroundMark x1="53762" y1="87343" x2="58286" y2="80363"/>
                          <a14:foregroundMark x1="58286" y1="80363" x2="56429" y2="90973"/>
                          <a14:foregroundMark x1="56429" y1="90973" x2="48524" y2="88041"/>
                          <a14:foregroundMark x1="48524" y1="88041" x2="48286" y2="87064"/>
                          <a14:foregroundMark x1="21810" y1="74081" x2="18000" y2="64030"/>
                          <a14:foregroundMark x1="18000" y1="64030" x2="18667" y2="67520"/>
                          <a14:foregroundMark x1="73762" y1="77152" x2="81238" y2="66450"/>
                          <a14:foregroundMark x1="81238" y1="66450" x2="78476" y2="75570"/>
                          <a14:foregroundMark x1="78476" y1="75570" x2="84429" y2="68637"/>
                          <a14:foregroundMark x1="84429" y1="68637" x2="80000" y2="77664"/>
                          <a14:foregroundMark x1="65952" y1="83481" x2="55095" y2="82922"/>
                          <a14:foregroundMark x1="55095" y1="82922" x2="62905" y2="82457"/>
                          <a14:foregroundMark x1="62905" y1="82457" x2="54571" y2="83713"/>
                          <a14:foregroundMark x1="54571" y1="83713" x2="67286" y2="80084"/>
                          <a14:foregroundMark x1="67286" y1="80084" x2="64143" y2="86040"/>
                          <a14:foregroundMark x1="32952" y1="88320" x2="48524" y2="93951"/>
                          <a14:foregroundMark x1="48524" y1="93951" x2="58333" y2="93578"/>
                          <a14:foregroundMark x1="58333" y1="93578" x2="67000" y2="90088"/>
                          <a14:foregroundMark x1="27238" y1="85761" x2="35048" y2="86645"/>
                          <a14:foregroundMark x1="35048" y1="86645" x2="42571" y2="82317"/>
                          <a14:foregroundMark x1="42571" y1="82317" x2="43381" y2="84737"/>
                          <a14:foregroundMark x1="69857" y1="83248" x2="70905" y2="88553"/>
                          <a14:foregroundMark x1="14524" y1="21033" x2="33381" y2="10656"/>
                          <a14:foregroundMark x1="33381" y1="10656" x2="40857" y2="8469"/>
                          <a14:foregroundMark x1="40857" y1="8469" x2="34619" y2="12471"/>
                          <a14:foregroundMark x1="34619" y1="12471" x2="46429" y2="10191"/>
                          <a14:foregroundMark x1="46429" y1="10191" x2="54476" y2="11075"/>
                          <a14:foregroundMark x1="54476" y1="11075" x2="61619" y2="9121"/>
                          <a14:foregroundMark x1="61619" y1="9121" x2="69143" y2="11819"/>
                          <a14:foregroundMark x1="69143" y1="11819" x2="75476" y2="17729"/>
                          <a14:foregroundMark x1="75476" y1="17729" x2="82381" y2="20428"/>
                          <a14:foregroundMark x1="82381" y1="20428" x2="84952" y2="22336"/>
                          <a14:foregroundMark x1="87286" y1="24616" x2="82667" y2="17729"/>
                          <a14:foregroundMark x1="82667" y1="17729" x2="76524" y2="12704"/>
                          <a14:foregroundMark x1="76524" y1="12704" x2="53048" y2="5165"/>
                          <a14:foregroundMark x1="53048" y1="5165" x2="45429" y2="4281"/>
                          <a14:foregroundMark x1="45429" y1="4281" x2="28476" y2="10191"/>
                          <a14:foregroundMark x1="28476" y1="10191" x2="23619" y2="14193"/>
                          <a14:foregroundMark x1="5714" y1="27408" x2="5714" y2="27408"/>
                          <a14:foregroundMark x1="5714" y1="27408" x2="5714" y2="27408"/>
                          <a14:foregroundMark x1="10619" y1="26384" x2="28571" y2="18799"/>
                          <a14:foregroundMark x1="28571" y1="18799" x2="35143" y2="14100"/>
                          <a14:foregroundMark x1="35143" y1="14100" x2="23095" y2="19032"/>
                          <a14:foregroundMark x1="10381" y1="23825" x2="14000" y2="17729"/>
                          <a14:foregroundMark x1="38952" y1="10144" x2="49333" y2="6561"/>
                          <a14:foregroundMark x1="70143" y1="12145" x2="72190" y2="12657"/>
                          <a14:foregroundMark x1="94524" y1="26384" x2="94524" y2="26384"/>
                          <a14:foregroundMark x1="86762" y1="27641" x2="80571" y2="22196"/>
                          <a14:foregroundMark x1="80571" y1="22196" x2="83905" y2="22336"/>
                        </a14:backgroundRemoval>
                      </a14:imgEffect>
                    </a14:imgLayer>
                  </a14:imgProps>
                </a:ext>
                <a:ext uri="{28A0092B-C50C-407E-A947-70E740481C1C}">
                  <a14:useLocalDpi xmlns:a14="http://schemas.microsoft.com/office/drawing/2010/main" val="0"/>
                </a:ext>
              </a:extLst>
            </a:blip>
            <a:srcRect/>
            <a:stretch>
              <a:fillRect/>
            </a:stretch>
          </p:blipFill>
          <p:spPr bwMode="auto">
            <a:xfrm>
              <a:off x="1930400" y="5504360"/>
              <a:ext cx="846666" cy="86652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ee the source image">
              <a:extLst>
                <a:ext uri="{FF2B5EF4-FFF2-40B4-BE49-F238E27FC236}">
                  <a16:creationId xmlns:a16="http://schemas.microsoft.com/office/drawing/2014/main" id="{98E66DDA-B018-4122-92A4-576C4ADC722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675" b="89988" l="5900" r="96100">
                          <a14:foregroundMark x1="45600" y1="34981" x2="51100" y2="51298"/>
                          <a14:foregroundMark x1="51100" y1="51298" x2="44000" y2="56242"/>
                          <a14:foregroundMark x1="44000" y1="56242" x2="44600" y2="46972"/>
                          <a14:foregroundMark x1="44600" y1="46972" x2="50200" y2="43511"/>
                          <a14:foregroundMark x1="50200" y1="43511" x2="56900" y2="51174"/>
                          <a14:foregroundMark x1="56900" y1="51174" x2="58200" y2="59333"/>
                          <a14:foregroundMark x1="60900" y1="44994" x2="62300" y2="53523"/>
                          <a14:foregroundMark x1="62300" y1="53523" x2="58300" y2="61063"/>
                          <a14:foregroundMark x1="58300" y1="61063" x2="52000" y2="66749"/>
                          <a14:foregroundMark x1="52000" y1="66749" x2="44900" y2="63164"/>
                          <a14:foregroundMark x1="44900" y1="63164" x2="40000" y2="54883"/>
                          <a14:foregroundMark x1="40000" y1="54883" x2="41000" y2="45859"/>
                          <a14:foregroundMark x1="41000" y1="45859" x2="46000" y2="42027"/>
                          <a14:foregroundMark x1="46000" y1="42027" x2="46100" y2="42027"/>
                          <a14:foregroundMark x1="61400" y1="41038" x2="56000" y2="38072"/>
                          <a14:foregroundMark x1="56000" y1="38072" x2="43100" y2="38319"/>
                          <a14:foregroundMark x1="43100" y1="38319" x2="38300" y2="42892"/>
                          <a14:foregroundMark x1="38300" y1="42892" x2="37300" y2="56613"/>
                          <a14:foregroundMark x1="25800" y1="54759" x2="16400" y2="66255"/>
                          <a14:foregroundMark x1="16400" y1="66255" x2="15200" y2="67120"/>
                          <a14:foregroundMark x1="34000" y1="51298" x2="38100" y2="42027"/>
                          <a14:foregroundMark x1="41800" y1="62176" x2="46300" y2="66502"/>
                          <a14:foregroundMark x1="46300" y1="66502" x2="50000" y2="67491"/>
                          <a14:foregroundMark x1="22200" y1="85661" x2="28700" y2="85661"/>
                          <a14:foregroundMark x1="28700" y1="85661" x2="42100" y2="84796"/>
                          <a14:foregroundMark x1="42100" y1="84796" x2="53100" y2="86279"/>
                          <a14:foregroundMark x1="53100" y1="87268" x2="9800" y2="87515"/>
                          <a14:foregroundMark x1="9800" y1="87515" x2="9500" y2="86897"/>
                          <a14:foregroundMark x1="6000" y1="87268" x2="5900" y2="82200"/>
                          <a14:foregroundMark x1="28800" y1="50927" x2="36600" y2="46477"/>
                          <a14:foregroundMark x1="72600" y1="52781" x2="81600" y2="63164"/>
                          <a14:foregroundMark x1="81600" y1="63164" x2="82000" y2="64030"/>
                          <a14:foregroundMark x1="72600" y1="52287" x2="67500" y2="49320"/>
                          <a14:foregroundMark x1="67500" y1="49320" x2="67500" y2="49320"/>
                          <a14:foregroundMark x1="72200" y1="52534" x2="67300" y2="49073"/>
                          <a14:foregroundMark x1="67300" y1="49073" x2="67200" y2="48949"/>
                          <a14:foregroundMark x1="73000" y1="52287" x2="68400" y2="48084"/>
                          <a14:foregroundMark x1="68400" y1="48084" x2="65700" y2="46848"/>
                          <a14:foregroundMark x1="27400" y1="52534" x2="36100" y2="43387"/>
                          <a14:foregroundMark x1="41200" y1="20766" x2="49700" y2="20766"/>
                          <a14:foregroundMark x1="49700" y1="20766" x2="55500" y2="20148"/>
                          <a14:foregroundMark x1="55500" y1="20148" x2="56900" y2="20396"/>
                          <a14:foregroundMark x1="63400" y1="11743" x2="34100" y2="6675"/>
                          <a14:foregroundMark x1="92000" y1="78739" x2="92300" y2="85785"/>
                          <a14:foregroundMark x1="92300" y1="85785" x2="69100" y2="87886"/>
                          <a14:foregroundMark x1="69100" y1="87886" x2="60000" y2="87639"/>
                          <a14:foregroundMark x1="96100" y1="88257" x2="96100" y2="88257"/>
                          <a14:foregroundMark x1="55700" y1="16811" x2="61100" y2="16934"/>
                          <a14:foregroundMark x1="67300" y1="27070" x2="67300" y2="27070"/>
                          <a14:foregroundMark x1="67500" y1="26452" x2="67700" y2="23857"/>
                          <a14:foregroundMark x1="67700" y1="25711" x2="68600" y2="21014"/>
                          <a14:foregroundMark x1="16500" y1="34734" x2="11600" y2="32262"/>
                          <a14:foregroundMark x1="12700" y1="33745" x2="15400" y2="39802"/>
                          <a14:foregroundMark x1="69400" y1="20025" x2="69600" y2="14339"/>
                          <a14:foregroundMark x1="68000" y1="23486" x2="70400" y2="19654"/>
                          <a14:backgroundMark x1="20300" y1="93325" x2="31500" y2="92583"/>
                          <a14:backgroundMark x1="40500" y1="93943" x2="55200" y2="93325"/>
                        </a14:backgroundRemoval>
                      </a14:imgEffect>
                    </a14:imgLayer>
                  </a14:imgProps>
                </a:ext>
                <a:ext uri="{28A0092B-C50C-407E-A947-70E740481C1C}">
                  <a14:useLocalDpi xmlns:a14="http://schemas.microsoft.com/office/drawing/2010/main" val="0"/>
                </a:ext>
              </a:extLst>
            </a:blip>
            <a:srcRect/>
            <a:stretch>
              <a:fillRect/>
            </a:stretch>
          </p:blipFill>
          <p:spPr bwMode="auto">
            <a:xfrm>
              <a:off x="1004340" y="3439243"/>
              <a:ext cx="1140844" cy="92293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DD39A08-80E5-4D2F-A435-95E869E00E39}"/>
                </a:ext>
              </a:extLst>
            </p:cNvPr>
            <p:cNvGrpSpPr/>
            <p:nvPr/>
          </p:nvGrpSpPr>
          <p:grpSpPr>
            <a:xfrm>
              <a:off x="9669909" y="5529431"/>
              <a:ext cx="1012369" cy="828730"/>
              <a:chOff x="4312739" y="4052190"/>
              <a:chExt cx="2357002" cy="1929452"/>
            </a:xfrm>
          </p:grpSpPr>
          <p:sp>
            <p:nvSpPr>
              <p:cNvPr id="3" name="Isosceles Triangle 2">
                <a:extLst>
                  <a:ext uri="{FF2B5EF4-FFF2-40B4-BE49-F238E27FC236}">
                    <a16:creationId xmlns:a16="http://schemas.microsoft.com/office/drawing/2014/main" id="{E4EAE821-D672-4303-A070-80B016DF52ED}"/>
                  </a:ext>
                </a:extLst>
              </p:cNvPr>
              <p:cNvSpPr/>
              <p:nvPr/>
            </p:nvSpPr>
            <p:spPr>
              <a:xfrm>
                <a:off x="4511991" y="4184724"/>
                <a:ext cx="2039415" cy="17570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a:extLst>
                  <a:ext uri="{FF2B5EF4-FFF2-40B4-BE49-F238E27FC236}">
                    <a16:creationId xmlns:a16="http://schemas.microsoft.com/office/drawing/2014/main" id="{EF8656BB-2F7C-471F-B26E-91052242517A}"/>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312739" y="4052190"/>
                <a:ext cx="2357002" cy="1929452"/>
              </a:xfrm>
              <a:prstGeom prst="rect">
                <a:avLst/>
              </a:prstGeom>
              <a:noFill/>
              <a:ln>
                <a:noFill/>
              </a:ln>
            </p:spPr>
          </p:pic>
        </p:grpSp>
        <p:pic>
          <p:nvPicPr>
            <p:cNvPr id="57" name="Picture 56" descr="A picture containing drawing&#10;&#10;Description automatically generated">
              <a:extLst>
                <a:ext uri="{FF2B5EF4-FFF2-40B4-BE49-F238E27FC236}">
                  <a16:creationId xmlns:a16="http://schemas.microsoft.com/office/drawing/2014/main" id="{39DC4EC2-4F9F-454E-8154-0EE02BAA74CD}"/>
                </a:ext>
              </a:extLst>
            </p:cNvPr>
            <p:cNvPicPr>
              <a:picLocks noChangeAspect="1"/>
            </p:cNvPicPr>
            <p:nvPr/>
          </p:nvPicPr>
          <p:blipFill rotWithShape="1">
            <a:blip r:embed="rId11">
              <a:extLst>
                <a:ext uri="{28A0092B-C50C-407E-A947-70E740481C1C}">
                  <a14:useLocalDpi xmlns:a14="http://schemas.microsoft.com/office/drawing/2010/main" val="0"/>
                </a:ext>
              </a:extLst>
            </a:blip>
            <a:srcRect b="12978"/>
            <a:stretch/>
          </p:blipFill>
          <p:spPr>
            <a:xfrm>
              <a:off x="10176786" y="5545069"/>
              <a:ext cx="928974" cy="808406"/>
            </a:xfrm>
            <a:prstGeom prst="triangle">
              <a:avLst/>
            </a:prstGeom>
            <a:ln>
              <a:noFill/>
            </a:ln>
          </p:spPr>
        </p:pic>
        <p:grpSp>
          <p:nvGrpSpPr>
            <p:cNvPr id="16" name="Group 15">
              <a:extLst>
                <a:ext uri="{FF2B5EF4-FFF2-40B4-BE49-F238E27FC236}">
                  <a16:creationId xmlns:a16="http://schemas.microsoft.com/office/drawing/2014/main" id="{7343BFB5-FF06-4DB4-899E-ABFD83CB4873}"/>
                </a:ext>
              </a:extLst>
            </p:cNvPr>
            <p:cNvGrpSpPr/>
            <p:nvPr/>
          </p:nvGrpSpPr>
          <p:grpSpPr>
            <a:xfrm>
              <a:off x="3625417" y="4003682"/>
              <a:ext cx="7566593" cy="1248826"/>
              <a:chOff x="3625417" y="4003682"/>
              <a:chExt cx="7566593" cy="1248826"/>
            </a:xfrm>
          </p:grpSpPr>
          <p:pic>
            <p:nvPicPr>
              <p:cNvPr id="17" name="Picture 16">
                <a:extLst>
                  <a:ext uri="{FF2B5EF4-FFF2-40B4-BE49-F238E27FC236}">
                    <a16:creationId xmlns:a16="http://schemas.microsoft.com/office/drawing/2014/main" id="{5EEBAB85-9177-468D-A485-02DF4A558937}"/>
                  </a:ext>
                </a:extLst>
              </p:cNvPr>
              <p:cNvPicPr>
                <a:picLocks noChangeAspect="1"/>
              </p:cNvPicPr>
              <p:nvPr/>
            </p:nvPicPr>
            <p:blipFill rotWithShape="1">
              <a:blip r:embed="rId12"/>
              <a:srcRect l="4288" t="5367" r="6429" b="6606"/>
              <a:stretch/>
            </p:blipFill>
            <p:spPr>
              <a:xfrm>
                <a:off x="4569014" y="4265879"/>
                <a:ext cx="722883" cy="747577"/>
              </a:xfrm>
              <a:prstGeom prst="flowChartConnector">
                <a:avLst/>
              </a:prstGeom>
            </p:spPr>
          </p:pic>
          <p:pic>
            <p:nvPicPr>
              <p:cNvPr id="27" name="Picture 26">
                <a:extLst>
                  <a:ext uri="{FF2B5EF4-FFF2-40B4-BE49-F238E27FC236}">
                    <a16:creationId xmlns:a16="http://schemas.microsoft.com/office/drawing/2014/main" id="{1FCCBAB4-6A3B-4140-8C49-759B1E4A208D}"/>
                  </a:ext>
                </a:extLst>
              </p:cNvPr>
              <p:cNvPicPr>
                <a:picLocks noChangeAspect="1"/>
              </p:cNvPicPr>
              <p:nvPr/>
            </p:nvPicPr>
            <p:blipFill rotWithShape="1">
              <a:blip r:embed="rId13"/>
              <a:srcRect l="3532" t="10169" r="8414" b="11596"/>
              <a:stretch/>
            </p:blipFill>
            <p:spPr>
              <a:xfrm>
                <a:off x="3625417" y="4765306"/>
                <a:ext cx="1746849" cy="369332"/>
              </a:xfrm>
              <a:prstGeom prst="rect">
                <a:avLst/>
              </a:prstGeom>
            </p:spPr>
          </p:pic>
          <p:sp>
            <p:nvSpPr>
              <p:cNvPr id="45" name="TextBox 44">
                <a:extLst>
                  <a:ext uri="{FF2B5EF4-FFF2-40B4-BE49-F238E27FC236}">
                    <a16:creationId xmlns:a16="http://schemas.microsoft.com/office/drawing/2014/main" id="{56D744CF-11CE-45F7-B811-50A8A8F3530E}"/>
                  </a:ext>
                </a:extLst>
              </p:cNvPr>
              <p:cNvSpPr txBox="1"/>
              <p:nvPr/>
            </p:nvSpPr>
            <p:spPr>
              <a:xfrm rot="16200000">
                <a:off x="5161760" y="4731017"/>
                <a:ext cx="72288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VOR</a:t>
                </a:r>
              </a:p>
            </p:txBody>
          </p:sp>
          <p:pic>
            <p:nvPicPr>
              <p:cNvPr id="29" name="Picture 28">
                <a:extLst>
                  <a:ext uri="{FF2B5EF4-FFF2-40B4-BE49-F238E27FC236}">
                    <a16:creationId xmlns:a16="http://schemas.microsoft.com/office/drawing/2014/main" id="{DBC14295-D38D-472B-BC1E-9E0F552FD2BE}"/>
                  </a:ext>
                </a:extLst>
              </p:cNvPr>
              <p:cNvPicPr>
                <a:picLocks noChangeAspect="1"/>
              </p:cNvPicPr>
              <p:nvPr/>
            </p:nvPicPr>
            <p:blipFill rotWithShape="1">
              <a:blip r:embed="rId14"/>
              <a:srcRect l="1163" t="3304" r="1256" b="2948"/>
              <a:stretch/>
            </p:blipFill>
            <p:spPr>
              <a:xfrm>
                <a:off x="9198706" y="4011328"/>
                <a:ext cx="1665579" cy="1198653"/>
              </a:xfrm>
              <a:prstGeom prst="roundRect">
                <a:avLst>
                  <a:gd name="adj" fmla="val 1458"/>
                </a:avLst>
              </a:prstGeom>
            </p:spPr>
          </p:pic>
          <p:sp>
            <p:nvSpPr>
              <p:cNvPr id="44" name="TextBox 43">
                <a:extLst>
                  <a:ext uri="{FF2B5EF4-FFF2-40B4-BE49-F238E27FC236}">
                    <a16:creationId xmlns:a16="http://schemas.microsoft.com/office/drawing/2014/main" id="{4F9004C1-60EB-4013-BC0C-97253F421BF5}"/>
                  </a:ext>
                </a:extLst>
              </p:cNvPr>
              <p:cNvSpPr txBox="1"/>
              <p:nvPr/>
            </p:nvSpPr>
            <p:spPr>
              <a:xfrm rot="16200000">
                <a:off x="10421867" y="4466048"/>
                <a:ext cx="123251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MFD</a:t>
                </a:r>
              </a:p>
            </p:txBody>
          </p:sp>
          <p:pic>
            <p:nvPicPr>
              <p:cNvPr id="26" name="Picture 25">
                <a:extLst>
                  <a:ext uri="{FF2B5EF4-FFF2-40B4-BE49-F238E27FC236}">
                    <a16:creationId xmlns:a16="http://schemas.microsoft.com/office/drawing/2014/main" id="{AE14F999-4121-4674-8AFA-8A8A27B07D5C}"/>
                  </a:ext>
                </a:extLst>
              </p:cNvPr>
              <p:cNvPicPr>
                <a:picLocks noChangeAspect="1"/>
              </p:cNvPicPr>
              <p:nvPr/>
            </p:nvPicPr>
            <p:blipFill rotWithShape="1">
              <a:blip r:embed="rId15"/>
              <a:srcRect l="4622" t="8720" r="3493" b="5457"/>
              <a:stretch/>
            </p:blipFill>
            <p:spPr>
              <a:xfrm>
                <a:off x="6369450" y="4605946"/>
                <a:ext cx="1700339" cy="534304"/>
              </a:xfrm>
              <a:prstGeom prst="roundRect">
                <a:avLst>
                  <a:gd name="adj" fmla="val 4012"/>
                </a:avLst>
              </a:prstGeom>
            </p:spPr>
          </p:pic>
          <p:sp>
            <p:nvSpPr>
              <p:cNvPr id="46" name="TextBox 45">
                <a:extLst>
                  <a:ext uri="{FF2B5EF4-FFF2-40B4-BE49-F238E27FC236}">
                    <a16:creationId xmlns:a16="http://schemas.microsoft.com/office/drawing/2014/main" id="{CD44419B-3053-458C-9BE0-DB27F084B60B}"/>
                  </a:ext>
                </a:extLst>
              </p:cNvPr>
              <p:cNvSpPr txBox="1"/>
              <p:nvPr/>
            </p:nvSpPr>
            <p:spPr>
              <a:xfrm rot="16200000">
                <a:off x="7884729" y="4737178"/>
                <a:ext cx="72288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GPS</a:t>
                </a:r>
              </a:p>
            </p:txBody>
          </p:sp>
        </p:grpSp>
        <p:grpSp>
          <p:nvGrpSpPr>
            <p:cNvPr id="14" name="Group 13">
              <a:extLst>
                <a:ext uri="{FF2B5EF4-FFF2-40B4-BE49-F238E27FC236}">
                  <a16:creationId xmlns:a16="http://schemas.microsoft.com/office/drawing/2014/main" id="{E9C08D36-0BA6-433B-B55D-2C922ABCBB91}"/>
                </a:ext>
              </a:extLst>
            </p:cNvPr>
            <p:cNvGrpSpPr/>
            <p:nvPr/>
          </p:nvGrpSpPr>
          <p:grpSpPr>
            <a:xfrm>
              <a:off x="3480687" y="2278775"/>
              <a:ext cx="7602887" cy="1208829"/>
              <a:chOff x="3480687" y="2278775"/>
              <a:chExt cx="7602887" cy="1208829"/>
            </a:xfrm>
          </p:grpSpPr>
          <p:pic>
            <p:nvPicPr>
              <p:cNvPr id="35" name="Picture 34">
                <a:extLst>
                  <a:ext uri="{FF2B5EF4-FFF2-40B4-BE49-F238E27FC236}">
                    <a16:creationId xmlns:a16="http://schemas.microsoft.com/office/drawing/2014/main" id="{04621EB6-99BF-40ED-9BC4-548FF1D63105}"/>
                  </a:ext>
                </a:extLst>
              </p:cNvPr>
              <p:cNvPicPr>
                <a:picLocks noChangeAspect="1"/>
              </p:cNvPicPr>
              <p:nvPr/>
            </p:nvPicPr>
            <p:blipFill rotWithShape="1">
              <a:blip r:embed="rId16"/>
              <a:srcRect b="12015"/>
              <a:stretch/>
            </p:blipFill>
            <p:spPr>
              <a:xfrm>
                <a:off x="3844466" y="2482583"/>
                <a:ext cx="1805901" cy="827620"/>
              </a:xfrm>
              <a:prstGeom prst="rect">
                <a:avLst/>
              </a:prstGeom>
            </p:spPr>
          </p:pic>
          <p:sp>
            <p:nvSpPr>
              <p:cNvPr id="53" name="TextBox 52">
                <a:extLst>
                  <a:ext uri="{FF2B5EF4-FFF2-40B4-BE49-F238E27FC236}">
                    <a16:creationId xmlns:a16="http://schemas.microsoft.com/office/drawing/2014/main" id="{6ADC9451-E846-4775-B1D2-356668E03230}"/>
                  </a:ext>
                </a:extLst>
              </p:cNvPr>
              <p:cNvSpPr txBox="1"/>
              <p:nvPr/>
            </p:nvSpPr>
            <p:spPr>
              <a:xfrm rot="16200000">
                <a:off x="3030161" y="2729301"/>
                <a:ext cx="120882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Muscle</a:t>
                </a:r>
              </a:p>
            </p:txBody>
          </p:sp>
          <p:pic>
            <p:nvPicPr>
              <p:cNvPr id="37" name="Picture 36">
                <a:extLst>
                  <a:ext uri="{FF2B5EF4-FFF2-40B4-BE49-F238E27FC236}">
                    <a16:creationId xmlns:a16="http://schemas.microsoft.com/office/drawing/2014/main" id="{FF9CCA51-F10C-4149-A32C-57B400543F00}"/>
                  </a:ext>
                </a:extLst>
              </p:cNvPr>
              <p:cNvPicPr>
                <a:picLocks noChangeAspect="1"/>
              </p:cNvPicPr>
              <p:nvPr/>
            </p:nvPicPr>
            <p:blipFill>
              <a:blip r:embed="rId17"/>
              <a:stretch>
                <a:fillRect/>
              </a:stretch>
            </p:blipFill>
            <p:spPr>
              <a:xfrm>
                <a:off x="9452454" y="2450327"/>
                <a:ext cx="1631120" cy="832730"/>
              </a:xfrm>
              <a:prstGeom prst="rect">
                <a:avLst/>
              </a:prstGeom>
            </p:spPr>
          </p:pic>
          <p:sp>
            <p:nvSpPr>
              <p:cNvPr id="51" name="TextBox 50">
                <a:extLst>
                  <a:ext uri="{FF2B5EF4-FFF2-40B4-BE49-F238E27FC236}">
                    <a16:creationId xmlns:a16="http://schemas.microsoft.com/office/drawing/2014/main" id="{0F3A4182-07C4-4950-82AB-79C36BF59CB7}"/>
                  </a:ext>
                </a:extLst>
              </p:cNvPr>
              <p:cNvSpPr txBox="1"/>
              <p:nvPr/>
            </p:nvSpPr>
            <p:spPr>
              <a:xfrm rot="16200000">
                <a:off x="8593847" y="2726006"/>
                <a:ext cx="1196838"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Electric</a:t>
                </a:r>
              </a:p>
            </p:txBody>
          </p:sp>
          <p:pic>
            <p:nvPicPr>
              <p:cNvPr id="36" name="Picture 35">
                <a:extLst>
                  <a:ext uri="{FF2B5EF4-FFF2-40B4-BE49-F238E27FC236}">
                    <a16:creationId xmlns:a16="http://schemas.microsoft.com/office/drawing/2014/main" id="{0B915D54-4A72-4C05-A8BB-D66F51F06EAD}"/>
                  </a:ext>
                </a:extLst>
              </p:cNvPr>
              <p:cNvPicPr>
                <a:picLocks noChangeAspect="1"/>
              </p:cNvPicPr>
              <p:nvPr/>
            </p:nvPicPr>
            <p:blipFill>
              <a:blip r:embed="rId18"/>
              <a:stretch>
                <a:fillRect/>
              </a:stretch>
            </p:blipFill>
            <p:spPr>
              <a:xfrm>
                <a:off x="6591995" y="2461820"/>
                <a:ext cx="1853386" cy="807588"/>
              </a:xfrm>
              <a:prstGeom prst="rect">
                <a:avLst/>
              </a:prstGeom>
            </p:spPr>
          </p:pic>
          <p:sp>
            <p:nvSpPr>
              <p:cNvPr id="52" name="TextBox 51">
                <a:extLst>
                  <a:ext uri="{FF2B5EF4-FFF2-40B4-BE49-F238E27FC236}">
                    <a16:creationId xmlns:a16="http://schemas.microsoft.com/office/drawing/2014/main" id="{ED17BB27-CF1E-42C1-974A-C581694E69B4}"/>
                  </a:ext>
                </a:extLst>
              </p:cNvPr>
              <p:cNvSpPr txBox="1"/>
              <p:nvPr/>
            </p:nvSpPr>
            <p:spPr>
              <a:xfrm rot="16200000">
                <a:off x="6015251" y="2734141"/>
                <a:ext cx="72288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Luxury</a:t>
                </a:r>
              </a:p>
            </p:txBody>
          </p:sp>
        </p:grpSp>
        <p:grpSp>
          <p:nvGrpSpPr>
            <p:cNvPr id="18" name="Group 17">
              <a:extLst>
                <a:ext uri="{FF2B5EF4-FFF2-40B4-BE49-F238E27FC236}">
                  <a16:creationId xmlns:a16="http://schemas.microsoft.com/office/drawing/2014/main" id="{D6F83AD5-70B4-4F5D-92C2-A8CE622FC6AB}"/>
                </a:ext>
              </a:extLst>
            </p:cNvPr>
            <p:cNvGrpSpPr/>
            <p:nvPr/>
          </p:nvGrpSpPr>
          <p:grpSpPr>
            <a:xfrm>
              <a:off x="4176444" y="5518249"/>
              <a:ext cx="5932755" cy="869568"/>
              <a:chOff x="4176444" y="5518249"/>
              <a:chExt cx="5932755" cy="869568"/>
            </a:xfrm>
          </p:grpSpPr>
          <p:pic>
            <p:nvPicPr>
              <p:cNvPr id="65" name="Picture 2" descr="See the source image">
                <a:extLst>
                  <a:ext uri="{FF2B5EF4-FFF2-40B4-BE49-F238E27FC236}">
                    <a16:creationId xmlns:a16="http://schemas.microsoft.com/office/drawing/2014/main" id="{265C8B8F-A6F7-4DB7-B631-878DC494D0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35" b="93532" l="5667" r="94524">
                            <a14:foregroundMark x1="29095" y1="37552" x2="29095" y2="37552"/>
                            <a14:foregroundMark x1="37381" y1="31177" x2="21524" y2="48441"/>
                            <a14:foregroundMark x1="51429" y1="38297" x2="51429" y2="38297"/>
                            <a14:foregroundMark x1="51429" y1="38297" x2="51429" y2="38297"/>
                            <a14:foregroundMark x1="50619" y1="34993" x2="50619" y2="48208"/>
                            <a14:foregroundMark x1="42333" y1="61657" x2="25714" y2="68264"/>
                            <a14:foregroundMark x1="56333" y1="59888" x2="62952" y2="65891"/>
                            <a14:foregroundMark x1="62952" y1="65891" x2="72714" y2="69800"/>
                            <a14:foregroundMark x1="68571" y1="59888" x2="58429" y2="44160"/>
                            <a14:foregroundMark x1="43381" y1="44905" x2="29095" y2="60633"/>
                            <a14:foregroundMark x1="43095" y1="72080" x2="62190" y2="71568"/>
                            <a14:foregroundMark x1="62190" y1="71568" x2="64429" y2="71568"/>
                            <a14:foregroundMark x1="72190" y1="58865" x2="64476" y2="58120"/>
                            <a14:foregroundMark x1="64476" y1="58120" x2="60524" y2="51605"/>
                            <a14:foregroundMark x1="60524" y1="51605" x2="62048" y2="43788"/>
                            <a14:foregroundMark x1="62048" y1="43788" x2="59476" y2="40065"/>
                            <a14:foregroundMark x1="41048" y1="41601" x2="40476" y2="50628"/>
                            <a14:foregroundMark x1="40476" y1="50628" x2="35952" y2="57515"/>
                            <a14:foregroundMark x1="35952" y1="57515" x2="31952" y2="50396"/>
                            <a14:foregroundMark x1="31952" y1="50396" x2="35667" y2="57329"/>
                            <a14:foregroundMark x1="35667" y1="57329" x2="32714" y2="46394"/>
                            <a14:foregroundMark x1="32714" y1="46394" x2="39571" y2="37552"/>
                            <a14:foregroundMark x1="39571" y1="37552" x2="39333" y2="50302"/>
                            <a14:foregroundMark x1="39333" y1="50302" x2="35905" y2="43416"/>
                            <a14:foregroundMark x1="35905" y1="43416" x2="41381" y2="35551"/>
                            <a14:foregroundMark x1="41381" y1="35551" x2="41810" y2="43276"/>
                            <a14:foregroundMark x1="41810" y1="43276" x2="37429" y2="50907"/>
                            <a14:foregroundMark x1="37429" y1="50907" x2="38905" y2="35412"/>
                            <a14:foregroundMark x1="38905" y1="35412" x2="44762" y2="28571"/>
                            <a14:foregroundMark x1="44762" y1="28571" x2="43429" y2="42299"/>
                            <a14:foregroundMark x1="43429" y1="42299" x2="44619" y2="32061"/>
                            <a14:foregroundMark x1="44619" y1="32061" x2="52619" y2="28013"/>
                            <a14:foregroundMark x1="52619" y1="28013" x2="53381" y2="40391"/>
                            <a14:foregroundMark x1="53381" y1="40391" x2="46190" y2="58492"/>
                            <a14:foregroundMark x1="46190" y1="58492" x2="38429" y2="66310"/>
                            <a14:foregroundMark x1="38429" y1="66310" x2="38476" y2="47092"/>
                            <a14:foregroundMark x1="38476" y1="47092" x2="46476" y2="37785"/>
                            <a14:foregroundMark x1="46476" y1="37785" x2="45429" y2="60168"/>
                            <a14:foregroundMark x1="45429" y1="60168" x2="34857" y2="69986"/>
                            <a14:foregroundMark x1="34857" y1="69986" x2="26000" y2="68544"/>
                            <a14:foregroundMark x1="26000" y1="68544" x2="23190" y2="57189"/>
                            <a14:foregroundMark x1="23190" y1="57189" x2="30381" y2="43369"/>
                            <a14:foregroundMark x1="30381" y1="43369" x2="38476" y2="37971"/>
                            <a14:foregroundMark x1="38476" y1="37971" x2="40619" y2="51559"/>
                            <a14:foregroundMark x1="40619" y1="51559" x2="31905" y2="57748"/>
                            <a14:foregroundMark x1="31905" y1="57748" x2="22286" y2="54584"/>
                            <a14:foregroundMark x1="22286" y1="54584" x2="20524" y2="43648"/>
                            <a14:foregroundMark x1="20524" y1="43648" x2="27762" y2="33969"/>
                            <a14:foregroundMark x1="27762" y1="33969" x2="38667" y2="30014"/>
                            <a14:foregroundMark x1="38667" y1="30014" x2="47286" y2="34388"/>
                            <a14:foregroundMark x1="47286" y1="34388" x2="49857" y2="47929"/>
                            <a14:foregroundMark x1="49857" y1="47929" x2="45810" y2="59190"/>
                            <a14:foregroundMark x1="45810" y1="59190" x2="36524" y2="64495"/>
                            <a14:foregroundMark x1="36524" y1="64495" x2="27048" y2="59423"/>
                            <a14:foregroundMark x1="27048" y1="59423" x2="28000" y2="42299"/>
                            <a14:foregroundMark x1="28000" y1="42299" x2="39619" y2="28478"/>
                            <a14:foregroundMark x1="39619" y1="28478" x2="50190" y2="26152"/>
                            <a14:foregroundMark x1="50190" y1="26152" x2="57143" y2="40112"/>
                            <a14:foregroundMark x1="57143" y1="40112" x2="58143" y2="61703"/>
                            <a14:foregroundMark x1="58143" y1="61703" x2="55143" y2="69055"/>
                            <a14:foregroundMark x1="55143" y1="69055" x2="44190" y2="61703"/>
                            <a14:foregroundMark x1="44190" y1="61703" x2="54381" y2="38343"/>
                            <a14:foregroundMark x1="54381" y1="38343" x2="65476" y2="28060"/>
                            <a14:foregroundMark x1="65476" y1="28060" x2="67333" y2="50675"/>
                            <a14:foregroundMark x1="67333" y1="50675" x2="63714" y2="64960"/>
                            <a14:foregroundMark x1="63714" y1="64960" x2="54143" y2="70544"/>
                            <a14:foregroundMark x1="54143" y1="70544" x2="49905" y2="61517"/>
                            <a14:foregroundMark x1="49905" y1="61517" x2="53238" y2="47883"/>
                            <a14:foregroundMark x1="53238" y1="47883" x2="60524" y2="40996"/>
                            <a14:foregroundMark x1="60524" y1="40996" x2="61762" y2="67241"/>
                            <a14:foregroundMark x1="61762" y1="67241" x2="57762" y2="79293"/>
                            <a14:foregroundMark x1="57762" y1="79293" x2="46714" y2="81387"/>
                            <a14:foregroundMark x1="46714" y1="81387" x2="44095" y2="73290"/>
                            <a14:foregroundMark x1="44095" y1="73290" x2="50524" y2="57329"/>
                            <a14:foregroundMark x1="50524" y1="57329" x2="62524" y2="46068"/>
                            <a14:foregroundMark x1="62524" y1="46068" x2="66333" y2="62541"/>
                            <a14:foregroundMark x1="66333" y1="62541" x2="60762" y2="76082"/>
                            <a14:foregroundMark x1="60762" y1="76082" x2="50810" y2="79851"/>
                            <a14:foregroundMark x1="50810" y1="79851" x2="51381" y2="63937"/>
                            <a14:foregroundMark x1="51381" y1="63937" x2="60857" y2="53653"/>
                            <a14:foregroundMark x1="60857" y1="53653" x2="68000" y2="62029"/>
                            <a14:foregroundMark x1="68000" y1="62029" x2="63524" y2="71801"/>
                            <a14:foregroundMark x1="63524" y1="71801" x2="53571" y2="74453"/>
                            <a14:foregroundMark x1="53571" y1="74453" x2="44000" y2="71847"/>
                            <a14:foregroundMark x1="44000" y1="71847" x2="41810" y2="65472"/>
                            <a14:foregroundMark x1="23857" y1="52257" x2="21524" y2="60866"/>
                            <a14:foregroundMark x1="21524" y1="60866" x2="23143" y2="67985"/>
                            <a14:foregroundMark x1="23143" y1="67985" x2="43143" y2="76082"/>
                            <a14:foregroundMark x1="43143" y1="76082" x2="51524" y2="75989"/>
                            <a14:foregroundMark x1="51524" y1="75989" x2="40286" y2="78548"/>
                            <a14:foregroundMark x1="40286" y1="78548" x2="31190" y2="77292"/>
                            <a14:foregroundMark x1="31190" y1="77292" x2="24381" y2="72638"/>
                            <a14:foregroundMark x1="24381" y1="72638" x2="31000" y2="67566"/>
                            <a14:foregroundMark x1="31000" y1="67566" x2="49190" y2="67752"/>
                            <a14:foregroundMark x1="49190" y1="67752" x2="56190" y2="65286"/>
                            <a14:foregroundMark x1="56190" y1="65286" x2="64000" y2="54863"/>
                            <a14:foregroundMark x1="64000" y1="54863" x2="65048" y2="64030"/>
                            <a14:foregroundMark x1="65048" y1="64030" x2="73810" y2="57143"/>
                            <a14:foregroundMark x1="73810" y1="57143" x2="75286" y2="65705"/>
                            <a14:foregroundMark x1="75286" y1="65705" x2="65048" y2="87762"/>
                            <a14:foregroundMark x1="65048" y1="87762" x2="56667" y2="85621"/>
                            <a14:foregroundMark x1="56667" y1="85621" x2="47619" y2="86505"/>
                            <a14:foregroundMark x1="47619" y1="86505" x2="45857" y2="78502"/>
                            <a14:foregroundMark x1="45857" y1="78502" x2="41714" y2="85482"/>
                            <a14:foregroundMark x1="41714" y1="85482" x2="44714" y2="77943"/>
                            <a14:foregroundMark x1="44714" y1="77943" x2="53238" y2="79572"/>
                            <a14:foregroundMark x1="53238" y1="79572" x2="51905" y2="87389"/>
                            <a14:foregroundMark x1="51905" y1="87389" x2="56714" y2="79479"/>
                            <a14:foregroundMark x1="56714" y1="79479" x2="53762" y2="87343"/>
                            <a14:foregroundMark x1="53762" y1="87343" x2="58286" y2="80363"/>
                            <a14:foregroundMark x1="58286" y1="80363" x2="56429" y2="90973"/>
                            <a14:foregroundMark x1="56429" y1="90973" x2="48524" y2="88041"/>
                            <a14:foregroundMark x1="48524" y1="88041" x2="48286" y2="87064"/>
                            <a14:foregroundMark x1="21810" y1="74081" x2="18000" y2="64030"/>
                            <a14:foregroundMark x1="18000" y1="64030" x2="18667" y2="67520"/>
                            <a14:foregroundMark x1="73762" y1="77152" x2="81238" y2="66450"/>
                            <a14:foregroundMark x1="81238" y1="66450" x2="78476" y2="75570"/>
                            <a14:foregroundMark x1="78476" y1="75570" x2="84429" y2="68637"/>
                            <a14:foregroundMark x1="84429" y1="68637" x2="80000" y2="77664"/>
                            <a14:foregroundMark x1="65952" y1="83481" x2="55095" y2="82922"/>
                            <a14:foregroundMark x1="55095" y1="82922" x2="62905" y2="82457"/>
                            <a14:foregroundMark x1="62905" y1="82457" x2="54571" y2="83713"/>
                            <a14:foregroundMark x1="54571" y1="83713" x2="67286" y2="80084"/>
                            <a14:foregroundMark x1="67286" y1="80084" x2="64143" y2="86040"/>
                            <a14:foregroundMark x1="32952" y1="88320" x2="48524" y2="93951"/>
                            <a14:foregroundMark x1="48524" y1="93951" x2="58333" y2="93578"/>
                            <a14:foregroundMark x1="58333" y1="93578" x2="67000" y2="90088"/>
                            <a14:foregroundMark x1="27238" y1="85761" x2="35048" y2="86645"/>
                            <a14:foregroundMark x1="35048" y1="86645" x2="42571" y2="82317"/>
                            <a14:foregroundMark x1="42571" y1="82317" x2="43381" y2="84737"/>
                            <a14:foregroundMark x1="69857" y1="83248" x2="70905" y2="88553"/>
                            <a14:foregroundMark x1="14524" y1="21033" x2="33381" y2="10656"/>
                            <a14:foregroundMark x1="33381" y1="10656" x2="40857" y2="8469"/>
                            <a14:foregroundMark x1="40857" y1="8469" x2="34619" y2="12471"/>
                            <a14:foregroundMark x1="34619" y1="12471" x2="46429" y2="10191"/>
                            <a14:foregroundMark x1="46429" y1="10191" x2="54476" y2="11075"/>
                            <a14:foregroundMark x1="54476" y1="11075" x2="61619" y2="9121"/>
                            <a14:foregroundMark x1="61619" y1="9121" x2="69143" y2="11819"/>
                            <a14:foregroundMark x1="69143" y1="11819" x2="75476" y2="17729"/>
                            <a14:foregroundMark x1="75476" y1="17729" x2="82381" y2="20428"/>
                            <a14:foregroundMark x1="82381" y1="20428" x2="84952" y2="22336"/>
                            <a14:foregroundMark x1="87286" y1="24616" x2="82667" y2="17729"/>
                            <a14:foregroundMark x1="82667" y1="17729" x2="76524" y2="12704"/>
                            <a14:foregroundMark x1="76524" y1="12704" x2="53048" y2="5165"/>
                            <a14:foregroundMark x1="53048" y1="5165" x2="45429" y2="4281"/>
                            <a14:foregroundMark x1="45429" y1="4281" x2="28476" y2="10191"/>
                            <a14:foregroundMark x1="28476" y1="10191" x2="23619" y2="14193"/>
                            <a14:foregroundMark x1="5714" y1="27408" x2="5714" y2="27408"/>
                            <a14:foregroundMark x1="5714" y1="27408" x2="5714" y2="27408"/>
                            <a14:foregroundMark x1="10619" y1="26384" x2="28571" y2="18799"/>
                            <a14:foregroundMark x1="28571" y1="18799" x2="35143" y2="14100"/>
                            <a14:foregroundMark x1="35143" y1="14100" x2="23095" y2="19032"/>
                            <a14:foregroundMark x1="10381" y1="23825" x2="14000" y2="17729"/>
                            <a14:foregroundMark x1="38952" y1="10144" x2="49333" y2="6561"/>
                            <a14:foregroundMark x1="70143" y1="12145" x2="72190" y2="12657"/>
                            <a14:foregroundMark x1="94524" y1="26384" x2="94524" y2="26384"/>
                            <a14:foregroundMark x1="86762" y1="27641" x2="80571" y2="22196"/>
                            <a14:foregroundMark x1="80571" y1="22196" x2="83905" y2="22336"/>
                          </a14:backgroundRemoval>
                        </a14:imgEffect>
                      </a14:imgLayer>
                    </a14:imgProps>
                  </a:ext>
                  <a:ext uri="{28A0092B-C50C-407E-A947-70E740481C1C}">
                    <a14:useLocalDpi xmlns:a14="http://schemas.microsoft.com/office/drawing/2010/main" val="0"/>
                  </a:ext>
                </a:extLst>
              </a:blip>
              <a:srcRect/>
              <a:stretch>
                <a:fillRect/>
              </a:stretch>
            </p:blipFill>
            <p:spPr bwMode="auto">
              <a:xfrm>
                <a:off x="4176444" y="5521294"/>
                <a:ext cx="846666" cy="86652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ee the source image">
                <a:extLst>
                  <a:ext uri="{FF2B5EF4-FFF2-40B4-BE49-F238E27FC236}">
                    <a16:creationId xmlns:a16="http://schemas.microsoft.com/office/drawing/2014/main" id="{837C4902-A828-4089-8A90-F2FD624191E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35" b="93532" l="5667" r="94524">
                            <a14:foregroundMark x1="29095" y1="37552" x2="29095" y2="37552"/>
                            <a14:foregroundMark x1="37381" y1="31177" x2="21524" y2="48441"/>
                            <a14:foregroundMark x1="51429" y1="38297" x2="51429" y2="38297"/>
                            <a14:foregroundMark x1="51429" y1="38297" x2="51429" y2="38297"/>
                            <a14:foregroundMark x1="50619" y1="34993" x2="50619" y2="48208"/>
                            <a14:foregroundMark x1="42333" y1="61657" x2="25714" y2="68264"/>
                            <a14:foregroundMark x1="56333" y1="59888" x2="62952" y2="65891"/>
                            <a14:foregroundMark x1="62952" y1="65891" x2="72714" y2="69800"/>
                            <a14:foregroundMark x1="68571" y1="59888" x2="58429" y2="44160"/>
                            <a14:foregroundMark x1="43381" y1="44905" x2="29095" y2="60633"/>
                            <a14:foregroundMark x1="43095" y1="72080" x2="62190" y2="71568"/>
                            <a14:foregroundMark x1="62190" y1="71568" x2="64429" y2="71568"/>
                            <a14:foregroundMark x1="72190" y1="58865" x2="64476" y2="58120"/>
                            <a14:foregroundMark x1="64476" y1="58120" x2="60524" y2="51605"/>
                            <a14:foregroundMark x1="60524" y1="51605" x2="62048" y2="43788"/>
                            <a14:foregroundMark x1="62048" y1="43788" x2="59476" y2="40065"/>
                            <a14:foregroundMark x1="41048" y1="41601" x2="40476" y2="50628"/>
                            <a14:foregroundMark x1="40476" y1="50628" x2="35952" y2="57515"/>
                            <a14:foregroundMark x1="35952" y1="57515" x2="31952" y2="50396"/>
                            <a14:foregroundMark x1="31952" y1="50396" x2="35667" y2="57329"/>
                            <a14:foregroundMark x1="35667" y1="57329" x2="32714" y2="46394"/>
                            <a14:foregroundMark x1="32714" y1="46394" x2="39571" y2="37552"/>
                            <a14:foregroundMark x1="39571" y1="37552" x2="39333" y2="50302"/>
                            <a14:foregroundMark x1="39333" y1="50302" x2="35905" y2="43416"/>
                            <a14:foregroundMark x1="35905" y1="43416" x2="41381" y2="35551"/>
                            <a14:foregroundMark x1="41381" y1="35551" x2="41810" y2="43276"/>
                            <a14:foregroundMark x1="41810" y1="43276" x2="37429" y2="50907"/>
                            <a14:foregroundMark x1="37429" y1="50907" x2="38905" y2="35412"/>
                            <a14:foregroundMark x1="38905" y1="35412" x2="44762" y2="28571"/>
                            <a14:foregroundMark x1="44762" y1="28571" x2="43429" y2="42299"/>
                            <a14:foregroundMark x1="43429" y1="42299" x2="44619" y2="32061"/>
                            <a14:foregroundMark x1="44619" y1="32061" x2="52619" y2="28013"/>
                            <a14:foregroundMark x1="52619" y1="28013" x2="53381" y2="40391"/>
                            <a14:foregroundMark x1="53381" y1="40391" x2="46190" y2="58492"/>
                            <a14:foregroundMark x1="46190" y1="58492" x2="38429" y2="66310"/>
                            <a14:foregroundMark x1="38429" y1="66310" x2="38476" y2="47092"/>
                            <a14:foregroundMark x1="38476" y1="47092" x2="46476" y2="37785"/>
                            <a14:foregroundMark x1="46476" y1="37785" x2="45429" y2="60168"/>
                            <a14:foregroundMark x1="45429" y1="60168" x2="34857" y2="69986"/>
                            <a14:foregroundMark x1="34857" y1="69986" x2="26000" y2="68544"/>
                            <a14:foregroundMark x1="26000" y1="68544" x2="23190" y2="57189"/>
                            <a14:foregroundMark x1="23190" y1="57189" x2="30381" y2="43369"/>
                            <a14:foregroundMark x1="30381" y1="43369" x2="38476" y2="37971"/>
                            <a14:foregroundMark x1="38476" y1="37971" x2="40619" y2="51559"/>
                            <a14:foregroundMark x1="40619" y1="51559" x2="31905" y2="57748"/>
                            <a14:foregroundMark x1="31905" y1="57748" x2="22286" y2="54584"/>
                            <a14:foregroundMark x1="22286" y1="54584" x2="20524" y2="43648"/>
                            <a14:foregroundMark x1="20524" y1="43648" x2="27762" y2="33969"/>
                            <a14:foregroundMark x1="27762" y1="33969" x2="38667" y2="30014"/>
                            <a14:foregroundMark x1="38667" y1="30014" x2="47286" y2="34388"/>
                            <a14:foregroundMark x1="47286" y1="34388" x2="49857" y2="47929"/>
                            <a14:foregroundMark x1="49857" y1="47929" x2="45810" y2="59190"/>
                            <a14:foregroundMark x1="45810" y1="59190" x2="36524" y2="64495"/>
                            <a14:foregroundMark x1="36524" y1="64495" x2="27048" y2="59423"/>
                            <a14:foregroundMark x1="27048" y1="59423" x2="28000" y2="42299"/>
                            <a14:foregroundMark x1="28000" y1="42299" x2="39619" y2="28478"/>
                            <a14:foregroundMark x1="39619" y1="28478" x2="50190" y2="26152"/>
                            <a14:foregroundMark x1="50190" y1="26152" x2="57143" y2="40112"/>
                            <a14:foregroundMark x1="57143" y1="40112" x2="58143" y2="61703"/>
                            <a14:foregroundMark x1="58143" y1="61703" x2="55143" y2="69055"/>
                            <a14:foregroundMark x1="55143" y1="69055" x2="44190" y2="61703"/>
                            <a14:foregroundMark x1="44190" y1="61703" x2="54381" y2="38343"/>
                            <a14:foregroundMark x1="54381" y1="38343" x2="65476" y2="28060"/>
                            <a14:foregroundMark x1="65476" y1="28060" x2="67333" y2="50675"/>
                            <a14:foregroundMark x1="67333" y1="50675" x2="63714" y2="64960"/>
                            <a14:foregroundMark x1="63714" y1="64960" x2="54143" y2="70544"/>
                            <a14:foregroundMark x1="54143" y1="70544" x2="49905" y2="61517"/>
                            <a14:foregroundMark x1="49905" y1="61517" x2="53238" y2="47883"/>
                            <a14:foregroundMark x1="53238" y1="47883" x2="60524" y2="40996"/>
                            <a14:foregroundMark x1="60524" y1="40996" x2="61762" y2="67241"/>
                            <a14:foregroundMark x1="61762" y1="67241" x2="57762" y2="79293"/>
                            <a14:foregroundMark x1="57762" y1="79293" x2="46714" y2="81387"/>
                            <a14:foregroundMark x1="46714" y1="81387" x2="44095" y2="73290"/>
                            <a14:foregroundMark x1="44095" y1="73290" x2="50524" y2="57329"/>
                            <a14:foregroundMark x1="50524" y1="57329" x2="62524" y2="46068"/>
                            <a14:foregroundMark x1="62524" y1="46068" x2="66333" y2="62541"/>
                            <a14:foregroundMark x1="66333" y1="62541" x2="60762" y2="76082"/>
                            <a14:foregroundMark x1="60762" y1="76082" x2="50810" y2="79851"/>
                            <a14:foregroundMark x1="50810" y1="79851" x2="51381" y2="63937"/>
                            <a14:foregroundMark x1="51381" y1="63937" x2="60857" y2="53653"/>
                            <a14:foregroundMark x1="60857" y1="53653" x2="68000" y2="62029"/>
                            <a14:foregroundMark x1="68000" y1="62029" x2="63524" y2="71801"/>
                            <a14:foregroundMark x1="63524" y1="71801" x2="53571" y2="74453"/>
                            <a14:foregroundMark x1="53571" y1="74453" x2="44000" y2="71847"/>
                            <a14:foregroundMark x1="44000" y1="71847" x2="41810" y2="65472"/>
                            <a14:foregroundMark x1="23857" y1="52257" x2="21524" y2="60866"/>
                            <a14:foregroundMark x1="21524" y1="60866" x2="23143" y2="67985"/>
                            <a14:foregroundMark x1="23143" y1="67985" x2="43143" y2="76082"/>
                            <a14:foregroundMark x1="43143" y1="76082" x2="51524" y2="75989"/>
                            <a14:foregroundMark x1="51524" y1="75989" x2="40286" y2="78548"/>
                            <a14:foregroundMark x1="40286" y1="78548" x2="31190" y2="77292"/>
                            <a14:foregroundMark x1="31190" y1="77292" x2="24381" y2="72638"/>
                            <a14:foregroundMark x1="24381" y1="72638" x2="31000" y2="67566"/>
                            <a14:foregroundMark x1="31000" y1="67566" x2="49190" y2="67752"/>
                            <a14:foregroundMark x1="49190" y1="67752" x2="56190" y2="65286"/>
                            <a14:foregroundMark x1="56190" y1="65286" x2="64000" y2="54863"/>
                            <a14:foregroundMark x1="64000" y1="54863" x2="65048" y2="64030"/>
                            <a14:foregroundMark x1="65048" y1="64030" x2="73810" y2="57143"/>
                            <a14:foregroundMark x1="73810" y1="57143" x2="75286" y2="65705"/>
                            <a14:foregroundMark x1="75286" y1="65705" x2="65048" y2="87762"/>
                            <a14:foregroundMark x1="65048" y1="87762" x2="56667" y2="85621"/>
                            <a14:foregroundMark x1="56667" y1="85621" x2="47619" y2="86505"/>
                            <a14:foregroundMark x1="47619" y1="86505" x2="45857" y2="78502"/>
                            <a14:foregroundMark x1="45857" y1="78502" x2="41714" y2="85482"/>
                            <a14:foregroundMark x1="41714" y1="85482" x2="44714" y2="77943"/>
                            <a14:foregroundMark x1="44714" y1="77943" x2="53238" y2="79572"/>
                            <a14:foregroundMark x1="53238" y1="79572" x2="51905" y2="87389"/>
                            <a14:foregroundMark x1="51905" y1="87389" x2="56714" y2="79479"/>
                            <a14:foregroundMark x1="56714" y1="79479" x2="53762" y2="87343"/>
                            <a14:foregroundMark x1="53762" y1="87343" x2="58286" y2="80363"/>
                            <a14:foregroundMark x1="58286" y1="80363" x2="56429" y2="90973"/>
                            <a14:foregroundMark x1="56429" y1="90973" x2="48524" y2="88041"/>
                            <a14:foregroundMark x1="48524" y1="88041" x2="48286" y2="87064"/>
                            <a14:foregroundMark x1="21810" y1="74081" x2="18000" y2="64030"/>
                            <a14:foregroundMark x1="18000" y1="64030" x2="18667" y2="67520"/>
                            <a14:foregroundMark x1="73762" y1="77152" x2="81238" y2="66450"/>
                            <a14:foregroundMark x1="81238" y1="66450" x2="78476" y2="75570"/>
                            <a14:foregroundMark x1="78476" y1="75570" x2="84429" y2="68637"/>
                            <a14:foregroundMark x1="84429" y1="68637" x2="80000" y2="77664"/>
                            <a14:foregroundMark x1="65952" y1="83481" x2="55095" y2="82922"/>
                            <a14:foregroundMark x1="55095" y1="82922" x2="62905" y2="82457"/>
                            <a14:foregroundMark x1="62905" y1="82457" x2="54571" y2="83713"/>
                            <a14:foregroundMark x1="54571" y1="83713" x2="67286" y2="80084"/>
                            <a14:foregroundMark x1="67286" y1="80084" x2="64143" y2="86040"/>
                            <a14:foregroundMark x1="32952" y1="88320" x2="48524" y2="93951"/>
                            <a14:foregroundMark x1="48524" y1="93951" x2="58333" y2="93578"/>
                            <a14:foregroundMark x1="58333" y1="93578" x2="67000" y2="90088"/>
                            <a14:foregroundMark x1="27238" y1="85761" x2="35048" y2="86645"/>
                            <a14:foregroundMark x1="35048" y1="86645" x2="42571" y2="82317"/>
                            <a14:foregroundMark x1="42571" y1="82317" x2="43381" y2="84737"/>
                            <a14:foregroundMark x1="69857" y1="83248" x2="70905" y2="88553"/>
                            <a14:foregroundMark x1="14524" y1="21033" x2="33381" y2="10656"/>
                            <a14:foregroundMark x1="33381" y1="10656" x2="40857" y2="8469"/>
                            <a14:foregroundMark x1="40857" y1="8469" x2="34619" y2="12471"/>
                            <a14:foregroundMark x1="34619" y1="12471" x2="46429" y2="10191"/>
                            <a14:foregroundMark x1="46429" y1="10191" x2="54476" y2="11075"/>
                            <a14:foregroundMark x1="54476" y1="11075" x2="61619" y2="9121"/>
                            <a14:foregroundMark x1="61619" y1="9121" x2="69143" y2="11819"/>
                            <a14:foregroundMark x1="69143" y1="11819" x2="75476" y2="17729"/>
                            <a14:foregroundMark x1="75476" y1="17729" x2="82381" y2="20428"/>
                            <a14:foregroundMark x1="82381" y1="20428" x2="84952" y2="22336"/>
                            <a14:foregroundMark x1="87286" y1="24616" x2="82667" y2="17729"/>
                            <a14:foregroundMark x1="82667" y1="17729" x2="76524" y2="12704"/>
                            <a14:foregroundMark x1="76524" y1="12704" x2="53048" y2="5165"/>
                            <a14:foregroundMark x1="53048" y1="5165" x2="45429" y2="4281"/>
                            <a14:foregroundMark x1="45429" y1="4281" x2="28476" y2="10191"/>
                            <a14:foregroundMark x1="28476" y1="10191" x2="23619" y2="14193"/>
                            <a14:foregroundMark x1="5714" y1="27408" x2="5714" y2="27408"/>
                            <a14:foregroundMark x1="5714" y1="27408" x2="5714" y2="27408"/>
                            <a14:foregroundMark x1="10619" y1="26384" x2="28571" y2="18799"/>
                            <a14:foregroundMark x1="28571" y1="18799" x2="35143" y2="14100"/>
                            <a14:foregroundMark x1="35143" y1="14100" x2="23095" y2="19032"/>
                            <a14:foregroundMark x1="10381" y1="23825" x2="14000" y2="17729"/>
                            <a14:foregroundMark x1="38952" y1="10144" x2="49333" y2="6561"/>
                            <a14:foregroundMark x1="70143" y1="12145" x2="72190" y2="12657"/>
                            <a14:foregroundMark x1="94524" y1="26384" x2="94524" y2="26384"/>
                            <a14:foregroundMark x1="86762" y1="27641" x2="80571" y2="22196"/>
                            <a14:foregroundMark x1="80571" y1="22196" x2="83905" y2="22336"/>
                          </a14:backgroundRemoval>
                        </a14:imgEffect>
                      </a14:imgLayer>
                    </a14:imgProps>
                  </a:ext>
                  <a:ext uri="{28A0092B-C50C-407E-A947-70E740481C1C}">
                    <a14:useLocalDpi xmlns:a14="http://schemas.microsoft.com/office/drawing/2010/main" val="0"/>
                  </a:ext>
                </a:extLst>
              </a:blip>
              <a:srcRect/>
              <a:stretch>
                <a:fillRect/>
              </a:stretch>
            </p:blipFill>
            <p:spPr bwMode="auto">
              <a:xfrm>
                <a:off x="9262533" y="5518249"/>
                <a:ext cx="846666" cy="86652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ee the source image">
                <a:extLst>
                  <a:ext uri="{FF2B5EF4-FFF2-40B4-BE49-F238E27FC236}">
                    <a16:creationId xmlns:a16="http://schemas.microsoft.com/office/drawing/2014/main" id="{06F122CA-1AFC-4E76-ABD7-C4548641815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35" b="93532" l="5667" r="94524">
                            <a14:foregroundMark x1="29095" y1="37552" x2="29095" y2="37552"/>
                            <a14:foregroundMark x1="37381" y1="31177" x2="21524" y2="48441"/>
                            <a14:foregroundMark x1="51429" y1="38297" x2="51429" y2="38297"/>
                            <a14:foregroundMark x1="51429" y1="38297" x2="51429" y2="38297"/>
                            <a14:foregroundMark x1="50619" y1="34993" x2="50619" y2="48208"/>
                            <a14:foregroundMark x1="42333" y1="61657" x2="25714" y2="68264"/>
                            <a14:foregroundMark x1="56333" y1="59888" x2="62952" y2="65891"/>
                            <a14:foregroundMark x1="62952" y1="65891" x2="72714" y2="69800"/>
                            <a14:foregroundMark x1="68571" y1="59888" x2="58429" y2="44160"/>
                            <a14:foregroundMark x1="43381" y1="44905" x2="29095" y2="60633"/>
                            <a14:foregroundMark x1="43095" y1="72080" x2="62190" y2="71568"/>
                            <a14:foregroundMark x1="62190" y1="71568" x2="64429" y2="71568"/>
                            <a14:foregroundMark x1="72190" y1="58865" x2="64476" y2="58120"/>
                            <a14:foregroundMark x1="64476" y1="58120" x2="60524" y2="51605"/>
                            <a14:foregroundMark x1="60524" y1="51605" x2="62048" y2="43788"/>
                            <a14:foregroundMark x1="62048" y1="43788" x2="59476" y2="40065"/>
                            <a14:foregroundMark x1="41048" y1="41601" x2="40476" y2="50628"/>
                            <a14:foregroundMark x1="40476" y1="50628" x2="35952" y2="57515"/>
                            <a14:foregroundMark x1="35952" y1="57515" x2="31952" y2="50396"/>
                            <a14:foregroundMark x1="31952" y1="50396" x2="35667" y2="57329"/>
                            <a14:foregroundMark x1="35667" y1="57329" x2="32714" y2="46394"/>
                            <a14:foregroundMark x1="32714" y1="46394" x2="39571" y2="37552"/>
                            <a14:foregroundMark x1="39571" y1="37552" x2="39333" y2="50302"/>
                            <a14:foregroundMark x1="39333" y1="50302" x2="35905" y2="43416"/>
                            <a14:foregroundMark x1="35905" y1="43416" x2="41381" y2="35551"/>
                            <a14:foregroundMark x1="41381" y1="35551" x2="41810" y2="43276"/>
                            <a14:foregroundMark x1="41810" y1="43276" x2="37429" y2="50907"/>
                            <a14:foregroundMark x1="37429" y1="50907" x2="38905" y2="35412"/>
                            <a14:foregroundMark x1="38905" y1="35412" x2="44762" y2="28571"/>
                            <a14:foregroundMark x1="44762" y1="28571" x2="43429" y2="42299"/>
                            <a14:foregroundMark x1="43429" y1="42299" x2="44619" y2="32061"/>
                            <a14:foregroundMark x1="44619" y1="32061" x2="52619" y2="28013"/>
                            <a14:foregroundMark x1="52619" y1="28013" x2="53381" y2="40391"/>
                            <a14:foregroundMark x1="53381" y1="40391" x2="46190" y2="58492"/>
                            <a14:foregroundMark x1="46190" y1="58492" x2="38429" y2="66310"/>
                            <a14:foregroundMark x1="38429" y1="66310" x2="38476" y2="47092"/>
                            <a14:foregroundMark x1="38476" y1="47092" x2="46476" y2="37785"/>
                            <a14:foregroundMark x1="46476" y1="37785" x2="45429" y2="60168"/>
                            <a14:foregroundMark x1="45429" y1="60168" x2="34857" y2="69986"/>
                            <a14:foregroundMark x1="34857" y1="69986" x2="26000" y2="68544"/>
                            <a14:foregroundMark x1="26000" y1="68544" x2="23190" y2="57189"/>
                            <a14:foregroundMark x1="23190" y1="57189" x2="30381" y2="43369"/>
                            <a14:foregroundMark x1="30381" y1="43369" x2="38476" y2="37971"/>
                            <a14:foregroundMark x1="38476" y1="37971" x2="40619" y2="51559"/>
                            <a14:foregroundMark x1="40619" y1="51559" x2="31905" y2="57748"/>
                            <a14:foregroundMark x1="31905" y1="57748" x2="22286" y2="54584"/>
                            <a14:foregroundMark x1="22286" y1="54584" x2="20524" y2="43648"/>
                            <a14:foregroundMark x1="20524" y1="43648" x2="27762" y2="33969"/>
                            <a14:foregroundMark x1="27762" y1="33969" x2="38667" y2="30014"/>
                            <a14:foregroundMark x1="38667" y1="30014" x2="47286" y2="34388"/>
                            <a14:foregroundMark x1="47286" y1="34388" x2="49857" y2="47929"/>
                            <a14:foregroundMark x1="49857" y1="47929" x2="45810" y2="59190"/>
                            <a14:foregroundMark x1="45810" y1="59190" x2="36524" y2="64495"/>
                            <a14:foregroundMark x1="36524" y1="64495" x2="27048" y2="59423"/>
                            <a14:foregroundMark x1="27048" y1="59423" x2="28000" y2="42299"/>
                            <a14:foregroundMark x1="28000" y1="42299" x2="39619" y2="28478"/>
                            <a14:foregroundMark x1="39619" y1="28478" x2="50190" y2="26152"/>
                            <a14:foregroundMark x1="50190" y1="26152" x2="57143" y2="40112"/>
                            <a14:foregroundMark x1="57143" y1="40112" x2="58143" y2="61703"/>
                            <a14:foregroundMark x1="58143" y1="61703" x2="55143" y2="69055"/>
                            <a14:foregroundMark x1="55143" y1="69055" x2="44190" y2="61703"/>
                            <a14:foregroundMark x1="44190" y1="61703" x2="54381" y2="38343"/>
                            <a14:foregroundMark x1="54381" y1="38343" x2="65476" y2="28060"/>
                            <a14:foregroundMark x1="65476" y1="28060" x2="67333" y2="50675"/>
                            <a14:foregroundMark x1="67333" y1="50675" x2="63714" y2="64960"/>
                            <a14:foregroundMark x1="63714" y1="64960" x2="54143" y2="70544"/>
                            <a14:foregroundMark x1="54143" y1="70544" x2="49905" y2="61517"/>
                            <a14:foregroundMark x1="49905" y1="61517" x2="53238" y2="47883"/>
                            <a14:foregroundMark x1="53238" y1="47883" x2="60524" y2="40996"/>
                            <a14:foregroundMark x1="60524" y1="40996" x2="61762" y2="67241"/>
                            <a14:foregroundMark x1="61762" y1="67241" x2="57762" y2="79293"/>
                            <a14:foregroundMark x1="57762" y1="79293" x2="46714" y2="81387"/>
                            <a14:foregroundMark x1="46714" y1="81387" x2="44095" y2="73290"/>
                            <a14:foregroundMark x1="44095" y1="73290" x2="50524" y2="57329"/>
                            <a14:foregroundMark x1="50524" y1="57329" x2="62524" y2="46068"/>
                            <a14:foregroundMark x1="62524" y1="46068" x2="66333" y2="62541"/>
                            <a14:foregroundMark x1="66333" y1="62541" x2="60762" y2="76082"/>
                            <a14:foregroundMark x1="60762" y1="76082" x2="50810" y2="79851"/>
                            <a14:foregroundMark x1="50810" y1="79851" x2="51381" y2="63937"/>
                            <a14:foregroundMark x1="51381" y1="63937" x2="60857" y2="53653"/>
                            <a14:foregroundMark x1="60857" y1="53653" x2="68000" y2="62029"/>
                            <a14:foregroundMark x1="68000" y1="62029" x2="63524" y2="71801"/>
                            <a14:foregroundMark x1="63524" y1="71801" x2="53571" y2="74453"/>
                            <a14:foregroundMark x1="53571" y1="74453" x2="44000" y2="71847"/>
                            <a14:foregroundMark x1="44000" y1="71847" x2="41810" y2="65472"/>
                            <a14:foregroundMark x1="23857" y1="52257" x2="21524" y2="60866"/>
                            <a14:foregroundMark x1="21524" y1="60866" x2="23143" y2="67985"/>
                            <a14:foregroundMark x1="23143" y1="67985" x2="43143" y2="76082"/>
                            <a14:foregroundMark x1="43143" y1="76082" x2="51524" y2="75989"/>
                            <a14:foregroundMark x1="51524" y1="75989" x2="40286" y2="78548"/>
                            <a14:foregroundMark x1="40286" y1="78548" x2="31190" y2="77292"/>
                            <a14:foregroundMark x1="31190" y1="77292" x2="24381" y2="72638"/>
                            <a14:foregroundMark x1="24381" y1="72638" x2="31000" y2="67566"/>
                            <a14:foregroundMark x1="31000" y1="67566" x2="49190" y2="67752"/>
                            <a14:foregroundMark x1="49190" y1="67752" x2="56190" y2="65286"/>
                            <a14:foregroundMark x1="56190" y1="65286" x2="64000" y2="54863"/>
                            <a14:foregroundMark x1="64000" y1="54863" x2="65048" y2="64030"/>
                            <a14:foregroundMark x1="65048" y1="64030" x2="73810" y2="57143"/>
                            <a14:foregroundMark x1="73810" y1="57143" x2="75286" y2="65705"/>
                            <a14:foregroundMark x1="75286" y1="65705" x2="65048" y2="87762"/>
                            <a14:foregroundMark x1="65048" y1="87762" x2="56667" y2="85621"/>
                            <a14:foregroundMark x1="56667" y1="85621" x2="47619" y2="86505"/>
                            <a14:foregroundMark x1="47619" y1="86505" x2="45857" y2="78502"/>
                            <a14:foregroundMark x1="45857" y1="78502" x2="41714" y2="85482"/>
                            <a14:foregroundMark x1="41714" y1="85482" x2="44714" y2="77943"/>
                            <a14:foregroundMark x1="44714" y1="77943" x2="53238" y2="79572"/>
                            <a14:foregroundMark x1="53238" y1="79572" x2="51905" y2="87389"/>
                            <a14:foregroundMark x1="51905" y1="87389" x2="56714" y2="79479"/>
                            <a14:foregroundMark x1="56714" y1="79479" x2="53762" y2="87343"/>
                            <a14:foregroundMark x1="53762" y1="87343" x2="58286" y2="80363"/>
                            <a14:foregroundMark x1="58286" y1="80363" x2="56429" y2="90973"/>
                            <a14:foregroundMark x1="56429" y1="90973" x2="48524" y2="88041"/>
                            <a14:foregroundMark x1="48524" y1="88041" x2="48286" y2="87064"/>
                            <a14:foregroundMark x1="21810" y1="74081" x2="18000" y2="64030"/>
                            <a14:foregroundMark x1="18000" y1="64030" x2="18667" y2="67520"/>
                            <a14:foregroundMark x1="73762" y1="77152" x2="81238" y2="66450"/>
                            <a14:foregroundMark x1="81238" y1="66450" x2="78476" y2="75570"/>
                            <a14:foregroundMark x1="78476" y1="75570" x2="84429" y2="68637"/>
                            <a14:foregroundMark x1="84429" y1="68637" x2="80000" y2="77664"/>
                            <a14:foregroundMark x1="65952" y1="83481" x2="55095" y2="82922"/>
                            <a14:foregroundMark x1="55095" y1="82922" x2="62905" y2="82457"/>
                            <a14:foregroundMark x1="62905" y1="82457" x2="54571" y2="83713"/>
                            <a14:foregroundMark x1="54571" y1="83713" x2="67286" y2="80084"/>
                            <a14:foregroundMark x1="67286" y1="80084" x2="64143" y2="86040"/>
                            <a14:foregroundMark x1="32952" y1="88320" x2="48524" y2="93951"/>
                            <a14:foregroundMark x1="48524" y1="93951" x2="58333" y2="93578"/>
                            <a14:foregroundMark x1="58333" y1="93578" x2="67000" y2="90088"/>
                            <a14:foregroundMark x1="27238" y1="85761" x2="35048" y2="86645"/>
                            <a14:foregroundMark x1="35048" y1="86645" x2="42571" y2="82317"/>
                            <a14:foregroundMark x1="42571" y1="82317" x2="43381" y2="84737"/>
                            <a14:foregroundMark x1="69857" y1="83248" x2="70905" y2="88553"/>
                            <a14:foregroundMark x1="14524" y1="21033" x2="33381" y2="10656"/>
                            <a14:foregroundMark x1="33381" y1="10656" x2="40857" y2="8469"/>
                            <a14:foregroundMark x1="40857" y1="8469" x2="34619" y2="12471"/>
                            <a14:foregroundMark x1="34619" y1="12471" x2="46429" y2="10191"/>
                            <a14:foregroundMark x1="46429" y1="10191" x2="54476" y2="11075"/>
                            <a14:foregroundMark x1="54476" y1="11075" x2="61619" y2="9121"/>
                            <a14:foregroundMark x1="61619" y1="9121" x2="69143" y2="11819"/>
                            <a14:foregroundMark x1="69143" y1="11819" x2="75476" y2="17729"/>
                            <a14:foregroundMark x1="75476" y1="17729" x2="82381" y2="20428"/>
                            <a14:foregroundMark x1="82381" y1="20428" x2="84952" y2="22336"/>
                            <a14:foregroundMark x1="87286" y1="24616" x2="82667" y2="17729"/>
                            <a14:foregroundMark x1="82667" y1="17729" x2="76524" y2="12704"/>
                            <a14:foregroundMark x1="76524" y1="12704" x2="53048" y2="5165"/>
                            <a14:foregroundMark x1="53048" y1="5165" x2="45429" y2="4281"/>
                            <a14:foregroundMark x1="45429" y1="4281" x2="28476" y2="10191"/>
                            <a14:foregroundMark x1="28476" y1="10191" x2="23619" y2="14193"/>
                            <a14:foregroundMark x1="5714" y1="27408" x2="5714" y2="27408"/>
                            <a14:foregroundMark x1="5714" y1="27408" x2="5714" y2="27408"/>
                            <a14:foregroundMark x1="10619" y1="26384" x2="28571" y2="18799"/>
                            <a14:foregroundMark x1="28571" y1="18799" x2="35143" y2="14100"/>
                            <a14:foregroundMark x1="35143" y1="14100" x2="23095" y2="19032"/>
                            <a14:foregroundMark x1="10381" y1="23825" x2="14000" y2="17729"/>
                            <a14:foregroundMark x1="38952" y1="10144" x2="49333" y2="6561"/>
                            <a14:foregroundMark x1="70143" y1="12145" x2="72190" y2="12657"/>
                            <a14:foregroundMark x1="94524" y1="26384" x2="94524" y2="26384"/>
                            <a14:foregroundMark x1="86762" y1="27641" x2="80571" y2="22196"/>
                            <a14:foregroundMark x1="80571" y1="22196" x2="83905" y2="22336"/>
                          </a14:backgroundRemoval>
                        </a14:imgEffect>
                      </a14:imgLayer>
                    </a14:imgProps>
                  </a:ext>
                  <a:ext uri="{28A0092B-C50C-407E-A947-70E740481C1C}">
                    <a14:useLocalDpi xmlns:a14="http://schemas.microsoft.com/office/drawing/2010/main" val="0"/>
                  </a:ext>
                </a:extLst>
              </a:blip>
              <a:srcRect/>
              <a:stretch>
                <a:fillRect/>
              </a:stretch>
            </p:blipFill>
            <p:spPr bwMode="auto">
              <a:xfrm>
                <a:off x="6922688" y="5521294"/>
                <a:ext cx="846666" cy="8665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A5AA35B-2F9F-43B0-BA57-461FE3E46D01}"/>
                </a:ext>
              </a:extLst>
            </p:cNvPr>
            <p:cNvGrpSpPr/>
            <p:nvPr/>
          </p:nvGrpSpPr>
          <p:grpSpPr>
            <a:xfrm>
              <a:off x="3565297" y="3401278"/>
              <a:ext cx="7260269" cy="1132328"/>
              <a:chOff x="3565297" y="3401278"/>
              <a:chExt cx="7260269" cy="1132328"/>
            </a:xfrm>
          </p:grpSpPr>
          <p:sp>
            <p:nvSpPr>
              <p:cNvPr id="42" name="TextBox 41">
                <a:extLst>
                  <a:ext uri="{FF2B5EF4-FFF2-40B4-BE49-F238E27FC236}">
                    <a16:creationId xmlns:a16="http://schemas.microsoft.com/office/drawing/2014/main" id="{37BDDB36-47E6-43A1-998A-4B840BAF27D1}"/>
                  </a:ext>
                </a:extLst>
              </p:cNvPr>
              <p:cNvSpPr txBox="1"/>
              <p:nvPr/>
            </p:nvSpPr>
            <p:spPr>
              <a:xfrm>
                <a:off x="4414101" y="3704776"/>
                <a:ext cx="1208829"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Touchtone</a:t>
                </a:r>
              </a:p>
            </p:txBody>
          </p:sp>
          <p:pic>
            <p:nvPicPr>
              <p:cNvPr id="61" name="Picture 4" descr="See the source image">
                <a:extLst>
                  <a:ext uri="{FF2B5EF4-FFF2-40B4-BE49-F238E27FC236}">
                    <a16:creationId xmlns:a16="http://schemas.microsoft.com/office/drawing/2014/main" id="{D645AB4B-CDF2-4392-8CE4-B872368CD0C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5702" b="91009" l="4667" r="91167">
                            <a14:foregroundMark x1="38167" y1="9430" x2="58500" y2="5921"/>
                            <a14:foregroundMark x1="58500" y1="5921" x2="66500" y2="7456"/>
                            <a14:foregroundMark x1="91000" y1="20833" x2="91167" y2="30921"/>
                            <a14:foregroundMark x1="68833" y1="67325" x2="39167" y2="66667"/>
                            <a14:foregroundMark x1="77667" y1="91009" x2="64500" y2="90570"/>
                            <a14:foregroundMark x1="6833" y1="34868" x2="7000" y2="58772"/>
                            <a14:foregroundMark x1="7000" y1="58772" x2="9333" y2="59649"/>
                            <a14:foregroundMark x1="4500" y1="55921" x2="4667" y2="44737"/>
                            <a14:foregroundMark x1="4667" y1="44737" x2="4667" y2="44518"/>
                            <a14:foregroundMark x1="54833" y1="13377" x2="64333" y2="12281"/>
                            <a14:foregroundMark x1="64333" y1="12281" x2="67000" y2="12281"/>
                            <a14:foregroundMark x1="29167" y1="86842" x2="29667" y2="72588"/>
                          </a14:backgroundRemoval>
                        </a14:imgEffect>
                      </a14:imgLayer>
                    </a14:imgProps>
                  </a:ext>
                  <a:ext uri="{28A0092B-C50C-407E-A947-70E740481C1C}">
                    <a14:useLocalDpi xmlns:a14="http://schemas.microsoft.com/office/drawing/2010/main" val="0"/>
                  </a:ext>
                </a:extLst>
              </a:blip>
              <a:srcRect/>
              <a:stretch>
                <a:fillRect/>
              </a:stretch>
            </p:blipFill>
            <p:spPr bwMode="auto">
              <a:xfrm>
                <a:off x="3565297" y="3609474"/>
                <a:ext cx="1029796" cy="78264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8D88B2FE-792E-4C96-97FD-B7CE529CAF37}"/>
                  </a:ext>
                </a:extLst>
              </p:cNvPr>
              <p:cNvSpPr txBox="1"/>
              <p:nvPr/>
            </p:nvSpPr>
            <p:spPr>
              <a:xfrm>
                <a:off x="10102683" y="3538081"/>
                <a:ext cx="722883"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Mobile</a:t>
                </a:r>
              </a:p>
            </p:txBody>
          </p:sp>
          <p:pic>
            <p:nvPicPr>
              <p:cNvPr id="62" name="Picture 6" descr="See the source image">
                <a:extLst>
                  <a:ext uri="{FF2B5EF4-FFF2-40B4-BE49-F238E27FC236}">
                    <a16:creationId xmlns:a16="http://schemas.microsoft.com/office/drawing/2014/main" id="{EE86A694-08A9-473A-85E4-4370B5E9B76A}"/>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8667" b="88833" l="34500" r="65625">
                            <a14:foregroundMark x1="60375" y1="15167" x2="45500" y2="13333"/>
                            <a14:foregroundMark x1="45500" y1="13333" x2="39000" y2="15667"/>
                            <a14:foregroundMark x1="39000" y1="15667" x2="38375" y2="16667"/>
                            <a14:foregroundMark x1="38750" y1="12333" x2="53625" y2="8833"/>
                            <a14:foregroundMark x1="53625" y1="8833" x2="61500" y2="13500"/>
                            <a14:foregroundMark x1="35250" y1="17667" x2="34750" y2="38000"/>
                            <a14:foregroundMark x1="34497" y1="80573" x2="34500" y2="81500"/>
                            <a14:foregroundMark x1="34500" y1="81500" x2="39375" y2="88833"/>
                            <a14:foregroundMark x1="39375" y1="88833" x2="50125" y2="87667"/>
                            <a14:foregroundMark x1="65125" y1="15167" x2="64625" y2="85500"/>
                            <a14:foregroundMark x1="64625" y1="85500" x2="55125" y2="85833"/>
                            <a14:foregroundMark x1="55125" y1="85833" x2="52125" y2="84333"/>
                            <a14:foregroundMark x1="35125" y1="48833" x2="35125" y2="48833"/>
                            <a14:foregroundMark x1="35125" y1="52000" x2="35125" y2="52000"/>
                            <a14:foregroundMark x1="35125" y1="38500" x2="35875" y2="59833"/>
                            <a14:foregroundMark x1="36000" y1="62000" x2="36000" y2="87167"/>
                            <a14:foregroundMark x1="64125" y1="15500" x2="64875" y2="33833"/>
                            <a14:foregroundMark x1="64875" y1="34333" x2="65125" y2="58833"/>
                            <a14:foregroundMark x1="65125" y1="58833" x2="64875" y2="85333"/>
                            <a14:backgroundMark x1="33856" y1="62000" x2="33250" y2="80500"/>
                            <a14:backgroundMark x1="33923" y1="59955" x2="33874" y2="61451"/>
                            <a14:backgroundMark x1="33250" y1="80500" x2="33874" y2="67783"/>
                          </a14:backgroundRemoval>
                        </a14:imgEffect>
                      </a14:imgLayer>
                    </a14:imgProps>
                  </a:ext>
                  <a:ext uri="{28A0092B-C50C-407E-A947-70E740481C1C}">
                    <a14:useLocalDpi xmlns:a14="http://schemas.microsoft.com/office/drawing/2010/main" val="0"/>
                  </a:ext>
                </a:extLst>
              </a:blip>
              <a:srcRect l="30727" t="6000" r="30364" b="6242"/>
              <a:stretch/>
            </p:blipFill>
            <p:spPr bwMode="auto">
              <a:xfrm rot="5400000">
                <a:off x="9574945" y="3370971"/>
                <a:ext cx="411193" cy="69557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E12DF7D-3AAF-462A-BC90-43D229517BE2}"/>
                  </a:ext>
                </a:extLst>
              </p:cNvPr>
              <p:cNvSpPr txBox="1"/>
              <p:nvPr/>
            </p:nvSpPr>
            <p:spPr>
              <a:xfrm>
                <a:off x="7231837" y="3707299"/>
                <a:ext cx="1085572"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Cordless</a:t>
                </a:r>
              </a:p>
            </p:txBody>
          </p:sp>
          <p:pic>
            <p:nvPicPr>
              <p:cNvPr id="18438" name="Picture 6" descr="See the source image">
                <a:extLst>
                  <a:ext uri="{FF2B5EF4-FFF2-40B4-BE49-F238E27FC236}">
                    <a16:creationId xmlns:a16="http://schemas.microsoft.com/office/drawing/2014/main" id="{540F3B49-8391-43E0-A4C3-CADA70C9762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rcRect l="19690" t="8524" r="18671" b="9290"/>
              <a:stretch/>
            </p:blipFill>
            <p:spPr bwMode="auto">
              <a:xfrm rot="21007661">
                <a:off x="6546164" y="3401278"/>
                <a:ext cx="849246" cy="113232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5" name="Slide Number Placeholder 2">
            <a:extLst>
              <a:ext uri="{FF2B5EF4-FFF2-40B4-BE49-F238E27FC236}">
                <a16:creationId xmlns:a16="http://schemas.microsoft.com/office/drawing/2014/main" id="{35539FBF-F28E-41DB-BC39-90A5EAD3CCBA}"/>
              </a:ext>
            </a:extLst>
          </p:cNvPr>
          <p:cNvSpPr>
            <a:spLocks noGrp="1"/>
          </p:cNvSpPr>
          <p:nvPr>
            <p:ph type="sldNum" sz="quarter" idx="11"/>
          </p:nvPr>
        </p:nvSpPr>
        <p:spPr>
          <a:xfrm>
            <a:off x="10984625" y="6440367"/>
            <a:ext cx="956865" cy="321416"/>
          </a:xfrm>
        </p:spPr>
        <p:txBody>
          <a:bodyPr/>
          <a:lstStyle/>
          <a:p>
            <a:fld id="{A47E3F7A-0EE5-45E7-B40F-D7CBCF0FD8B8}" type="slidenum">
              <a:rPr lang="en-US" smtClean="0"/>
              <a:pPr/>
              <a:t>16</a:t>
            </a:fld>
            <a:endParaRPr lang="en-US" dirty="0"/>
          </a:p>
        </p:txBody>
      </p:sp>
      <p:cxnSp>
        <p:nvCxnSpPr>
          <p:cNvPr id="10" name="Straight Arrow Connector 9">
            <a:extLst>
              <a:ext uri="{FF2B5EF4-FFF2-40B4-BE49-F238E27FC236}">
                <a16:creationId xmlns:a16="http://schemas.microsoft.com/office/drawing/2014/main" id="{7E1682FB-2075-4F91-98C3-99D9D9C683B2}"/>
              </a:ext>
            </a:extLst>
          </p:cNvPr>
          <p:cNvCxnSpPr/>
          <p:nvPr/>
        </p:nvCxnSpPr>
        <p:spPr>
          <a:xfrm>
            <a:off x="1766692" y="1591817"/>
            <a:ext cx="8697432"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9CD9FE0-3665-4347-AEA5-2C8458F7BC2F}"/>
              </a:ext>
            </a:extLst>
          </p:cNvPr>
          <p:cNvCxnSpPr/>
          <p:nvPr/>
        </p:nvCxnSpPr>
        <p:spPr>
          <a:xfrm>
            <a:off x="1768703" y="6497711"/>
            <a:ext cx="869743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C43E53-8668-4AA1-AC93-AB7072E26E16}"/>
              </a:ext>
            </a:extLst>
          </p:cNvPr>
          <p:cNvSpPr txBox="1"/>
          <p:nvPr/>
        </p:nvSpPr>
        <p:spPr>
          <a:xfrm>
            <a:off x="5077338" y="1396488"/>
            <a:ext cx="1739474" cy="369332"/>
          </a:xfrm>
          <a:prstGeom prst="rect">
            <a:avLst/>
          </a:prstGeom>
          <a:solidFill>
            <a:schemeClr val="bg1"/>
          </a:solidFill>
        </p:spPr>
        <p:txBody>
          <a:bodyPr wrap="square" rtlCol="0">
            <a:spAutoFit/>
          </a:bodyPr>
          <a:lstStyle/>
          <a:p>
            <a:pPr algn="ctr"/>
            <a:r>
              <a:rPr lang="en-US" b="1" dirty="0">
                <a:highlight>
                  <a:srgbClr val="FFFF00"/>
                </a:highlight>
                <a:latin typeface="Arial" panose="020B0604020202020204" pitchFamily="34" charset="0"/>
                <a:cs typeface="Arial" panose="020B0604020202020204" pitchFamily="34" charset="0"/>
              </a:rPr>
              <a:t>Modernization</a:t>
            </a:r>
          </a:p>
        </p:txBody>
      </p:sp>
      <p:sp>
        <p:nvSpPr>
          <p:cNvPr id="63" name="TextBox 62">
            <a:extLst>
              <a:ext uri="{FF2B5EF4-FFF2-40B4-BE49-F238E27FC236}">
                <a16:creationId xmlns:a16="http://schemas.microsoft.com/office/drawing/2014/main" id="{B4389A72-4279-47F5-94D3-DA1D25FF66B9}"/>
              </a:ext>
            </a:extLst>
          </p:cNvPr>
          <p:cNvSpPr txBox="1"/>
          <p:nvPr/>
        </p:nvSpPr>
        <p:spPr>
          <a:xfrm>
            <a:off x="5294274" y="6312496"/>
            <a:ext cx="1395283" cy="369332"/>
          </a:xfrm>
          <a:prstGeom prst="rect">
            <a:avLst/>
          </a:prstGeom>
          <a:solidFill>
            <a:schemeClr val="bg1"/>
          </a:solidFill>
        </p:spPr>
        <p:txBody>
          <a:bodyPr wrap="square" rtlCol="0">
            <a:spAutoFit/>
          </a:bodyPr>
          <a:lstStyle/>
          <a:p>
            <a:pPr algn="ctr"/>
            <a:r>
              <a:rPr lang="en-US" b="1" dirty="0">
                <a:highlight>
                  <a:srgbClr val="FFFF00"/>
                </a:highlight>
                <a:latin typeface="Arial" panose="020B0604020202020204" pitchFamily="34" charset="0"/>
                <a:cs typeface="Arial" panose="020B0604020202020204" pitchFamily="34" charset="0"/>
              </a:rPr>
              <a:t>Stagnation </a:t>
            </a:r>
          </a:p>
        </p:txBody>
      </p:sp>
    </p:spTree>
    <p:extLst>
      <p:ext uri="{BB962C8B-B14F-4D97-AF65-F5344CB8AC3E}">
        <p14:creationId xmlns:p14="http://schemas.microsoft.com/office/powerpoint/2010/main" val="2669367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910B1E-6891-4BFD-8FBE-F70EE5FC6649}"/>
              </a:ext>
            </a:extLst>
          </p:cNvPr>
          <p:cNvSpPr>
            <a:spLocks noGrp="1"/>
          </p:cNvSpPr>
          <p:nvPr>
            <p:ph type="sldNum" sz="quarter" idx="11"/>
          </p:nvPr>
        </p:nvSpPr>
        <p:spPr/>
        <p:txBody>
          <a:bodyPr/>
          <a:lstStyle/>
          <a:p>
            <a:fld id="{A47E3F7A-0EE5-45E7-B40F-D7CBCF0FD8B8}" type="slidenum">
              <a:rPr lang="en-US" smtClean="0"/>
              <a:pPr/>
              <a:t>17</a:t>
            </a:fld>
            <a:endParaRPr lang="en-US" dirty="0"/>
          </a:p>
        </p:txBody>
      </p:sp>
      <p:pic>
        <p:nvPicPr>
          <p:cNvPr id="14" name="Picture 12" descr="Pin on Wedding present- Julie">
            <a:extLst>
              <a:ext uri="{FF2B5EF4-FFF2-40B4-BE49-F238E27FC236}">
                <a16:creationId xmlns:a16="http://schemas.microsoft.com/office/drawing/2014/main" id="{A1F00287-874E-4225-9BD4-EF40855446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611"/>
          <a:stretch/>
        </p:blipFill>
        <p:spPr bwMode="auto">
          <a:xfrm>
            <a:off x="2026227" y="2202572"/>
            <a:ext cx="4031673" cy="29608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Blueprints &gt; Modern airplanes &gt; Lockheed &gt; Lockheed Martin F-35B Lightning  II">
            <a:extLst>
              <a:ext uri="{FF2B5EF4-FFF2-40B4-BE49-F238E27FC236}">
                <a16:creationId xmlns:a16="http://schemas.microsoft.com/office/drawing/2014/main" id="{4AAC1450-D22F-4565-A62E-16028116FC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166" r="10160" b="49723"/>
          <a:stretch/>
        </p:blipFill>
        <p:spPr bwMode="auto">
          <a:xfrm rot="16200000">
            <a:off x="6329561" y="2426299"/>
            <a:ext cx="3348833" cy="2355206"/>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Blueprints &gt; WW2 Airplanes &gt; Lockheed &gt; Lockheed P-38 Lightning">
            <a:extLst>
              <a:ext uri="{FF2B5EF4-FFF2-40B4-BE49-F238E27FC236}">
                <a16:creationId xmlns:a16="http://schemas.microsoft.com/office/drawing/2014/main" id="{C9CFA55C-FC5E-4A02-832C-FD8501D059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3077"/>
          <a:stretch/>
        </p:blipFill>
        <p:spPr bwMode="auto">
          <a:xfrm>
            <a:off x="1941155" y="5718463"/>
            <a:ext cx="3958619" cy="9421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125ABBF-372F-4EF1-A77A-6CFB8B8625DB}"/>
              </a:ext>
            </a:extLst>
          </p:cNvPr>
          <p:cNvSpPr>
            <a:spLocks noGrp="1"/>
          </p:cNvSpPr>
          <p:nvPr>
            <p:ph type="title"/>
          </p:nvPr>
        </p:nvSpPr>
        <p:spPr>
          <a:xfrm>
            <a:off x="825500" y="149242"/>
            <a:ext cx="11366500" cy="1325563"/>
          </a:xfrm>
        </p:spPr>
        <p:txBody>
          <a:bodyPr/>
          <a:lstStyle/>
          <a:p>
            <a:r>
              <a:rPr lang="en-US" dirty="0"/>
              <a:t>AF Modernization Example</a:t>
            </a:r>
          </a:p>
        </p:txBody>
      </p:sp>
      <p:sp>
        <p:nvSpPr>
          <p:cNvPr id="26" name="Rectangle: Rounded Corners 25">
            <a:extLst>
              <a:ext uri="{FF2B5EF4-FFF2-40B4-BE49-F238E27FC236}">
                <a16:creationId xmlns:a16="http://schemas.microsoft.com/office/drawing/2014/main" id="{DC92250A-F38E-424A-A2D6-7611F251D8FC}"/>
              </a:ext>
            </a:extLst>
          </p:cNvPr>
          <p:cNvSpPr/>
          <p:nvPr/>
        </p:nvSpPr>
        <p:spPr>
          <a:xfrm>
            <a:off x="4955732" y="4800166"/>
            <a:ext cx="1102168" cy="3451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0189806F-2697-4643-9788-CE9AE5801AB6}"/>
              </a:ext>
            </a:extLst>
          </p:cNvPr>
          <p:cNvSpPr/>
          <p:nvPr/>
        </p:nvSpPr>
        <p:spPr>
          <a:xfrm>
            <a:off x="1080654" y="5696950"/>
            <a:ext cx="1699709" cy="3451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36" name="Picture 16" descr="Blueprints &gt; Modern airplanes &gt; Lockheed &gt; Lockheed Martin F-35B Lightning  II">
            <a:extLst>
              <a:ext uri="{FF2B5EF4-FFF2-40B4-BE49-F238E27FC236}">
                <a16:creationId xmlns:a16="http://schemas.microsoft.com/office/drawing/2014/main" id="{2CD4FE85-6CB8-48B3-A819-0E8270A5D5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5556"/>
          <a:stretch/>
        </p:blipFill>
        <p:spPr bwMode="auto">
          <a:xfrm>
            <a:off x="7028326" y="5606197"/>
            <a:ext cx="3919537" cy="990600"/>
          </a:xfrm>
          <a:prstGeom prst="rect">
            <a:avLst/>
          </a:prstGeom>
          <a:noFill/>
          <a:extLst>
            <a:ext uri="{909E8E84-426E-40DD-AFC4-6F175D3DCCD1}">
              <a14:hiddenFill xmlns:a14="http://schemas.microsoft.com/office/drawing/2010/main">
                <a:solidFill>
                  <a:srgbClr val="FFFFFF"/>
                </a:solidFill>
              </a14:hiddenFill>
            </a:ext>
          </a:extLst>
        </p:spPr>
      </p:pic>
      <p:sp>
        <p:nvSpPr>
          <p:cNvPr id="8" name="Parallelogram 7">
            <a:extLst>
              <a:ext uri="{FF2B5EF4-FFF2-40B4-BE49-F238E27FC236}">
                <a16:creationId xmlns:a16="http://schemas.microsoft.com/office/drawing/2014/main" id="{50F1BA13-976E-4D68-BF6E-3423839B8383}"/>
              </a:ext>
            </a:extLst>
          </p:cNvPr>
          <p:cNvSpPr/>
          <p:nvPr/>
        </p:nvSpPr>
        <p:spPr>
          <a:xfrm rot="15750941">
            <a:off x="8218387" y="1528100"/>
            <a:ext cx="2709998" cy="217516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close up of a logo&#10;&#10;Description automatically generated">
            <a:extLst>
              <a:ext uri="{FF2B5EF4-FFF2-40B4-BE49-F238E27FC236}">
                <a16:creationId xmlns:a16="http://schemas.microsoft.com/office/drawing/2014/main" id="{972AD49C-782D-47D1-A749-D9132E0ACE3F}"/>
              </a:ext>
            </a:extLst>
          </p:cNvPr>
          <p:cNvPicPr>
            <a:picLocks noChangeAspect="1"/>
          </p:cNvPicPr>
          <p:nvPr/>
        </p:nvPicPr>
        <p:blipFill rotWithShape="1">
          <a:blip r:embed="rId6">
            <a:extLst>
              <a:ext uri="{28A0092B-C50C-407E-A947-70E740481C1C}">
                <a14:useLocalDpi xmlns:a14="http://schemas.microsoft.com/office/drawing/2010/main" val="0"/>
              </a:ext>
            </a:extLst>
          </a:blip>
          <a:srcRect l="15365" r="16155" b="21841"/>
          <a:stretch/>
        </p:blipFill>
        <p:spPr>
          <a:xfrm>
            <a:off x="9507682" y="3157299"/>
            <a:ext cx="2207496" cy="1965802"/>
          </a:xfrm>
          <a:prstGeom prst="rect">
            <a:avLst/>
          </a:prstGeom>
        </p:spPr>
      </p:pic>
      <p:pic>
        <p:nvPicPr>
          <p:cNvPr id="21" name="Picture 2" descr="United States Army Air Forces - Wikipedia">
            <a:extLst>
              <a:ext uri="{FF2B5EF4-FFF2-40B4-BE49-F238E27FC236}">
                <a16:creationId xmlns:a16="http://schemas.microsoft.com/office/drawing/2014/main" id="{AD819534-A245-41F3-A8C3-23619D3B62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184" y="3537527"/>
            <a:ext cx="1960419" cy="19604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C834EE3-3FAD-49FB-8E40-4550D05EB1C8}"/>
              </a:ext>
            </a:extLst>
          </p:cNvPr>
          <p:cNvSpPr txBox="1"/>
          <p:nvPr/>
        </p:nvSpPr>
        <p:spPr>
          <a:xfrm>
            <a:off x="220475" y="1866900"/>
            <a:ext cx="3005325" cy="830997"/>
          </a:xfrm>
          <a:prstGeom prst="rect">
            <a:avLst/>
          </a:prstGeom>
          <a:noFill/>
        </p:spPr>
        <p:txBody>
          <a:bodyPr wrap="square" rtlCol="0">
            <a:spAutoFit/>
          </a:bodyPr>
          <a:lstStyle/>
          <a:p>
            <a:pPr algn="ctr"/>
            <a:r>
              <a:rPr lang="en-US" sz="2400" dirty="0">
                <a:latin typeface="Broadway" panose="04040905080B02020502" pitchFamily="82" charset="0"/>
                <a:cs typeface="Arial" panose="020B0604020202020204" pitchFamily="34" charset="0"/>
              </a:rPr>
              <a:t>P-38 Lightning Circa 1940s</a:t>
            </a:r>
            <a:endParaRPr lang="en-US" dirty="0">
              <a:latin typeface="Broadway" panose="04040905080B02020502" pitchFamily="82" charset="0"/>
              <a:cs typeface="Arial" panose="020B0604020202020204" pitchFamily="34" charset="0"/>
            </a:endParaRPr>
          </a:p>
        </p:txBody>
      </p:sp>
      <p:sp>
        <p:nvSpPr>
          <p:cNvPr id="19" name="TextBox 18">
            <a:extLst>
              <a:ext uri="{FF2B5EF4-FFF2-40B4-BE49-F238E27FC236}">
                <a16:creationId xmlns:a16="http://schemas.microsoft.com/office/drawing/2014/main" id="{89C87CB2-462C-4707-B5CE-2C28C6C96B5E}"/>
              </a:ext>
            </a:extLst>
          </p:cNvPr>
          <p:cNvSpPr txBox="1"/>
          <p:nvPr/>
        </p:nvSpPr>
        <p:spPr>
          <a:xfrm>
            <a:off x="9251802" y="2199972"/>
            <a:ext cx="2629213" cy="769441"/>
          </a:xfrm>
          <a:prstGeom prst="rect">
            <a:avLst/>
          </a:prstGeom>
          <a:noFill/>
        </p:spPr>
        <p:txBody>
          <a:bodyPr wrap="square" rtlCol="0">
            <a:spAutoFit/>
          </a:bodyPr>
          <a:lstStyle/>
          <a:p>
            <a:pPr algn="ctr"/>
            <a:r>
              <a:rPr lang="en-US" sz="2200" dirty="0">
                <a:latin typeface="Century Gothic" panose="020B0502020202020204" pitchFamily="34" charset="0"/>
                <a:cs typeface="Arial" panose="020B0604020202020204" pitchFamily="34" charset="0"/>
              </a:rPr>
              <a:t>F-35 Lightning II</a:t>
            </a:r>
          </a:p>
          <a:p>
            <a:pPr algn="ctr"/>
            <a:r>
              <a:rPr lang="en-US" sz="2200" dirty="0">
                <a:latin typeface="Century Gothic" panose="020B0502020202020204" pitchFamily="34" charset="0"/>
                <a:cs typeface="Arial" panose="020B0604020202020204" pitchFamily="34" charset="0"/>
              </a:rPr>
              <a:t>Circa 2020s</a:t>
            </a:r>
          </a:p>
        </p:txBody>
      </p:sp>
      <p:cxnSp>
        <p:nvCxnSpPr>
          <p:cNvPr id="4" name="Straight Connector 3">
            <a:extLst>
              <a:ext uri="{FF2B5EF4-FFF2-40B4-BE49-F238E27FC236}">
                <a16:creationId xmlns:a16="http://schemas.microsoft.com/office/drawing/2014/main" id="{1F8692AF-FF4E-4616-812A-8023F566551D}"/>
              </a:ext>
            </a:extLst>
          </p:cNvPr>
          <p:cNvCxnSpPr/>
          <p:nvPr/>
        </p:nvCxnSpPr>
        <p:spPr>
          <a:xfrm>
            <a:off x="6273800" y="1866900"/>
            <a:ext cx="0" cy="4699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E159435-4685-4E51-BA54-5ECAC92D32BD}"/>
              </a:ext>
            </a:extLst>
          </p:cNvPr>
          <p:cNvSpPr txBox="1"/>
          <p:nvPr/>
        </p:nvSpPr>
        <p:spPr>
          <a:xfrm>
            <a:off x="2975818" y="5231441"/>
            <a:ext cx="2027981" cy="369332"/>
          </a:xfrm>
          <a:prstGeom prst="rect">
            <a:avLst/>
          </a:prstGeom>
          <a:noFill/>
        </p:spPr>
        <p:txBody>
          <a:bodyPr wrap="square" rtlCol="0">
            <a:spAutoFit/>
          </a:bodyPr>
          <a:lstStyle/>
          <a:p>
            <a:pPr algn="ctr"/>
            <a:r>
              <a:rPr lang="en-US" b="1" dirty="0">
                <a:highlight>
                  <a:srgbClr val="FFFF00"/>
                </a:highlight>
                <a:latin typeface="Arial" panose="020B0604020202020204" pitchFamily="34" charset="0"/>
                <a:cs typeface="Arial" panose="020B0604020202020204" pitchFamily="34" charset="0"/>
              </a:rPr>
              <a:t>Top Speed: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443</a:t>
            </a:r>
          </a:p>
        </p:txBody>
      </p:sp>
      <p:sp>
        <p:nvSpPr>
          <p:cNvPr id="28" name="TextBox 27">
            <a:extLst>
              <a:ext uri="{FF2B5EF4-FFF2-40B4-BE49-F238E27FC236}">
                <a16:creationId xmlns:a16="http://schemas.microsoft.com/office/drawing/2014/main" id="{B95203F5-E35B-43C6-9025-F2D4BA58E24A}"/>
              </a:ext>
            </a:extLst>
          </p:cNvPr>
          <p:cNvSpPr txBox="1"/>
          <p:nvPr/>
        </p:nvSpPr>
        <p:spPr>
          <a:xfrm>
            <a:off x="7028336" y="5231441"/>
            <a:ext cx="2153242" cy="369332"/>
          </a:xfrm>
          <a:prstGeom prst="rect">
            <a:avLst/>
          </a:prstGeom>
          <a:noFill/>
        </p:spPr>
        <p:txBody>
          <a:bodyPr wrap="square" rtlCol="0">
            <a:spAutoFit/>
          </a:bodyPr>
          <a:lstStyle/>
          <a:p>
            <a:pPr algn="ctr"/>
            <a:r>
              <a:rPr lang="en-US" b="1" dirty="0">
                <a:highlight>
                  <a:srgbClr val="FFFF00"/>
                </a:highlight>
                <a:latin typeface="Arial" panose="020B0604020202020204" pitchFamily="34" charset="0"/>
                <a:cs typeface="Arial" panose="020B0604020202020204" pitchFamily="34" charset="0"/>
              </a:rPr>
              <a:t>Top Speed: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1,199</a:t>
            </a:r>
          </a:p>
        </p:txBody>
      </p:sp>
      <p:sp>
        <p:nvSpPr>
          <p:cNvPr id="29" name="TextBox 28">
            <a:extLst>
              <a:ext uri="{FF2B5EF4-FFF2-40B4-BE49-F238E27FC236}">
                <a16:creationId xmlns:a16="http://schemas.microsoft.com/office/drawing/2014/main" id="{DACEB504-40E9-4E28-859D-D75CA710F151}"/>
              </a:ext>
            </a:extLst>
          </p:cNvPr>
          <p:cNvSpPr txBox="1"/>
          <p:nvPr/>
        </p:nvSpPr>
        <p:spPr>
          <a:xfrm>
            <a:off x="1650999" y="1256268"/>
            <a:ext cx="8933931" cy="461665"/>
          </a:xfrm>
          <a:prstGeom prst="rect">
            <a:avLst/>
          </a:prstGeom>
          <a:noFill/>
        </p:spPr>
        <p:txBody>
          <a:bodyPr wrap="square" rtlCol="0">
            <a:spAutoFit/>
          </a:bodyPr>
          <a:lstStyle/>
          <a:p>
            <a:pPr algn="ctr"/>
            <a:r>
              <a:rPr lang="en-US" sz="2400" b="1" dirty="0">
                <a:highlight>
                  <a:srgbClr val="FFFF00"/>
                </a:highlight>
                <a:latin typeface="Arial" panose="020B0604020202020204" pitchFamily="34" charset="0"/>
                <a:cs typeface="Arial" panose="020B0604020202020204" pitchFamily="34" charset="0"/>
              </a:rPr>
              <a:t>Air Force</a:t>
            </a:r>
            <a:r>
              <a:rPr lang="en-US" sz="2400" dirty="0">
                <a:highlight>
                  <a:srgbClr val="FFFF00"/>
                </a:highlight>
                <a:latin typeface="Arial" panose="020B0604020202020204" pitchFamily="34" charset="0"/>
                <a:cs typeface="Arial" panose="020B0604020202020204" pitchFamily="34" charset="0"/>
              </a:rPr>
              <a:t> </a:t>
            </a:r>
            <a:r>
              <a:rPr lang="en-US" sz="2400" b="1" dirty="0">
                <a:highlight>
                  <a:srgbClr val="FFFF00"/>
                </a:highlight>
                <a:latin typeface="Arial" panose="020B0604020202020204" pitchFamily="34" charset="0"/>
                <a:cs typeface="Arial" panose="020B0604020202020204" pitchFamily="34" charset="0"/>
              </a:rPr>
              <a:t>logo reflects the current technology</a:t>
            </a:r>
            <a:r>
              <a:rPr lang="en-US" sz="2400" dirty="0">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3BF9B356-0EAE-4F4C-8A3C-8A89909F6F38}"/>
              </a:ext>
            </a:extLst>
          </p:cNvPr>
          <p:cNvSpPr/>
          <p:nvPr/>
        </p:nvSpPr>
        <p:spPr>
          <a:xfrm>
            <a:off x="6489701" y="1689616"/>
            <a:ext cx="5486400" cy="5053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16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500" tmFilter="0, 0; .2, .5; .8, .5; 1, 0"/>
                                        <p:tgtEl>
                                          <p:spTgt spid="20"/>
                                        </p:tgtEl>
                                      </p:cBhvr>
                                    </p:animEffect>
                                    <p:animScale>
                                      <p:cBhvr>
                                        <p:cTn id="13"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019E3-2A48-48FC-98D5-473F551B9473}"/>
              </a:ext>
            </a:extLst>
          </p:cNvPr>
          <p:cNvSpPr>
            <a:spLocks noGrp="1"/>
          </p:cNvSpPr>
          <p:nvPr>
            <p:ph type="title"/>
          </p:nvPr>
        </p:nvSpPr>
        <p:spPr>
          <a:xfrm>
            <a:off x="860166" y="149242"/>
            <a:ext cx="11331834" cy="1325563"/>
          </a:xfrm>
        </p:spPr>
        <p:txBody>
          <a:bodyPr/>
          <a:lstStyle/>
          <a:p>
            <a:r>
              <a:rPr lang="en-US" dirty="0"/>
              <a:t>CAP Modernization Example</a:t>
            </a:r>
          </a:p>
        </p:txBody>
      </p:sp>
      <p:sp>
        <p:nvSpPr>
          <p:cNvPr id="3" name="Slide Number Placeholder 2">
            <a:extLst>
              <a:ext uri="{FF2B5EF4-FFF2-40B4-BE49-F238E27FC236}">
                <a16:creationId xmlns:a16="http://schemas.microsoft.com/office/drawing/2014/main" id="{A9C59CC2-B7C3-49EB-B906-1ED8C7929005}"/>
              </a:ext>
            </a:extLst>
          </p:cNvPr>
          <p:cNvSpPr>
            <a:spLocks noGrp="1"/>
          </p:cNvSpPr>
          <p:nvPr>
            <p:ph type="sldNum" sz="quarter" idx="11"/>
          </p:nvPr>
        </p:nvSpPr>
        <p:spPr/>
        <p:txBody>
          <a:bodyPr/>
          <a:lstStyle/>
          <a:p>
            <a:fld id="{A47E3F7A-0EE5-45E7-B40F-D7CBCF0FD8B8}" type="slidenum">
              <a:rPr lang="en-US" smtClean="0"/>
              <a:pPr/>
              <a:t>18</a:t>
            </a:fld>
            <a:endParaRPr lang="en-US" dirty="0"/>
          </a:p>
        </p:txBody>
      </p:sp>
      <p:pic>
        <p:nvPicPr>
          <p:cNvPr id="8" name="Picture 7">
            <a:extLst>
              <a:ext uri="{FF2B5EF4-FFF2-40B4-BE49-F238E27FC236}">
                <a16:creationId xmlns:a16="http://schemas.microsoft.com/office/drawing/2014/main" id="{A2F1F6FA-C738-4461-9438-739238D6BBD5}"/>
              </a:ext>
            </a:extLst>
          </p:cNvPr>
          <p:cNvPicPr>
            <a:picLocks noChangeAspect="1"/>
          </p:cNvPicPr>
          <p:nvPr/>
        </p:nvPicPr>
        <p:blipFill rotWithShape="1">
          <a:blip r:embed="rId3">
            <a:extLst>
              <a:ext uri="{28A0092B-C50C-407E-A947-70E740481C1C}">
                <a14:useLocalDpi xmlns:a14="http://schemas.microsoft.com/office/drawing/2010/main" val="0"/>
              </a:ext>
            </a:extLst>
          </a:blip>
          <a:srcRect l="-2520" t="15104" r="2520"/>
          <a:stretch/>
        </p:blipFill>
        <p:spPr>
          <a:xfrm>
            <a:off x="8799951" y="2685245"/>
            <a:ext cx="3099949" cy="2547154"/>
          </a:xfrm>
          <a:prstGeom prst="rect">
            <a:avLst/>
          </a:prstGeom>
        </p:spPr>
      </p:pic>
      <p:pic>
        <p:nvPicPr>
          <p:cNvPr id="5" name="Picture 4">
            <a:extLst>
              <a:ext uri="{FF2B5EF4-FFF2-40B4-BE49-F238E27FC236}">
                <a16:creationId xmlns:a16="http://schemas.microsoft.com/office/drawing/2014/main" id="{EBEF65F0-A16E-4FD5-A4B8-33FB31B6D853}"/>
              </a:ext>
            </a:extLst>
          </p:cNvPr>
          <p:cNvPicPr>
            <a:picLocks noChangeAspect="1"/>
          </p:cNvPicPr>
          <p:nvPr/>
        </p:nvPicPr>
        <p:blipFill>
          <a:blip r:embed="rId4"/>
          <a:stretch>
            <a:fillRect/>
          </a:stretch>
        </p:blipFill>
        <p:spPr>
          <a:xfrm>
            <a:off x="860166" y="4047733"/>
            <a:ext cx="2082632" cy="1794267"/>
          </a:xfrm>
          <a:prstGeom prst="rect">
            <a:avLst/>
          </a:prstGeom>
        </p:spPr>
      </p:pic>
      <p:pic>
        <p:nvPicPr>
          <p:cNvPr id="10" name="Picture 9">
            <a:extLst>
              <a:ext uri="{FF2B5EF4-FFF2-40B4-BE49-F238E27FC236}">
                <a16:creationId xmlns:a16="http://schemas.microsoft.com/office/drawing/2014/main" id="{22206493-1203-4670-BFA3-95FD124BE792}"/>
              </a:ext>
            </a:extLst>
          </p:cNvPr>
          <p:cNvPicPr>
            <a:picLocks noChangeAspect="1"/>
          </p:cNvPicPr>
          <p:nvPr/>
        </p:nvPicPr>
        <p:blipFill rotWithShape="1">
          <a:blip r:embed="rId5"/>
          <a:srcRect l="3767"/>
          <a:stretch/>
        </p:blipFill>
        <p:spPr>
          <a:xfrm>
            <a:off x="2895599" y="4699001"/>
            <a:ext cx="2927637" cy="1968500"/>
          </a:xfrm>
          <a:prstGeom prst="rect">
            <a:avLst/>
          </a:prstGeom>
        </p:spPr>
      </p:pic>
      <p:pic>
        <p:nvPicPr>
          <p:cNvPr id="11" name="Picture 10">
            <a:extLst>
              <a:ext uri="{FF2B5EF4-FFF2-40B4-BE49-F238E27FC236}">
                <a16:creationId xmlns:a16="http://schemas.microsoft.com/office/drawing/2014/main" id="{66B7CA03-A352-439B-9D66-2FC29836DA0B}"/>
              </a:ext>
            </a:extLst>
          </p:cNvPr>
          <p:cNvPicPr>
            <a:picLocks noChangeAspect="1"/>
          </p:cNvPicPr>
          <p:nvPr/>
        </p:nvPicPr>
        <p:blipFill>
          <a:blip r:embed="rId6"/>
          <a:stretch>
            <a:fillRect/>
          </a:stretch>
        </p:blipFill>
        <p:spPr>
          <a:xfrm>
            <a:off x="2601421" y="3238500"/>
            <a:ext cx="2021379" cy="1754925"/>
          </a:xfrm>
          <a:prstGeom prst="rect">
            <a:avLst/>
          </a:prstGeom>
        </p:spPr>
      </p:pic>
      <p:sp>
        <p:nvSpPr>
          <p:cNvPr id="12" name="TextBox 11">
            <a:extLst>
              <a:ext uri="{FF2B5EF4-FFF2-40B4-BE49-F238E27FC236}">
                <a16:creationId xmlns:a16="http://schemas.microsoft.com/office/drawing/2014/main" id="{77BE1A19-A5A8-4E17-A70E-44D949D758E1}"/>
              </a:ext>
            </a:extLst>
          </p:cNvPr>
          <p:cNvSpPr txBox="1"/>
          <p:nvPr/>
        </p:nvSpPr>
        <p:spPr>
          <a:xfrm>
            <a:off x="573229" y="1821477"/>
            <a:ext cx="3983383"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Search Techniques: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Expanding Square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Contour Search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Sector Search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Parallel Track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Route Search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Creeping Line</a:t>
            </a:r>
          </a:p>
          <a:p>
            <a:endParaRPr lang="en-US" dirty="0"/>
          </a:p>
        </p:txBody>
      </p:sp>
      <p:pic>
        <p:nvPicPr>
          <p:cNvPr id="7" name="Picture 6">
            <a:extLst>
              <a:ext uri="{FF2B5EF4-FFF2-40B4-BE49-F238E27FC236}">
                <a16:creationId xmlns:a16="http://schemas.microsoft.com/office/drawing/2014/main" id="{13617C10-88BA-4255-A554-1F9D23D735A3}"/>
              </a:ext>
            </a:extLst>
          </p:cNvPr>
          <p:cNvPicPr>
            <a:picLocks noChangeAspect="1"/>
          </p:cNvPicPr>
          <p:nvPr/>
        </p:nvPicPr>
        <p:blipFill>
          <a:blip r:embed="rId7"/>
          <a:stretch>
            <a:fillRect/>
          </a:stretch>
        </p:blipFill>
        <p:spPr>
          <a:xfrm>
            <a:off x="3825587" y="2454151"/>
            <a:ext cx="2067213" cy="1771897"/>
          </a:xfrm>
          <a:prstGeom prst="rect">
            <a:avLst/>
          </a:prstGeom>
        </p:spPr>
      </p:pic>
      <p:pic>
        <p:nvPicPr>
          <p:cNvPr id="6" name="Picture 5" descr="A picture containing sky, water, outdoor, ocean&#10;&#10;Description automatically generated">
            <a:extLst>
              <a:ext uri="{FF2B5EF4-FFF2-40B4-BE49-F238E27FC236}">
                <a16:creationId xmlns:a16="http://schemas.microsoft.com/office/drawing/2014/main" id="{77A7510E-F3F5-45A6-B34F-5D8940A894C2}"/>
              </a:ext>
            </a:extLst>
          </p:cNvPr>
          <p:cNvPicPr>
            <a:picLocks noChangeAspect="1"/>
          </p:cNvPicPr>
          <p:nvPr/>
        </p:nvPicPr>
        <p:blipFill rotWithShape="1">
          <a:blip r:embed="rId8">
            <a:extLst>
              <a:ext uri="{28A0092B-C50C-407E-A947-70E740481C1C}">
                <a14:useLocalDpi xmlns:a14="http://schemas.microsoft.com/office/drawing/2010/main" val="0"/>
              </a:ext>
            </a:extLst>
          </a:blip>
          <a:srcRect l="19824" r="10310"/>
          <a:stretch/>
        </p:blipFill>
        <p:spPr>
          <a:xfrm>
            <a:off x="6502400" y="3606800"/>
            <a:ext cx="3055023" cy="2286139"/>
          </a:xfrm>
          <a:prstGeom prst="rect">
            <a:avLst/>
          </a:prstGeom>
        </p:spPr>
      </p:pic>
      <p:sp>
        <p:nvSpPr>
          <p:cNvPr id="13" name="TextBox 12">
            <a:extLst>
              <a:ext uri="{FF2B5EF4-FFF2-40B4-BE49-F238E27FC236}">
                <a16:creationId xmlns:a16="http://schemas.microsoft.com/office/drawing/2014/main" id="{CDDFE33B-9AFA-4A04-8264-3A506CDC939F}"/>
              </a:ext>
            </a:extLst>
          </p:cNvPr>
          <p:cNvSpPr txBox="1"/>
          <p:nvPr/>
        </p:nvSpPr>
        <p:spPr>
          <a:xfrm>
            <a:off x="6494116" y="1843038"/>
            <a:ext cx="378199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Century Search Techniques: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Cellphone Forensics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Radar Analysis</a:t>
            </a:r>
          </a:p>
        </p:txBody>
      </p:sp>
      <p:sp>
        <p:nvSpPr>
          <p:cNvPr id="14" name="TextBox 13">
            <a:extLst>
              <a:ext uri="{FF2B5EF4-FFF2-40B4-BE49-F238E27FC236}">
                <a16:creationId xmlns:a16="http://schemas.microsoft.com/office/drawing/2014/main" id="{FE9096A9-6D74-44C2-8EBD-41DEC6EB49F1}"/>
              </a:ext>
            </a:extLst>
          </p:cNvPr>
          <p:cNvSpPr txBox="1"/>
          <p:nvPr/>
        </p:nvSpPr>
        <p:spPr>
          <a:xfrm>
            <a:off x="770269" y="5868938"/>
            <a:ext cx="3034748" cy="646331"/>
          </a:xfrm>
          <a:prstGeom prst="rect">
            <a:avLst/>
          </a:prstGeom>
          <a:noFill/>
        </p:spPr>
        <p:txBody>
          <a:bodyPr wrap="square" rtlCol="0">
            <a:spAutoFit/>
          </a:bodyPr>
          <a:lstStyle/>
          <a:p>
            <a:r>
              <a:rPr lang="en-US" b="1" dirty="0">
                <a:highlight>
                  <a:srgbClr val="FFFF00"/>
                </a:highlight>
                <a:latin typeface="Arial" panose="020B0604020202020204" pitchFamily="34" charset="0"/>
                <a:cs typeface="Arial" panose="020B0604020202020204" pitchFamily="34" charset="0"/>
              </a:rPr>
              <a:t>Search Time:</a:t>
            </a:r>
            <a:r>
              <a:rPr lang="en-US" b="1"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Measured in Hours</a:t>
            </a:r>
          </a:p>
        </p:txBody>
      </p:sp>
      <p:sp>
        <p:nvSpPr>
          <p:cNvPr id="15" name="TextBox 14">
            <a:extLst>
              <a:ext uri="{FF2B5EF4-FFF2-40B4-BE49-F238E27FC236}">
                <a16:creationId xmlns:a16="http://schemas.microsoft.com/office/drawing/2014/main" id="{B35B79DB-6049-46B3-984A-A23982D3EAE3}"/>
              </a:ext>
            </a:extLst>
          </p:cNvPr>
          <p:cNvSpPr txBox="1"/>
          <p:nvPr/>
        </p:nvSpPr>
        <p:spPr>
          <a:xfrm>
            <a:off x="6400800" y="5840968"/>
            <a:ext cx="3034748" cy="646331"/>
          </a:xfrm>
          <a:prstGeom prst="rect">
            <a:avLst/>
          </a:prstGeom>
          <a:noFill/>
        </p:spPr>
        <p:txBody>
          <a:bodyPr wrap="square" rtlCol="0">
            <a:spAutoFit/>
          </a:bodyPr>
          <a:lstStyle/>
          <a:p>
            <a:r>
              <a:rPr lang="en-US" b="1" dirty="0">
                <a:highlight>
                  <a:srgbClr val="FFFF00"/>
                </a:highlight>
                <a:latin typeface="Arial" panose="020B0604020202020204" pitchFamily="34" charset="0"/>
                <a:cs typeface="Arial" panose="020B0604020202020204" pitchFamily="34" charset="0"/>
              </a:rPr>
              <a:t>Search Time:</a:t>
            </a:r>
          </a:p>
          <a:p>
            <a:r>
              <a:rPr lang="en-US" dirty="0">
                <a:latin typeface="Arial" panose="020B0604020202020204" pitchFamily="34" charset="0"/>
                <a:cs typeface="Arial" panose="020B0604020202020204" pitchFamily="34" charset="0"/>
              </a:rPr>
              <a:t>Measured in Minutes</a:t>
            </a:r>
          </a:p>
        </p:txBody>
      </p:sp>
      <p:pic>
        <p:nvPicPr>
          <p:cNvPr id="16" name="Picture 15" descr="A picture containing drawing&#10;&#10;Description automatically generated">
            <a:extLst>
              <a:ext uri="{FF2B5EF4-FFF2-40B4-BE49-F238E27FC236}">
                <a16:creationId xmlns:a16="http://schemas.microsoft.com/office/drawing/2014/main" id="{26D2A391-0895-4B29-84FB-EA3C2C951E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2813" y="1699676"/>
            <a:ext cx="1181100" cy="118110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EA783A48-F6A8-4703-A7AC-BA4078DBE671}"/>
              </a:ext>
            </a:extLst>
          </p:cNvPr>
          <p:cNvPicPr>
            <a:picLocks noChangeAspect="1"/>
          </p:cNvPicPr>
          <p:nvPr/>
        </p:nvPicPr>
        <p:blipFill rotWithShape="1">
          <a:blip r:embed="rId10">
            <a:extLst>
              <a:ext uri="{28A0092B-C50C-407E-A947-70E740481C1C}">
                <a14:useLocalDpi xmlns:a14="http://schemas.microsoft.com/office/drawing/2010/main" val="0"/>
              </a:ext>
            </a:extLst>
          </a:blip>
          <a:srcRect l="2605" t="3005" r="2605" b="14630"/>
          <a:stretch/>
        </p:blipFill>
        <p:spPr>
          <a:xfrm>
            <a:off x="10172700" y="2027945"/>
            <a:ext cx="1422400" cy="1235954"/>
          </a:xfrm>
          <a:prstGeom prst="triangle">
            <a:avLst/>
          </a:prstGeom>
          <a:ln>
            <a:noFill/>
          </a:ln>
        </p:spPr>
      </p:pic>
      <p:cxnSp>
        <p:nvCxnSpPr>
          <p:cNvPr id="18" name="Straight Connector 17">
            <a:extLst>
              <a:ext uri="{FF2B5EF4-FFF2-40B4-BE49-F238E27FC236}">
                <a16:creationId xmlns:a16="http://schemas.microsoft.com/office/drawing/2014/main" id="{E3D4D102-7663-43CA-BC6B-A87F3D087832}"/>
              </a:ext>
            </a:extLst>
          </p:cNvPr>
          <p:cNvCxnSpPr/>
          <p:nvPr/>
        </p:nvCxnSpPr>
        <p:spPr>
          <a:xfrm>
            <a:off x="6273800" y="1866900"/>
            <a:ext cx="0" cy="4699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1807CCB-E400-4F05-8135-652F483F581F}"/>
              </a:ext>
            </a:extLst>
          </p:cNvPr>
          <p:cNvSpPr txBox="1"/>
          <p:nvPr/>
        </p:nvSpPr>
        <p:spPr>
          <a:xfrm>
            <a:off x="1183944" y="1179370"/>
            <a:ext cx="9900311" cy="461665"/>
          </a:xfrm>
          <a:prstGeom prst="rect">
            <a:avLst/>
          </a:prstGeom>
          <a:noFill/>
        </p:spPr>
        <p:txBody>
          <a:bodyPr wrap="square" rtlCol="0">
            <a:spAutoFit/>
          </a:bodyPr>
          <a:lstStyle/>
          <a:p>
            <a:pPr algn="ctr"/>
            <a:r>
              <a:rPr lang="en-US" sz="2400" b="1" dirty="0">
                <a:highlight>
                  <a:srgbClr val="FFFF00"/>
                </a:highlight>
                <a:latin typeface="Arial" panose="020B0604020202020204" pitchFamily="34" charset="0"/>
                <a:cs typeface="Arial" panose="020B0604020202020204" pitchFamily="34" charset="0"/>
              </a:rPr>
              <a:t>CAP</a:t>
            </a:r>
            <a:r>
              <a:rPr lang="en-US" sz="2400" dirty="0">
                <a:highlight>
                  <a:srgbClr val="FFFF00"/>
                </a:highlight>
                <a:latin typeface="Arial" panose="020B0604020202020204" pitchFamily="34" charset="0"/>
                <a:cs typeface="Arial" panose="020B0604020202020204" pitchFamily="34" charset="0"/>
              </a:rPr>
              <a:t> </a:t>
            </a:r>
            <a:r>
              <a:rPr lang="en-US" sz="2400" b="1" dirty="0">
                <a:highlight>
                  <a:srgbClr val="FFFF00"/>
                </a:highlight>
                <a:latin typeface="Arial" panose="020B0604020202020204" pitchFamily="34" charset="0"/>
                <a:cs typeface="Arial" panose="020B0604020202020204" pitchFamily="34" charset="0"/>
              </a:rPr>
              <a:t>symbol </a:t>
            </a:r>
            <a:r>
              <a:rPr lang="en-US" sz="2400" b="1" i="1" u="sng" dirty="0">
                <a:highlight>
                  <a:srgbClr val="FFFF00"/>
                </a:highlight>
                <a:latin typeface="Arial" panose="020B0604020202020204" pitchFamily="34" charset="0"/>
                <a:cs typeface="Arial" panose="020B0604020202020204" pitchFamily="34" charset="0"/>
              </a:rPr>
              <a:t>did not </a:t>
            </a:r>
            <a:r>
              <a:rPr lang="en-US" sz="2400" b="1" dirty="0">
                <a:highlight>
                  <a:srgbClr val="FFFF00"/>
                </a:highlight>
                <a:latin typeface="Arial" panose="020B0604020202020204" pitchFamily="34" charset="0"/>
                <a:cs typeface="Arial" panose="020B0604020202020204" pitchFamily="34" charset="0"/>
              </a:rPr>
              <a:t>reflect current</a:t>
            </a:r>
            <a:r>
              <a:rPr lang="en-US" sz="2400" dirty="0">
                <a:highlight>
                  <a:srgbClr val="FFFF00"/>
                </a:highlight>
                <a:latin typeface="Arial" panose="020B0604020202020204" pitchFamily="34" charset="0"/>
                <a:cs typeface="Arial" panose="020B0604020202020204" pitchFamily="34" charset="0"/>
              </a:rPr>
              <a:t> </a:t>
            </a:r>
            <a:r>
              <a:rPr lang="en-US" sz="2400" b="1" dirty="0">
                <a:highlight>
                  <a:srgbClr val="FFFF00"/>
                </a:highlight>
                <a:latin typeface="Arial" panose="020B0604020202020204" pitchFamily="34" charset="0"/>
                <a:cs typeface="Arial" panose="020B0604020202020204" pitchFamily="34" charset="0"/>
              </a:rPr>
              <a:t>technology.</a:t>
            </a:r>
            <a:endParaRPr lang="en-US" sz="2400" dirty="0">
              <a:latin typeface="Arial" panose="020B0604020202020204" pitchFamily="34" charset="0"/>
              <a:cs typeface="Arial" panose="020B0604020202020204" pitchFamily="34" charset="0"/>
            </a:endParaRPr>
          </a:p>
        </p:txBody>
      </p:sp>
      <p:pic>
        <p:nvPicPr>
          <p:cNvPr id="24" name="Picture 2" descr="Piper Cub on Floats Design&quot; Postcard by RealPilotDesign | Redbubble">
            <a:extLst>
              <a:ext uri="{FF2B5EF4-FFF2-40B4-BE49-F238E27FC236}">
                <a16:creationId xmlns:a16="http://schemas.microsoft.com/office/drawing/2014/main" id="{7B1A7F0D-B0BA-474C-99EE-4436B5A6BFB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653" b="89961" l="8247" r="89691">
                        <a14:foregroundMark x1="8247" y1="41699" x2="8247" y2="41699"/>
                        <a14:backgroundMark x1="41237" y1="49421" x2="51031" y2="45560"/>
                        <a14:backgroundMark x1="51031" y1="45560" x2="53608" y2="42471"/>
                        <a14:backgroundMark x1="60825" y1="59073" x2="66495" y2="52124"/>
                        <a14:backgroundMark x1="66495" y1="52124" x2="67010" y2="51737"/>
                        <a14:backgroundMark x1="46907" y1="70656" x2="41753" y2="75290"/>
                        <a14:backgroundMark x1="31959" y1="61776" x2="26289" y2="67954"/>
                        <a14:backgroundMark x1="26289" y1="67954" x2="26289" y2="67954"/>
                        <a14:backgroundMark x1="50000" y1="72201" x2="43814" y2="76448"/>
                        <a14:backgroundMark x1="50000" y1="71042" x2="46392" y2="68726"/>
                        <a14:backgroundMark x1="46907" y1="52896" x2="43814" y2="50965"/>
                      </a14:backgroundRemoval>
                    </a14:imgEffect>
                  </a14:imgLayer>
                </a14:imgProps>
              </a:ext>
              <a:ext uri="{28A0092B-C50C-407E-A947-70E740481C1C}">
                <a14:useLocalDpi xmlns:a14="http://schemas.microsoft.com/office/drawing/2010/main" val="0"/>
              </a:ext>
            </a:extLst>
          </a:blip>
          <a:srcRect t="34655" r="6891" b="8324"/>
          <a:stretch/>
        </p:blipFill>
        <p:spPr bwMode="auto">
          <a:xfrm rot="19391932">
            <a:off x="3119338" y="2821820"/>
            <a:ext cx="647882" cy="5297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9D28A5-6116-4AF9-8AC3-2731EC583083}"/>
              </a:ext>
            </a:extLst>
          </p:cNvPr>
          <p:cNvSpPr txBox="1"/>
          <p:nvPr/>
        </p:nvSpPr>
        <p:spPr>
          <a:xfrm>
            <a:off x="6880759" y="3055730"/>
            <a:ext cx="1442573" cy="646331"/>
          </a:xfrm>
          <a:prstGeom prst="rect">
            <a:avLst/>
          </a:prstGeom>
          <a:solidFill>
            <a:srgbClr val="F0C75F"/>
          </a:solidFill>
        </p:spPr>
        <p:txBody>
          <a:bodyPr wrap="square" rtlCol="0">
            <a:spAutoFit/>
          </a:bodyPr>
          <a:lstStyle/>
          <a:p>
            <a:r>
              <a:rPr lang="en-US" sz="1200" dirty="0">
                <a:latin typeface="Arial" panose="020B0604020202020204" pitchFamily="34" charset="0"/>
                <a:cs typeface="Arial" panose="020B0604020202020204" pitchFamily="34" charset="0"/>
              </a:rPr>
              <a:t>GPS Coordinates:</a:t>
            </a:r>
          </a:p>
          <a:p>
            <a:r>
              <a:rPr lang="en-US" sz="1200" dirty="0">
                <a:latin typeface="Arial" panose="020B0604020202020204" pitchFamily="34" charset="0"/>
                <a:cs typeface="Arial" panose="020B0604020202020204" pitchFamily="34" charset="0"/>
              </a:rPr>
              <a:t>LAT:  N 25-43 </a:t>
            </a:r>
          </a:p>
          <a:p>
            <a:r>
              <a:rPr lang="en-US" sz="1200" dirty="0">
                <a:latin typeface="Arial" panose="020B0604020202020204" pitchFamily="34" charset="0"/>
                <a:cs typeface="Arial" panose="020B0604020202020204" pitchFamily="34" charset="0"/>
              </a:rPr>
              <a:t>LON: W 76-38</a:t>
            </a:r>
          </a:p>
        </p:txBody>
      </p:sp>
      <p:pic>
        <p:nvPicPr>
          <p:cNvPr id="19" name="Graphic 18" descr="Target">
            <a:extLst>
              <a:ext uri="{FF2B5EF4-FFF2-40B4-BE49-F238E27FC236}">
                <a16:creationId xmlns:a16="http://schemas.microsoft.com/office/drawing/2014/main" id="{6B45E642-C791-4568-87BF-7DF68E88F6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18511" y="5181835"/>
            <a:ext cx="379398" cy="379398"/>
          </a:xfrm>
          <a:prstGeom prst="rect">
            <a:avLst/>
          </a:prstGeom>
        </p:spPr>
      </p:pic>
      <p:sp>
        <p:nvSpPr>
          <p:cNvPr id="26" name="Arrow: Down 25">
            <a:extLst>
              <a:ext uri="{FF2B5EF4-FFF2-40B4-BE49-F238E27FC236}">
                <a16:creationId xmlns:a16="http://schemas.microsoft.com/office/drawing/2014/main" id="{0B95B741-8EDB-4252-8D6F-2A888BBE6D7D}"/>
              </a:ext>
            </a:extLst>
          </p:cNvPr>
          <p:cNvSpPr/>
          <p:nvPr/>
        </p:nvSpPr>
        <p:spPr>
          <a:xfrm>
            <a:off x="6755789" y="3063535"/>
            <a:ext cx="298580" cy="2142692"/>
          </a:xfrm>
          <a:prstGeom prst="downArrow">
            <a:avLst/>
          </a:prstGeom>
          <a:solidFill>
            <a:srgbClr val="F0C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8C93DA0-1D8B-4DE7-B63F-2F9EBBF80B47}"/>
              </a:ext>
            </a:extLst>
          </p:cNvPr>
          <p:cNvSpPr/>
          <p:nvPr/>
        </p:nvSpPr>
        <p:spPr>
          <a:xfrm>
            <a:off x="6490245" y="1701800"/>
            <a:ext cx="5486400" cy="515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723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500" tmFilter="0, 0; .2, .5; .8, .5; 1, 0"/>
                                        <p:tgtEl>
                                          <p:spTgt spid="17"/>
                                        </p:tgtEl>
                                      </p:cBhvr>
                                    </p:animEffect>
                                    <p:animScale>
                                      <p:cBhvr>
                                        <p:cTn id="13"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5D356F-19AB-4EEB-B1F8-B93B1CE49A89}"/>
              </a:ext>
            </a:extLst>
          </p:cNvPr>
          <p:cNvSpPr>
            <a:spLocks noGrp="1"/>
          </p:cNvSpPr>
          <p:nvPr>
            <p:ph type="sldNum" sz="quarter" idx="11"/>
          </p:nvPr>
        </p:nvSpPr>
        <p:spPr/>
        <p:txBody>
          <a:bodyPr/>
          <a:lstStyle/>
          <a:p>
            <a:fld id="{A47E3F7A-0EE5-45E7-B40F-D7CBCF0FD8B8}" type="slidenum">
              <a:rPr lang="en-US" smtClean="0"/>
              <a:pPr/>
              <a:t>19</a:t>
            </a:fld>
            <a:endParaRPr lang="en-US" dirty="0"/>
          </a:p>
        </p:txBody>
      </p:sp>
      <p:grpSp>
        <p:nvGrpSpPr>
          <p:cNvPr id="20" name="Group 19">
            <a:extLst>
              <a:ext uri="{FF2B5EF4-FFF2-40B4-BE49-F238E27FC236}">
                <a16:creationId xmlns:a16="http://schemas.microsoft.com/office/drawing/2014/main" id="{5D3F217C-09A7-428B-9BF2-60E54A5BEC18}"/>
              </a:ext>
            </a:extLst>
          </p:cNvPr>
          <p:cNvGrpSpPr/>
          <p:nvPr/>
        </p:nvGrpSpPr>
        <p:grpSpPr>
          <a:xfrm>
            <a:off x="608289" y="2813109"/>
            <a:ext cx="1604786" cy="2348089"/>
            <a:chOff x="608289" y="2824398"/>
            <a:chExt cx="1604786" cy="2348089"/>
          </a:xfrm>
          <a:solidFill>
            <a:schemeClr val="bg2"/>
          </a:solidFill>
        </p:grpSpPr>
        <p:sp>
          <p:nvSpPr>
            <p:cNvPr id="5" name="Rectangle 4">
              <a:extLst>
                <a:ext uri="{FF2B5EF4-FFF2-40B4-BE49-F238E27FC236}">
                  <a16:creationId xmlns:a16="http://schemas.microsoft.com/office/drawing/2014/main" id="{05CAAD5D-6EC2-4A92-A98F-3FB10B58787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AFFAA9C-C866-4585-A73C-CB575AF191D1}"/>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01</a:t>
              </a:r>
            </a:p>
          </p:txBody>
        </p:sp>
        <p:sp>
          <p:nvSpPr>
            <p:cNvPr id="18" name="TextBox 17">
              <a:extLst>
                <a:ext uri="{FF2B5EF4-FFF2-40B4-BE49-F238E27FC236}">
                  <a16:creationId xmlns:a16="http://schemas.microsoft.com/office/drawing/2014/main" id="{E04C3D75-B298-4035-943A-DF165A9E291C}"/>
                </a:ext>
              </a:extLst>
            </p:cNvPr>
            <p:cNvSpPr txBox="1"/>
            <p:nvPr/>
          </p:nvSpPr>
          <p:spPr>
            <a:xfrm>
              <a:off x="608289" y="361158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Current State:</a:t>
              </a:r>
            </a:p>
          </p:txBody>
        </p:sp>
        <p:sp>
          <p:nvSpPr>
            <p:cNvPr id="19" name="TextBox 18">
              <a:extLst>
                <a:ext uri="{FF2B5EF4-FFF2-40B4-BE49-F238E27FC236}">
                  <a16:creationId xmlns:a16="http://schemas.microsoft.com/office/drawing/2014/main" id="{59899440-648D-4CA8-BA23-6743FEB42E3C}"/>
                </a:ext>
              </a:extLst>
            </p:cNvPr>
            <p:cNvSpPr txBox="1"/>
            <p:nvPr/>
          </p:nvSpPr>
          <p:spPr>
            <a:xfrm>
              <a:off x="619126" y="3891477"/>
              <a:ext cx="1481313"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we got here</a:t>
              </a:r>
            </a:p>
          </p:txBody>
        </p:sp>
      </p:grpSp>
      <p:grpSp>
        <p:nvGrpSpPr>
          <p:cNvPr id="21" name="Group 20">
            <a:extLst>
              <a:ext uri="{FF2B5EF4-FFF2-40B4-BE49-F238E27FC236}">
                <a16:creationId xmlns:a16="http://schemas.microsoft.com/office/drawing/2014/main" id="{DE12E751-0C60-4F00-A412-FC9394E2B0E7}"/>
              </a:ext>
            </a:extLst>
          </p:cNvPr>
          <p:cNvGrpSpPr/>
          <p:nvPr/>
        </p:nvGrpSpPr>
        <p:grpSpPr>
          <a:xfrm>
            <a:off x="2333418" y="2813108"/>
            <a:ext cx="1604786" cy="2348089"/>
            <a:chOff x="596165" y="2824398"/>
            <a:chExt cx="1604786" cy="2348089"/>
          </a:xfrm>
          <a:solidFill>
            <a:schemeClr val="bg2"/>
          </a:solidFill>
        </p:grpSpPr>
        <p:sp>
          <p:nvSpPr>
            <p:cNvPr id="22" name="Rectangle 21">
              <a:extLst>
                <a:ext uri="{FF2B5EF4-FFF2-40B4-BE49-F238E27FC236}">
                  <a16:creationId xmlns:a16="http://schemas.microsoft.com/office/drawing/2014/main" id="{2497E483-9C6E-43E2-9557-8B648EE14D8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58C72C-A690-4AD3-9067-6EC131D26B56}"/>
                </a:ext>
              </a:extLst>
            </p:cNvPr>
            <p:cNvSpPr txBox="1"/>
            <p:nvPr/>
          </p:nvSpPr>
          <p:spPr>
            <a:xfrm>
              <a:off x="611894" y="2824888"/>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02</a:t>
              </a:r>
            </a:p>
          </p:txBody>
        </p:sp>
        <p:sp>
          <p:nvSpPr>
            <p:cNvPr id="24" name="TextBox 23">
              <a:extLst>
                <a:ext uri="{FF2B5EF4-FFF2-40B4-BE49-F238E27FC236}">
                  <a16:creationId xmlns:a16="http://schemas.microsoft.com/office/drawing/2014/main" id="{5DA7E530-44F1-4A12-AFD0-D42CEFFA45D4}"/>
                </a:ext>
              </a:extLst>
            </p:cNvPr>
            <p:cNvSpPr txBox="1"/>
            <p:nvPr/>
          </p:nvSpPr>
          <p:spPr>
            <a:xfrm>
              <a:off x="596165" y="3611590"/>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Best Practice:</a:t>
              </a:r>
            </a:p>
          </p:txBody>
        </p:sp>
        <p:sp>
          <p:nvSpPr>
            <p:cNvPr id="25" name="TextBox 24">
              <a:extLst>
                <a:ext uri="{FF2B5EF4-FFF2-40B4-BE49-F238E27FC236}">
                  <a16:creationId xmlns:a16="http://schemas.microsoft.com/office/drawing/2014/main" id="{64A4028B-66D3-4AF8-B3CC-6145336FAE27}"/>
                </a:ext>
              </a:extLst>
            </p:cNvPr>
            <p:cNvSpPr txBox="1"/>
            <p:nvPr/>
          </p:nvSpPr>
          <p:spPr>
            <a:xfrm>
              <a:off x="619126" y="3880188"/>
              <a:ext cx="148731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brands modernize</a:t>
              </a:r>
            </a:p>
          </p:txBody>
        </p:sp>
      </p:grpSp>
      <p:grpSp>
        <p:nvGrpSpPr>
          <p:cNvPr id="26" name="Group 25">
            <a:extLst>
              <a:ext uri="{FF2B5EF4-FFF2-40B4-BE49-F238E27FC236}">
                <a16:creationId xmlns:a16="http://schemas.microsoft.com/office/drawing/2014/main" id="{402BEAED-FA6E-44CD-AE5E-1BF397F18A9B}"/>
              </a:ext>
            </a:extLst>
          </p:cNvPr>
          <p:cNvGrpSpPr/>
          <p:nvPr/>
        </p:nvGrpSpPr>
        <p:grpSpPr>
          <a:xfrm>
            <a:off x="4112118" y="2808759"/>
            <a:ext cx="1604786" cy="2348089"/>
            <a:chOff x="606220" y="2824398"/>
            <a:chExt cx="1604786" cy="2348089"/>
          </a:xfrm>
          <a:solidFill>
            <a:schemeClr val="bg2"/>
          </a:solidFill>
        </p:grpSpPr>
        <p:sp>
          <p:nvSpPr>
            <p:cNvPr id="27" name="Rectangle 26">
              <a:extLst>
                <a:ext uri="{FF2B5EF4-FFF2-40B4-BE49-F238E27FC236}">
                  <a16:creationId xmlns:a16="http://schemas.microsoft.com/office/drawing/2014/main" id="{CCC2487C-D81B-429A-B8B7-51F503964C1C}"/>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37B29EC-F6D4-43F4-8D16-E77486D8CA06}"/>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03</a:t>
              </a:r>
            </a:p>
          </p:txBody>
        </p:sp>
        <p:sp>
          <p:nvSpPr>
            <p:cNvPr id="29" name="TextBox 28">
              <a:extLst>
                <a:ext uri="{FF2B5EF4-FFF2-40B4-BE49-F238E27FC236}">
                  <a16:creationId xmlns:a16="http://schemas.microsoft.com/office/drawing/2014/main" id="{87B1E8E2-3100-4245-985A-12D0DBCF7508}"/>
                </a:ext>
              </a:extLst>
            </p:cNvPr>
            <p:cNvSpPr txBox="1"/>
            <p:nvPr/>
          </p:nvSpPr>
          <p:spPr>
            <a:xfrm>
              <a:off x="606220"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Rationale:</a:t>
              </a:r>
            </a:p>
          </p:txBody>
        </p:sp>
        <p:sp>
          <p:nvSpPr>
            <p:cNvPr id="30" name="TextBox 29">
              <a:extLst>
                <a:ext uri="{FF2B5EF4-FFF2-40B4-BE49-F238E27FC236}">
                  <a16:creationId xmlns:a16="http://schemas.microsoft.com/office/drawing/2014/main" id="{D792CBB0-EB05-4743-BA51-9349A62B90F9}"/>
                </a:ext>
              </a:extLst>
            </p:cNvPr>
            <p:cNvSpPr txBox="1"/>
            <p:nvPr/>
          </p:nvSpPr>
          <p:spPr>
            <a:xfrm>
              <a:off x="619126" y="3891477"/>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CAP needs a refresh</a:t>
              </a:r>
            </a:p>
          </p:txBody>
        </p:sp>
      </p:grpSp>
      <p:grpSp>
        <p:nvGrpSpPr>
          <p:cNvPr id="31" name="Group 30">
            <a:extLst>
              <a:ext uri="{FF2B5EF4-FFF2-40B4-BE49-F238E27FC236}">
                <a16:creationId xmlns:a16="http://schemas.microsoft.com/office/drawing/2014/main" id="{A75EF17F-1EA8-4886-A47B-7734957AF902}"/>
              </a:ext>
            </a:extLst>
          </p:cNvPr>
          <p:cNvGrpSpPr/>
          <p:nvPr/>
        </p:nvGrpSpPr>
        <p:grpSpPr>
          <a:xfrm>
            <a:off x="9498595" y="2813025"/>
            <a:ext cx="1604786" cy="2348089"/>
            <a:chOff x="607836" y="2824398"/>
            <a:chExt cx="1604786" cy="2348089"/>
          </a:xfrm>
          <a:solidFill>
            <a:schemeClr val="bg2"/>
          </a:solidFill>
        </p:grpSpPr>
        <p:sp>
          <p:nvSpPr>
            <p:cNvPr id="32" name="Rectangle 31">
              <a:extLst>
                <a:ext uri="{FF2B5EF4-FFF2-40B4-BE49-F238E27FC236}">
                  <a16:creationId xmlns:a16="http://schemas.microsoft.com/office/drawing/2014/main" id="{832809B3-467B-48EB-85B8-7308F3BA5870}"/>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9D6830C-85B5-46A9-BFA8-AD6F12C9B7D9}"/>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06</a:t>
              </a:r>
            </a:p>
          </p:txBody>
        </p:sp>
        <p:sp>
          <p:nvSpPr>
            <p:cNvPr id="34" name="TextBox 33">
              <a:extLst>
                <a:ext uri="{FF2B5EF4-FFF2-40B4-BE49-F238E27FC236}">
                  <a16:creationId xmlns:a16="http://schemas.microsoft.com/office/drawing/2014/main" id="{905C5605-21B3-46C5-B076-84679DD396D9}"/>
                </a:ext>
              </a:extLst>
            </p:cNvPr>
            <p:cNvSpPr txBox="1"/>
            <p:nvPr/>
          </p:nvSpPr>
          <p:spPr>
            <a:xfrm>
              <a:off x="607836" y="3610118"/>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Next Steps:</a:t>
              </a:r>
            </a:p>
          </p:txBody>
        </p:sp>
        <p:sp>
          <p:nvSpPr>
            <p:cNvPr id="35" name="TextBox 34">
              <a:extLst>
                <a:ext uri="{FF2B5EF4-FFF2-40B4-BE49-F238E27FC236}">
                  <a16:creationId xmlns:a16="http://schemas.microsoft.com/office/drawing/2014/main" id="{8CB603A2-FF58-4A24-9624-CAF70CAC3E66}"/>
                </a:ext>
              </a:extLst>
            </p:cNvPr>
            <p:cNvSpPr txBox="1"/>
            <p:nvPr/>
          </p:nvSpPr>
          <p:spPr>
            <a:xfrm>
              <a:off x="619126" y="3891477"/>
              <a:ext cx="148731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Where we go from here</a:t>
              </a:r>
            </a:p>
          </p:txBody>
        </p:sp>
      </p:grpSp>
      <p:grpSp>
        <p:nvGrpSpPr>
          <p:cNvPr id="41" name="Group 40">
            <a:extLst>
              <a:ext uri="{FF2B5EF4-FFF2-40B4-BE49-F238E27FC236}">
                <a16:creationId xmlns:a16="http://schemas.microsoft.com/office/drawing/2014/main" id="{7A83093C-7FC6-4F0A-B7B4-275DAA77DFC8}"/>
              </a:ext>
            </a:extLst>
          </p:cNvPr>
          <p:cNvGrpSpPr/>
          <p:nvPr/>
        </p:nvGrpSpPr>
        <p:grpSpPr>
          <a:xfrm>
            <a:off x="5966213" y="2808758"/>
            <a:ext cx="1604786" cy="2348089"/>
            <a:chOff x="606603" y="2824398"/>
            <a:chExt cx="1604786" cy="2348089"/>
          </a:xfrm>
          <a:solidFill>
            <a:srgbClr val="0000CC"/>
          </a:solidFill>
        </p:grpSpPr>
        <p:sp>
          <p:nvSpPr>
            <p:cNvPr id="42" name="Rectangle 41">
              <a:extLst>
                <a:ext uri="{FF2B5EF4-FFF2-40B4-BE49-F238E27FC236}">
                  <a16:creationId xmlns:a16="http://schemas.microsoft.com/office/drawing/2014/main" id="{41CBEAD0-FF6F-4A14-A96D-6DC74A32D1CA}"/>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5C68CD8C-5ED5-4C70-A8C5-A2BA6450490E}"/>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04</a:t>
              </a:r>
            </a:p>
          </p:txBody>
        </p:sp>
        <p:sp>
          <p:nvSpPr>
            <p:cNvPr id="44" name="TextBox 43">
              <a:extLst>
                <a:ext uri="{FF2B5EF4-FFF2-40B4-BE49-F238E27FC236}">
                  <a16:creationId xmlns:a16="http://schemas.microsoft.com/office/drawing/2014/main" id="{1AB40AA1-4925-4C1B-9BBD-77C50404D1FB}"/>
                </a:ext>
              </a:extLst>
            </p:cNvPr>
            <p:cNvSpPr txBox="1"/>
            <p:nvPr/>
          </p:nvSpPr>
          <p:spPr>
            <a:xfrm>
              <a:off x="606603"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Readiness:</a:t>
              </a:r>
            </a:p>
          </p:txBody>
        </p:sp>
        <p:sp>
          <p:nvSpPr>
            <p:cNvPr id="45" name="TextBox 44">
              <a:extLst>
                <a:ext uri="{FF2B5EF4-FFF2-40B4-BE49-F238E27FC236}">
                  <a16:creationId xmlns:a16="http://schemas.microsoft.com/office/drawing/2014/main" id="{A69C486D-B100-4F3E-B334-E6B0F49FF236}"/>
                </a:ext>
              </a:extLst>
            </p:cNvPr>
            <p:cNvSpPr txBox="1"/>
            <p:nvPr/>
          </p:nvSpPr>
          <p:spPr>
            <a:xfrm>
              <a:off x="619126" y="3891477"/>
              <a:ext cx="1487311" cy="830997"/>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What members think</a:t>
              </a:r>
            </a:p>
          </p:txBody>
        </p:sp>
      </p:grpSp>
      <p:grpSp>
        <p:nvGrpSpPr>
          <p:cNvPr id="46" name="Group 45">
            <a:extLst>
              <a:ext uri="{FF2B5EF4-FFF2-40B4-BE49-F238E27FC236}">
                <a16:creationId xmlns:a16="http://schemas.microsoft.com/office/drawing/2014/main" id="{8AB60392-88FE-4203-B8F4-DF82D9F39D09}"/>
              </a:ext>
            </a:extLst>
          </p:cNvPr>
          <p:cNvGrpSpPr/>
          <p:nvPr/>
        </p:nvGrpSpPr>
        <p:grpSpPr>
          <a:xfrm>
            <a:off x="7730304" y="2825064"/>
            <a:ext cx="1604786" cy="2348089"/>
            <a:chOff x="597284" y="2824398"/>
            <a:chExt cx="1604786" cy="2348089"/>
          </a:xfrm>
          <a:solidFill>
            <a:schemeClr val="bg2"/>
          </a:solidFill>
        </p:grpSpPr>
        <p:sp>
          <p:nvSpPr>
            <p:cNvPr id="47" name="Rectangle 46">
              <a:extLst>
                <a:ext uri="{FF2B5EF4-FFF2-40B4-BE49-F238E27FC236}">
                  <a16:creationId xmlns:a16="http://schemas.microsoft.com/office/drawing/2014/main" id="{43765B0F-6236-4BB6-931D-5A0161C45E5F}"/>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F9461E6D-35A1-4723-A3F8-842786BA986F}"/>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05</a:t>
              </a:r>
            </a:p>
          </p:txBody>
        </p:sp>
        <p:sp>
          <p:nvSpPr>
            <p:cNvPr id="49" name="TextBox 48">
              <a:extLst>
                <a:ext uri="{FF2B5EF4-FFF2-40B4-BE49-F238E27FC236}">
                  <a16:creationId xmlns:a16="http://schemas.microsoft.com/office/drawing/2014/main" id="{B2CE2190-302D-472D-9E05-BA1EEEC514A4}"/>
                </a:ext>
              </a:extLst>
            </p:cNvPr>
            <p:cNvSpPr txBox="1"/>
            <p:nvPr/>
          </p:nvSpPr>
          <p:spPr>
            <a:xfrm>
              <a:off x="597284" y="3599633"/>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Case Studies:</a:t>
              </a:r>
            </a:p>
          </p:txBody>
        </p:sp>
        <p:sp>
          <p:nvSpPr>
            <p:cNvPr id="50" name="TextBox 49">
              <a:extLst>
                <a:ext uri="{FF2B5EF4-FFF2-40B4-BE49-F238E27FC236}">
                  <a16:creationId xmlns:a16="http://schemas.microsoft.com/office/drawing/2014/main" id="{1391BE0F-4C99-4FE5-AE48-6BE42410E307}"/>
                </a:ext>
              </a:extLst>
            </p:cNvPr>
            <p:cNvSpPr txBox="1"/>
            <p:nvPr/>
          </p:nvSpPr>
          <p:spPr>
            <a:xfrm>
              <a:off x="619126" y="3880188"/>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other companies managed</a:t>
              </a:r>
            </a:p>
          </p:txBody>
        </p:sp>
      </p:grpSp>
      <p:sp>
        <p:nvSpPr>
          <p:cNvPr id="38" name="Footer Placeholder 3">
            <a:extLst>
              <a:ext uri="{FF2B5EF4-FFF2-40B4-BE49-F238E27FC236}">
                <a16:creationId xmlns:a16="http://schemas.microsoft.com/office/drawing/2014/main" id="{9D1BD70F-ED1C-4138-AF95-F2A93FFE4294}"/>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329818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DF3AA7-E2E7-49D8-A149-85C0F64A41EA}"/>
              </a:ext>
            </a:extLst>
          </p:cNvPr>
          <p:cNvSpPr>
            <a:spLocks noGrp="1"/>
          </p:cNvSpPr>
          <p:nvPr>
            <p:ph idx="1"/>
          </p:nvPr>
        </p:nvSpPr>
        <p:spPr>
          <a:xfrm>
            <a:off x="1568500" y="2557687"/>
            <a:ext cx="9054999" cy="3176350"/>
          </a:xfrm>
        </p:spPr>
        <p:txBody>
          <a:bodyPr>
            <a:noAutofit/>
          </a:bodyPr>
          <a:lstStyle/>
          <a:p>
            <a:pPr marL="0" indent="0" algn="ctr">
              <a:buNone/>
            </a:pPr>
            <a:r>
              <a:rPr lang="en-US" sz="2400" dirty="0"/>
              <a:t>As part of Civil Air Patrol’s effort </a:t>
            </a:r>
            <a:r>
              <a:rPr lang="en-US" sz="2400" b="1" dirty="0">
                <a:highlight>
                  <a:srgbClr val="FFFF00"/>
                </a:highlight>
              </a:rPr>
              <a:t>to increase brand awareness and bolster recruiting efforts by turning our focus outward</a:t>
            </a:r>
            <a:r>
              <a:rPr lang="en-US" sz="2400" dirty="0"/>
              <a:t>, underperforming and/or outdated marketing and brand strategies are being addressed.</a:t>
            </a:r>
          </a:p>
          <a:p>
            <a:pPr marL="457200" lvl="1" indent="0" algn="ctr">
              <a:buNone/>
            </a:pPr>
            <a:endParaRPr lang="en-US" sz="1400" dirty="0"/>
          </a:p>
          <a:p>
            <a:pPr marL="0" indent="0" algn="ctr">
              <a:buNone/>
            </a:pPr>
            <a:r>
              <a:rPr lang="en-US" sz="2400" b="1" dirty="0">
                <a:highlight>
                  <a:srgbClr val="FFFF00"/>
                </a:highlight>
              </a:rPr>
              <a:t>Modernizing the visual identity </a:t>
            </a:r>
            <a:r>
              <a:rPr lang="en-US" sz="2400" dirty="0"/>
              <a:t>(primarily the logo) was an important brand management step that </a:t>
            </a:r>
            <a:r>
              <a:rPr lang="en-US" sz="2400" b="1" dirty="0">
                <a:highlight>
                  <a:srgbClr val="FFFF00"/>
                </a:highlight>
              </a:rPr>
              <a:t>reflects the persona of a dynamic organization</a:t>
            </a:r>
            <a:r>
              <a:rPr lang="en-US" sz="2400" dirty="0"/>
              <a:t>.</a:t>
            </a:r>
          </a:p>
          <a:p>
            <a:pPr marL="0" indent="0">
              <a:buNone/>
            </a:pPr>
            <a:endParaRPr lang="en-US" sz="1400" b="1" dirty="0"/>
          </a:p>
        </p:txBody>
      </p:sp>
      <p:sp>
        <p:nvSpPr>
          <p:cNvPr id="3" name="Slide Number Placeholder 2">
            <a:extLst>
              <a:ext uri="{FF2B5EF4-FFF2-40B4-BE49-F238E27FC236}">
                <a16:creationId xmlns:a16="http://schemas.microsoft.com/office/drawing/2014/main" id="{BA5AC472-0DD1-4D5F-AA0D-FB7A011FBA8F}"/>
              </a:ext>
            </a:extLst>
          </p:cNvPr>
          <p:cNvSpPr>
            <a:spLocks noGrp="1"/>
          </p:cNvSpPr>
          <p:nvPr>
            <p:ph type="sldNum" sz="quarter" idx="11"/>
          </p:nvPr>
        </p:nvSpPr>
        <p:spPr/>
        <p:txBody>
          <a:bodyPr/>
          <a:lstStyle/>
          <a:p>
            <a:fld id="{A47E3F7A-0EE5-45E7-B40F-D7CBCF0FD8B8}" type="slidenum">
              <a:rPr lang="en-US" smtClean="0"/>
              <a:pPr/>
              <a:t>2</a:t>
            </a:fld>
            <a:endParaRPr lang="en-US" dirty="0"/>
          </a:p>
        </p:txBody>
      </p:sp>
      <p:sp>
        <p:nvSpPr>
          <p:cNvPr id="4" name="Title 3">
            <a:extLst>
              <a:ext uri="{FF2B5EF4-FFF2-40B4-BE49-F238E27FC236}">
                <a16:creationId xmlns:a16="http://schemas.microsoft.com/office/drawing/2014/main" id="{331EF654-AE0A-4731-955D-2ED61FA0CFDD}"/>
              </a:ext>
            </a:extLst>
          </p:cNvPr>
          <p:cNvSpPr>
            <a:spLocks noGrp="1"/>
          </p:cNvSpPr>
          <p:nvPr>
            <p:ph type="title"/>
          </p:nvPr>
        </p:nvSpPr>
        <p:spPr>
          <a:xfrm>
            <a:off x="838199" y="167158"/>
            <a:ext cx="10515601" cy="1325563"/>
          </a:xfrm>
        </p:spPr>
        <p:txBody>
          <a:bodyPr/>
          <a:lstStyle/>
          <a:p>
            <a:r>
              <a:rPr lang="en-US" dirty="0"/>
              <a:t>Brand Objective</a:t>
            </a:r>
          </a:p>
        </p:txBody>
      </p:sp>
      <p:sp>
        <p:nvSpPr>
          <p:cNvPr id="6" name="Footer Placeholder 3">
            <a:extLst>
              <a:ext uri="{FF2B5EF4-FFF2-40B4-BE49-F238E27FC236}">
                <a16:creationId xmlns:a16="http://schemas.microsoft.com/office/drawing/2014/main" id="{3BD4C12C-D7B2-46A6-B0C8-496D0507D407}"/>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821221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3FD7E3-F994-4853-BF45-9DBF5ABE4259}"/>
              </a:ext>
            </a:extLst>
          </p:cNvPr>
          <p:cNvSpPr>
            <a:spLocks noGrp="1"/>
          </p:cNvSpPr>
          <p:nvPr>
            <p:ph type="sldNum" sz="quarter" idx="11"/>
          </p:nvPr>
        </p:nvSpPr>
        <p:spPr/>
        <p:txBody>
          <a:bodyPr/>
          <a:lstStyle/>
          <a:p>
            <a:fld id="{A47E3F7A-0EE5-45E7-B40F-D7CBCF0FD8B8}" type="slidenum">
              <a:rPr lang="en-US" smtClean="0"/>
              <a:pPr/>
              <a:t>20</a:t>
            </a:fld>
            <a:endParaRPr lang="en-US" dirty="0"/>
          </a:p>
        </p:txBody>
      </p:sp>
      <p:sp>
        <p:nvSpPr>
          <p:cNvPr id="4" name="Title 3">
            <a:extLst>
              <a:ext uri="{FF2B5EF4-FFF2-40B4-BE49-F238E27FC236}">
                <a16:creationId xmlns:a16="http://schemas.microsoft.com/office/drawing/2014/main" id="{3CAB026B-B973-4B3F-9EEA-323E56AD8CF3}"/>
              </a:ext>
            </a:extLst>
          </p:cNvPr>
          <p:cNvSpPr>
            <a:spLocks noGrp="1"/>
          </p:cNvSpPr>
          <p:nvPr>
            <p:ph type="title"/>
          </p:nvPr>
        </p:nvSpPr>
        <p:spPr>
          <a:xfrm>
            <a:off x="845940" y="167158"/>
            <a:ext cx="10507860" cy="1325563"/>
          </a:xfrm>
        </p:spPr>
        <p:txBody>
          <a:bodyPr/>
          <a:lstStyle/>
          <a:p>
            <a:r>
              <a:rPr lang="en-US" dirty="0"/>
              <a:t>What Members Think</a:t>
            </a:r>
          </a:p>
        </p:txBody>
      </p:sp>
      <p:grpSp>
        <p:nvGrpSpPr>
          <p:cNvPr id="6" name="Group 5">
            <a:extLst>
              <a:ext uri="{FF2B5EF4-FFF2-40B4-BE49-F238E27FC236}">
                <a16:creationId xmlns:a16="http://schemas.microsoft.com/office/drawing/2014/main" id="{AAE1DCB1-B8A1-4C0D-97E0-66C04B3FA820}"/>
              </a:ext>
            </a:extLst>
          </p:cNvPr>
          <p:cNvGrpSpPr/>
          <p:nvPr/>
        </p:nvGrpSpPr>
        <p:grpSpPr>
          <a:xfrm>
            <a:off x="2472853" y="1916033"/>
            <a:ext cx="2522680" cy="3981322"/>
            <a:chOff x="600454" y="2824398"/>
            <a:chExt cx="1487312" cy="2348089"/>
          </a:xfrm>
          <a:solidFill>
            <a:srgbClr val="0000CC"/>
          </a:solidFill>
        </p:grpSpPr>
        <p:sp>
          <p:nvSpPr>
            <p:cNvPr id="7" name="Rectangle 6">
              <a:extLst>
                <a:ext uri="{FF2B5EF4-FFF2-40B4-BE49-F238E27FC236}">
                  <a16:creationId xmlns:a16="http://schemas.microsoft.com/office/drawing/2014/main" id="{6D14AC36-0F57-4FE2-BA3E-7F73ABC69A0E}"/>
                </a:ext>
              </a:extLst>
            </p:cNvPr>
            <p:cNvSpPr/>
            <p:nvPr/>
          </p:nvSpPr>
          <p:spPr>
            <a:xfrm>
              <a:off x="600454"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FD2E1F3-AF8C-4418-844C-5B06ED237B97}"/>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04</a:t>
              </a:r>
            </a:p>
          </p:txBody>
        </p:sp>
        <p:sp>
          <p:nvSpPr>
            <p:cNvPr id="9" name="TextBox 8">
              <a:extLst>
                <a:ext uri="{FF2B5EF4-FFF2-40B4-BE49-F238E27FC236}">
                  <a16:creationId xmlns:a16="http://schemas.microsoft.com/office/drawing/2014/main" id="{E08B4448-FFB8-4CE0-A438-1CE70BE35F95}"/>
                </a:ext>
              </a:extLst>
            </p:cNvPr>
            <p:cNvSpPr txBox="1"/>
            <p:nvPr/>
          </p:nvSpPr>
          <p:spPr>
            <a:xfrm rot="16200000">
              <a:off x="435019" y="3846879"/>
              <a:ext cx="1921429" cy="582213"/>
            </a:xfrm>
            <a:prstGeom prst="rect">
              <a:avLst/>
            </a:prstGeom>
            <a:noFill/>
            <a:ln>
              <a:noFill/>
            </a:ln>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Readiness</a:t>
              </a:r>
              <a:r>
                <a:rPr lang="en-US" sz="1600" b="1" dirty="0">
                  <a:solidFill>
                    <a:schemeClr val="bg1"/>
                  </a:solidFill>
                  <a:latin typeface="Arial" panose="020B0604020202020204" pitchFamily="34" charset="0"/>
                  <a:cs typeface="Arial" panose="020B0604020202020204" pitchFamily="34" charset="0"/>
                </a:rPr>
                <a:t>:</a:t>
              </a:r>
            </a:p>
          </p:txBody>
        </p:sp>
      </p:grpSp>
      <p:sp>
        <p:nvSpPr>
          <p:cNvPr id="19" name="Content Placeholder 1">
            <a:extLst>
              <a:ext uri="{FF2B5EF4-FFF2-40B4-BE49-F238E27FC236}">
                <a16:creationId xmlns:a16="http://schemas.microsoft.com/office/drawing/2014/main" id="{1FC35B23-B585-4F36-B7BF-36FF128B0342}"/>
              </a:ext>
            </a:extLst>
          </p:cNvPr>
          <p:cNvSpPr txBox="1">
            <a:spLocks/>
          </p:cNvSpPr>
          <p:nvPr/>
        </p:nvSpPr>
        <p:spPr>
          <a:xfrm>
            <a:off x="5186854" y="1907628"/>
            <a:ext cx="4101525" cy="39886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Since first mentioned at the 2020 Winter Command Council, a brand refresh has been discussed among various groups of members large and small.</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Various formal and informal </a:t>
            </a:r>
            <a:r>
              <a:rPr lang="en-US" sz="2400" b="1" dirty="0">
                <a:highlight>
                  <a:srgbClr val="FFFF00"/>
                </a:highlight>
              </a:rPr>
              <a:t>polls validated the readiness of members to modernize</a:t>
            </a:r>
            <a:r>
              <a:rPr lang="en-US" sz="2400" b="1" dirty="0"/>
              <a:t> </a:t>
            </a:r>
            <a:r>
              <a:rPr lang="en-US" sz="2400" dirty="0"/>
              <a:t>the visual identity. </a:t>
            </a:r>
          </a:p>
        </p:txBody>
      </p:sp>
      <p:pic>
        <p:nvPicPr>
          <p:cNvPr id="22" name="Picture 7" descr="A picture containing drawing&#10;&#10;Description automatically generated">
            <a:extLst>
              <a:ext uri="{FF2B5EF4-FFF2-40B4-BE49-F238E27FC236}">
                <a16:creationId xmlns:a16="http://schemas.microsoft.com/office/drawing/2014/main" id="{3F030B51-96F8-4D14-A6B6-DC96D0ACB3E1}"/>
              </a:ext>
            </a:extLst>
          </p:cNvPr>
          <p:cNvPicPr>
            <a:picLocks noChangeAspect="1"/>
          </p:cNvPicPr>
          <p:nvPr/>
        </p:nvPicPr>
        <p:blipFill rotWithShape="1">
          <a:blip r:embed="rId3"/>
          <a:srcRect l="8728" t="4257" r="1602" b="3960"/>
          <a:stretch/>
        </p:blipFill>
        <p:spPr>
          <a:xfrm rot="3850397" flipH="1">
            <a:off x="3998973" y="2087267"/>
            <a:ext cx="757229" cy="761389"/>
          </a:xfrm>
          <a:prstGeom prst="flowChartConnector">
            <a:avLst/>
          </a:prstGeom>
        </p:spPr>
      </p:pic>
      <p:sp>
        <p:nvSpPr>
          <p:cNvPr id="23" name="Oval 22">
            <a:extLst>
              <a:ext uri="{FF2B5EF4-FFF2-40B4-BE49-F238E27FC236}">
                <a16:creationId xmlns:a16="http://schemas.microsoft.com/office/drawing/2014/main" id="{51BA29AA-3755-46DD-8CE0-7679A0516773}"/>
              </a:ext>
            </a:extLst>
          </p:cNvPr>
          <p:cNvSpPr/>
          <p:nvPr/>
        </p:nvSpPr>
        <p:spPr>
          <a:xfrm rot="10354597" flipH="1" flipV="1">
            <a:off x="4094570" y="2189080"/>
            <a:ext cx="562231" cy="567355"/>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0DAD7401-19D1-4760-BDE0-FFBBA66AD8A3}"/>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288943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8CEE7-0A9C-4C42-9551-01A90614E270}"/>
              </a:ext>
            </a:extLst>
          </p:cNvPr>
          <p:cNvSpPr>
            <a:spLocks noGrp="1"/>
          </p:cNvSpPr>
          <p:nvPr>
            <p:ph type="sldNum" sz="quarter" idx="11"/>
          </p:nvPr>
        </p:nvSpPr>
        <p:spPr/>
        <p:txBody>
          <a:bodyPr/>
          <a:lstStyle/>
          <a:p>
            <a:fld id="{A47E3F7A-0EE5-45E7-B40F-D7CBCF0FD8B8}" type="slidenum">
              <a:rPr lang="en-US" smtClean="0"/>
              <a:pPr/>
              <a:t>21</a:t>
            </a:fld>
            <a:endParaRPr lang="en-US" dirty="0"/>
          </a:p>
        </p:txBody>
      </p:sp>
      <p:sp>
        <p:nvSpPr>
          <p:cNvPr id="12" name="Content Placeholder 8">
            <a:extLst>
              <a:ext uri="{FF2B5EF4-FFF2-40B4-BE49-F238E27FC236}">
                <a16:creationId xmlns:a16="http://schemas.microsoft.com/office/drawing/2014/main" id="{C1BE9D15-BF39-4BCB-A0F9-8ABC22358F32}"/>
              </a:ext>
            </a:extLst>
          </p:cNvPr>
          <p:cNvSpPr txBox="1">
            <a:spLocks/>
          </p:cNvSpPr>
          <p:nvPr/>
        </p:nvSpPr>
        <p:spPr>
          <a:xfrm>
            <a:off x="7865534" y="5539371"/>
            <a:ext cx="2486090" cy="9400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Arial"/>
                <a:cs typeface="Arial"/>
              </a:rPr>
              <a:t>“I'm not certain which one of the CAP graphics is the official logo.”</a:t>
            </a:r>
            <a:endParaRPr lang="en-US" sz="1600" dirty="0"/>
          </a:p>
        </p:txBody>
      </p:sp>
      <p:sp>
        <p:nvSpPr>
          <p:cNvPr id="6" name="Content Placeholder 8">
            <a:extLst>
              <a:ext uri="{FF2B5EF4-FFF2-40B4-BE49-F238E27FC236}">
                <a16:creationId xmlns:a16="http://schemas.microsoft.com/office/drawing/2014/main" id="{FF36603C-5976-4D8B-AA2F-B0C864CA29E9}"/>
              </a:ext>
            </a:extLst>
          </p:cNvPr>
          <p:cNvSpPr txBox="1">
            <a:spLocks/>
          </p:cNvSpPr>
          <p:nvPr/>
        </p:nvSpPr>
        <p:spPr>
          <a:xfrm>
            <a:off x="1046534" y="3265886"/>
            <a:ext cx="2277565" cy="10252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highlight>
                  <a:srgbClr val="FFFF00"/>
                </a:highlight>
                <a:latin typeface="Arial"/>
                <a:cs typeface="Arial"/>
              </a:rPr>
              <a:t>“It's time to refresh </a:t>
            </a:r>
            <a:r>
              <a:rPr lang="en-US" sz="1600" dirty="0">
                <a:latin typeface="Arial"/>
                <a:cs typeface="Arial"/>
              </a:rPr>
              <a:t>the logo to something more modern like the Air Force.</a:t>
            </a:r>
            <a:r>
              <a:rPr lang="en-US" sz="1800" dirty="0">
                <a:latin typeface="Arial"/>
                <a:cs typeface="Arial"/>
              </a:rPr>
              <a:t>”</a:t>
            </a:r>
            <a:endParaRPr lang="en-US" sz="1800" dirty="0"/>
          </a:p>
        </p:txBody>
      </p:sp>
      <p:sp>
        <p:nvSpPr>
          <p:cNvPr id="18" name="TextBox 17">
            <a:extLst>
              <a:ext uri="{FF2B5EF4-FFF2-40B4-BE49-F238E27FC236}">
                <a16:creationId xmlns:a16="http://schemas.microsoft.com/office/drawing/2014/main" id="{87F01BA6-FA87-4920-A247-7EDFD67C6730}"/>
              </a:ext>
            </a:extLst>
          </p:cNvPr>
          <p:cNvSpPr txBox="1"/>
          <p:nvPr/>
        </p:nvSpPr>
        <p:spPr>
          <a:xfrm>
            <a:off x="4619872" y="2670339"/>
            <a:ext cx="9322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600" dirty="0">
              <a:solidFill>
                <a:schemeClr val="bg1"/>
              </a:solidFill>
              <a:latin typeface="Arial Black"/>
              <a:cs typeface="Calibri"/>
            </a:endParaRPr>
          </a:p>
        </p:txBody>
      </p:sp>
      <p:grpSp>
        <p:nvGrpSpPr>
          <p:cNvPr id="17" name="Group 16">
            <a:extLst>
              <a:ext uri="{FF2B5EF4-FFF2-40B4-BE49-F238E27FC236}">
                <a16:creationId xmlns:a16="http://schemas.microsoft.com/office/drawing/2014/main" id="{D11F40FC-F5DC-4F45-99AC-F971B65B6DB8}"/>
              </a:ext>
            </a:extLst>
          </p:cNvPr>
          <p:cNvGrpSpPr/>
          <p:nvPr/>
        </p:nvGrpSpPr>
        <p:grpSpPr>
          <a:xfrm>
            <a:off x="1852307" y="2631364"/>
            <a:ext cx="2743200" cy="573974"/>
            <a:chOff x="1065935" y="3257549"/>
            <a:chExt cx="2743200" cy="573974"/>
          </a:xfrm>
        </p:grpSpPr>
        <p:sp>
          <p:nvSpPr>
            <p:cNvPr id="22" name="Oval 21">
              <a:extLst>
                <a:ext uri="{FF2B5EF4-FFF2-40B4-BE49-F238E27FC236}">
                  <a16:creationId xmlns:a16="http://schemas.microsoft.com/office/drawing/2014/main" id="{E1E31E12-67A3-4CB3-BF23-4821B7A1F0EB}"/>
                </a:ext>
              </a:extLst>
            </p:cNvPr>
            <p:cNvSpPr/>
            <p:nvPr/>
          </p:nvSpPr>
          <p:spPr>
            <a:xfrm>
              <a:off x="1095252" y="3257549"/>
              <a:ext cx="583870" cy="5739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a:cs typeface="Calibri"/>
              </a:endParaRPr>
            </a:p>
          </p:txBody>
        </p:sp>
        <p:sp>
          <p:nvSpPr>
            <p:cNvPr id="23" name="TextBox 22">
              <a:extLst>
                <a:ext uri="{FF2B5EF4-FFF2-40B4-BE49-F238E27FC236}">
                  <a16:creationId xmlns:a16="http://schemas.microsoft.com/office/drawing/2014/main" id="{BCA82447-3E0D-4E6A-8C5A-9FA5F6A11E51}"/>
                </a:ext>
              </a:extLst>
            </p:cNvPr>
            <p:cNvSpPr txBox="1"/>
            <p:nvPr/>
          </p:nvSpPr>
          <p:spPr>
            <a:xfrm>
              <a:off x="1065935" y="339151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bg1"/>
                  </a:solidFill>
                  <a:latin typeface="Arial Black"/>
                </a:rPr>
                <a:t>54%</a:t>
              </a:r>
            </a:p>
          </p:txBody>
        </p:sp>
      </p:grpSp>
      <p:grpSp>
        <p:nvGrpSpPr>
          <p:cNvPr id="14" name="Group 13">
            <a:extLst>
              <a:ext uri="{FF2B5EF4-FFF2-40B4-BE49-F238E27FC236}">
                <a16:creationId xmlns:a16="http://schemas.microsoft.com/office/drawing/2014/main" id="{03A26088-CFB4-4AF5-A3B4-BA0EE2888D54}"/>
              </a:ext>
            </a:extLst>
          </p:cNvPr>
          <p:cNvGrpSpPr/>
          <p:nvPr/>
        </p:nvGrpSpPr>
        <p:grpSpPr>
          <a:xfrm>
            <a:off x="8809279" y="4912054"/>
            <a:ext cx="648814" cy="573974"/>
            <a:chOff x="7377298" y="4334245"/>
            <a:chExt cx="648814" cy="573974"/>
          </a:xfrm>
        </p:grpSpPr>
        <p:sp>
          <p:nvSpPr>
            <p:cNvPr id="10" name="Oval 9">
              <a:extLst>
                <a:ext uri="{FF2B5EF4-FFF2-40B4-BE49-F238E27FC236}">
                  <a16:creationId xmlns:a16="http://schemas.microsoft.com/office/drawing/2014/main" id="{FA5A0BEB-BD8C-4160-B83E-02852B46331F}"/>
                </a:ext>
              </a:extLst>
            </p:cNvPr>
            <p:cNvSpPr/>
            <p:nvPr/>
          </p:nvSpPr>
          <p:spPr>
            <a:xfrm>
              <a:off x="7377298" y="4334245"/>
              <a:ext cx="583870" cy="573974"/>
            </a:xfrm>
            <a:prstGeom prst="ellipse">
              <a:avLst/>
            </a:prstGeom>
            <a:solidFill>
              <a:srgbClr val="E00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a:cs typeface="Calibri"/>
              </a:endParaRPr>
            </a:p>
          </p:txBody>
        </p:sp>
        <p:sp>
          <p:nvSpPr>
            <p:cNvPr id="19" name="TextBox 18">
              <a:extLst>
                <a:ext uri="{FF2B5EF4-FFF2-40B4-BE49-F238E27FC236}">
                  <a16:creationId xmlns:a16="http://schemas.microsoft.com/office/drawing/2014/main" id="{2F899B52-663C-4BCB-9BD3-91CA38FBD476}"/>
                </a:ext>
              </a:extLst>
            </p:cNvPr>
            <p:cNvSpPr txBox="1"/>
            <p:nvPr/>
          </p:nvSpPr>
          <p:spPr>
            <a:xfrm>
              <a:off x="7400678" y="4461533"/>
              <a:ext cx="6254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bg1"/>
                  </a:solidFill>
                  <a:latin typeface="Arial Black"/>
                </a:rPr>
                <a:t>5%</a:t>
              </a:r>
            </a:p>
          </p:txBody>
        </p:sp>
      </p:grpSp>
      <p:grpSp>
        <p:nvGrpSpPr>
          <p:cNvPr id="16" name="Group 15">
            <a:extLst>
              <a:ext uri="{FF2B5EF4-FFF2-40B4-BE49-F238E27FC236}">
                <a16:creationId xmlns:a16="http://schemas.microsoft.com/office/drawing/2014/main" id="{7A8BDC97-5188-49FF-8F52-F2CE59F09558}"/>
              </a:ext>
            </a:extLst>
          </p:cNvPr>
          <p:cNvGrpSpPr/>
          <p:nvPr/>
        </p:nvGrpSpPr>
        <p:grpSpPr>
          <a:xfrm>
            <a:off x="2492585" y="4849735"/>
            <a:ext cx="932213" cy="573974"/>
            <a:chOff x="6895975" y="2774619"/>
            <a:chExt cx="932213" cy="573974"/>
          </a:xfrm>
        </p:grpSpPr>
        <p:sp>
          <p:nvSpPr>
            <p:cNvPr id="11" name="Oval 10">
              <a:extLst>
                <a:ext uri="{FF2B5EF4-FFF2-40B4-BE49-F238E27FC236}">
                  <a16:creationId xmlns:a16="http://schemas.microsoft.com/office/drawing/2014/main" id="{30D25037-BD8B-4279-BBCF-8B6F50346AAB}"/>
                </a:ext>
              </a:extLst>
            </p:cNvPr>
            <p:cNvSpPr/>
            <p:nvPr/>
          </p:nvSpPr>
          <p:spPr>
            <a:xfrm>
              <a:off x="6935932" y="2774619"/>
              <a:ext cx="583870" cy="57397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a:cs typeface="Calibri"/>
              </a:endParaRPr>
            </a:p>
          </p:txBody>
        </p:sp>
        <p:sp>
          <p:nvSpPr>
            <p:cNvPr id="21" name="TextBox 20">
              <a:extLst>
                <a:ext uri="{FF2B5EF4-FFF2-40B4-BE49-F238E27FC236}">
                  <a16:creationId xmlns:a16="http://schemas.microsoft.com/office/drawing/2014/main" id="{E84585F1-FD47-45CA-ACC1-545FA44AABB0}"/>
                </a:ext>
              </a:extLst>
            </p:cNvPr>
            <p:cNvSpPr txBox="1"/>
            <p:nvPr/>
          </p:nvSpPr>
          <p:spPr>
            <a:xfrm>
              <a:off x="6895975" y="2897949"/>
              <a:ext cx="9322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bg1"/>
                  </a:solidFill>
                  <a:latin typeface="Arial Black"/>
                </a:rPr>
                <a:t>27%</a:t>
              </a:r>
            </a:p>
          </p:txBody>
        </p:sp>
      </p:grpSp>
      <p:pic>
        <p:nvPicPr>
          <p:cNvPr id="24" name="Picture 7" descr="A picture containing drawing&#10;&#10;Description automatically generated">
            <a:extLst>
              <a:ext uri="{FF2B5EF4-FFF2-40B4-BE49-F238E27FC236}">
                <a16:creationId xmlns:a16="http://schemas.microsoft.com/office/drawing/2014/main" id="{B99790FF-B6C2-47D6-BC7C-6B1AA450E0BB}"/>
              </a:ext>
            </a:extLst>
          </p:cNvPr>
          <p:cNvPicPr>
            <a:picLocks noChangeAspect="1"/>
          </p:cNvPicPr>
          <p:nvPr/>
        </p:nvPicPr>
        <p:blipFill>
          <a:blip r:embed="rId3"/>
          <a:stretch>
            <a:fillRect/>
          </a:stretch>
        </p:blipFill>
        <p:spPr>
          <a:xfrm rot="17752741" flipV="1">
            <a:off x="4173478" y="2614503"/>
            <a:ext cx="3790773" cy="3757692"/>
          </a:xfrm>
          <a:prstGeom prst="rect">
            <a:avLst/>
          </a:prstGeom>
        </p:spPr>
      </p:pic>
      <p:sp>
        <p:nvSpPr>
          <p:cNvPr id="9" name="Content Placeholder 8">
            <a:extLst>
              <a:ext uri="{FF2B5EF4-FFF2-40B4-BE49-F238E27FC236}">
                <a16:creationId xmlns:a16="http://schemas.microsoft.com/office/drawing/2014/main" id="{7D259F9D-3BDD-45DB-A870-C2CAF85B017A}"/>
              </a:ext>
            </a:extLst>
          </p:cNvPr>
          <p:cNvSpPr>
            <a:spLocks noGrp="1"/>
          </p:cNvSpPr>
          <p:nvPr>
            <p:ph idx="1"/>
          </p:nvPr>
        </p:nvSpPr>
        <p:spPr>
          <a:xfrm>
            <a:off x="8118115" y="3289340"/>
            <a:ext cx="2918890" cy="1164792"/>
          </a:xfrm>
        </p:spPr>
        <p:txBody>
          <a:bodyPr vert="horz" lIns="91440" tIns="45720" rIns="91440" bIns="45720" rtlCol="0" anchor="t">
            <a:noAutofit/>
          </a:bodyPr>
          <a:lstStyle/>
          <a:p>
            <a:pPr marL="0" indent="0" algn="ctr">
              <a:buNone/>
            </a:pPr>
            <a:r>
              <a:rPr lang="en-US" sz="1600" dirty="0">
                <a:latin typeface="Arial"/>
                <a:cs typeface="Arial"/>
              </a:rPr>
              <a:t>“I like the current logo.” </a:t>
            </a:r>
            <a:endParaRPr lang="en-US" sz="1600" dirty="0"/>
          </a:p>
          <a:p>
            <a:pPr marL="0" indent="0" algn="ctr">
              <a:buNone/>
            </a:pPr>
            <a:r>
              <a:rPr lang="en-US" sz="1600" dirty="0">
                <a:latin typeface="Arial"/>
                <a:cs typeface="Arial"/>
              </a:rPr>
              <a:t>“The vintage look keeps us connected with our 1940s Civil Defense heritage.”</a:t>
            </a:r>
            <a:endParaRPr lang="en-US" sz="1600" dirty="0"/>
          </a:p>
        </p:txBody>
      </p:sp>
      <p:grpSp>
        <p:nvGrpSpPr>
          <p:cNvPr id="25" name="Group 24">
            <a:extLst>
              <a:ext uri="{FF2B5EF4-FFF2-40B4-BE49-F238E27FC236}">
                <a16:creationId xmlns:a16="http://schemas.microsoft.com/office/drawing/2014/main" id="{54B6120F-47E0-4394-9C7E-F4AFD3339C42}"/>
              </a:ext>
            </a:extLst>
          </p:cNvPr>
          <p:cNvGrpSpPr/>
          <p:nvPr/>
        </p:nvGrpSpPr>
        <p:grpSpPr>
          <a:xfrm>
            <a:off x="9188907" y="2630184"/>
            <a:ext cx="932213" cy="573974"/>
            <a:chOff x="8008582" y="3535771"/>
            <a:chExt cx="932213" cy="573974"/>
          </a:xfrm>
        </p:grpSpPr>
        <p:sp>
          <p:nvSpPr>
            <p:cNvPr id="8" name="Oval 7">
              <a:extLst>
                <a:ext uri="{FF2B5EF4-FFF2-40B4-BE49-F238E27FC236}">
                  <a16:creationId xmlns:a16="http://schemas.microsoft.com/office/drawing/2014/main" id="{1F9F669E-541C-463F-A80C-8EB6790A1F26}"/>
                </a:ext>
              </a:extLst>
            </p:cNvPr>
            <p:cNvSpPr/>
            <p:nvPr/>
          </p:nvSpPr>
          <p:spPr>
            <a:xfrm>
              <a:off x="8040620" y="3535771"/>
              <a:ext cx="583870" cy="573974"/>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a:cs typeface="Calibri"/>
              </a:endParaRPr>
            </a:p>
          </p:txBody>
        </p:sp>
        <p:sp>
          <p:nvSpPr>
            <p:cNvPr id="20" name="TextBox 19">
              <a:extLst>
                <a:ext uri="{FF2B5EF4-FFF2-40B4-BE49-F238E27FC236}">
                  <a16:creationId xmlns:a16="http://schemas.microsoft.com/office/drawing/2014/main" id="{FE900E70-DA3C-4D98-92EC-8F13B16A4CDD}"/>
                </a:ext>
              </a:extLst>
            </p:cNvPr>
            <p:cNvSpPr txBox="1"/>
            <p:nvPr/>
          </p:nvSpPr>
          <p:spPr>
            <a:xfrm>
              <a:off x="8008582" y="3676914"/>
              <a:ext cx="93221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Arial Black"/>
                </a:rPr>
                <a:t>14%</a:t>
              </a:r>
            </a:p>
          </p:txBody>
        </p:sp>
      </p:grpSp>
      <p:sp>
        <p:nvSpPr>
          <p:cNvPr id="13" name="Content Placeholder 8">
            <a:extLst>
              <a:ext uri="{FF2B5EF4-FFF2-40B4-BE49-F238E27FC236}">
                <a16:creationId xmlns:a16="http://schemas.microsoft.com/office/drawing/2014/main" id="{87D5BAAA-B12D-4B01-8F81-E8A52F83F44F}"/>
              </a:ext>
            </a:extLst>
          </p:cNvPr>
          <p:cNvSpPr txBox="1">
            <a:spLocks/>
          </p:cNvSpPr>
          <p:nvPr/>
        </p:nvSpPr>
        <p:spPr>
          <a:xfrm>
            <a:off x="997707" y="5493262"/>
            <a:ext cx="3440836" cy="9668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highlight>
                  <a:srgbClr val="FFFF00"/>
                </a:highlight>
                <a:latin typeface="Arial"/>
                <a:cs typeface="Arial"/>
              </a:rPr>
              <a:t>“I'd like to see a bold new logo</a:t>
            </a:r>
            <a:r>
              <a:rPr lang="en-US" sz="1600" dirty="0">
                <a:latin typeface="Arial"/>
                <a:cs typeface="Arial"/>
              </a:rPr>
              <a:t>.” </a:t>
            </a:r>
            <a:endParaRPr lang="en-US" dirty="0"/>
          </a:p>
          <a:p>
            <a:pPr marL="0" indent="0" algn="ctr">
              <a:buNone/>
            </a:pPr>
            <a:r>
              <a:rPr lang="en-US" sz="1600" dirty="0">
                <a:latin typeface="Arial"/>
                <a:cs typeface="Arial"/>
              </a:rPr>
              <a:t>“CAP is very different today and our logo should reflect that.”</a:t>
            </a:r>
            <a:endParaRPr lang="en-US" dirty="0"/>
          </a:p>
          <a:p>
            <a:pPr marL="0" indent="0">
              <a:buFont typeface="Arial" panose="020B0604020202020204" pitchFamily="34" charset="0"/>
              <a:buNone/>
            </a:pPr>
            <a:endParaRPr lang="en-US" sz="1400" dirty="0">
              <a:latin typeface="Arial"/>
              <a:cs typeface="Arial"/>
            </a:endParaRPr>
          </a:p>
        </p:txBody>
      </p:sp>
      <p:sp>
        <p:nvSpPr>
          <p:cNvPr id="7" name="Rectangle: Rounded Corners 6">
            <a:extLst>
              <a:ext uri="{FF2B5EF4-FFF2-40B4-BE49-F238E27FC236}">
                <a16:creationId xmlns:a16="http://schemas.microsoft.com/office/drawing/2014/main" id="{CBB38F41-8EDD-4E78-9376-99CBEEB68BFA}"/>
              </a:ext>
            </a:extLst>
          </p:cNvPr>
          <p:cNvSpPr/>
          <p:nvPr/>
        </p:nvSpPr>
        <p:spPr>
          <a:xfrm>
            <a:off x="3604713" y="4184941"/>
            <a:ext cx="2821486" cy="65418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5011815-460F-4FFD-B06B-18D2B6A7BF6D}"/>
              </a:ext>
            </a:extLst>
          </p:cNvPr>
          <p:cNvSpPr txBox="1"/>
          <p:nvPr/>
        </p:nvSpPr>
        <p:spPr>
          <a:xfrm>
            <a:off x="3638212" y="4359175"/>
            <a:ext cx="30192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bg1"/>
                </a:solidFill>
                <a:latin typeface="Arial Black"/>
              </a:rPr>
              <a:t>81% WANTED CHANGE</a:t>
            </a:r>
          </a:p>
        </p:txBody>
      </p:sp>
      <p:sp>
        <p:nvSpPr>
          <p:cNvPr id="30" name="Title 3">
            <a:extLst>
              <a:ext uri="{FF2B5EF4-FFF2-40B4-BE49-F238E27FC236}">
                <a16:creationId xmlns:a16="http://schemas.microsoft.com/office/drawing/2014/main" id="{268CFC90-F174-476F-8B43-38DDE4DE0B87}"/>
              </a:ext>
            </a:extLst>
          </p:cNvPr>
          <p:cNvSpPr>
            <a:spLocks noGrp="1"/>
          </p:cNvSpPr>
          <p:nvPr>
            <p:ph type="title"/>
          </p:nvPr>
        </p:nvSpPr>
        <p:spPr>
          <a:xfrm>
            <a:off x="839618" y="167158"/>
            <a:ext cx="10514182" cy="1325563"/>
          </a:xfrm>
        </p:spPr>
        <p:txBody>
          <a:bodyPr/>
          <a:lstStyle/>
          <a:p>
            <a:r>
              <a:rPr lang="en-US" dirty="0">
                <a:latin typeface="Arial Black"/>
              </a:rPr>
              <a:t>Survey Results</a:t>
            </a:r>
            <a:endParaRPr lang="en-US" dirty="0"/>
          </a:p>
        </p:txBody>
      </p:sp>
      <p:sp>
        <p:nvSpPr>
          <p:cNvPr id="29" name="Content Placeholder 8">
            <a:extLst>
              <a:ext uri="{FF2B5EF4-FFF2-40B4-BE49-F238E27FC236}">
                <a16:creationId xmlns:a16="http://schemas.microsoft.com/office/drawing/2014/main" id="{642E2FDF-2C22-4DDE-AA38-A54E4F7AF95C}"/>
              </a:ext>
            </a:extLst>
          </p:cNvPr>
          <p:cNvSpPr txBox="1">
            <a:spLocks/>
          </p:cNvSpPr>
          <p:nvPr/>
        </p:nvSpPr>
        <p:spPr>
          <a:xfrm>
            <a:off x="1762062" y="1347338"/>
            <a:ext cx="9002320" cy="12277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Arial"/>
                <a:cs typeface="Arial"/>
              </a:rPr>
              <a:t>Beginning in mid-2020, </a:t>
            </a:r>
            <a:r>
              <a:rPr lang="en-US" sz="2400" b="1" dirty="0">
                <a:highlight>
                  <a:srgbClr val="FFFF00"/>
                </a:highlight>
                <a:latin typeface="Arial"/>
                <a:cs typeface="Arial"/>
              </a:rPr>
              <a:t>members were surveyed and polled </a:t>
            </a:r>
            <a:r>
              <a:rPr lang="en-US" sz="2400" dirty="0">
                <a:latin typeface="Arial"/>
                <a:cs typeface="Arial"/>
              </a:rPr>
              <a:t>at multiple focus groups, wing conferences, and presentations </a:t>
            </a:r>
            <a:r>
              <a:rPr lang="en-US" sz="2400" b="1" dirty="0">
                <a:highlight>
                  <a:srgbClr val="FFFF00"/>
                </a:highlight>
                <a:latin typeface="Arial"/>
                <a:cs typeface="Arial"/>
              </a:rPr>
              <a:t>about the idea of modernizing the brand</a:t>
            </a:r>
            <a:r>
              <a:rPr lang="en-US" sz="2400" dirty="0">
                <a:latin typeface="Arial"/>
                <a:cs typeface="Arial"/>
              </a:rPr>
              <a:t>.</a:t>
            </a:r>
          </a:p>
        </p:txBody>
      </p:sp>
      <p:pic>
        <p:nvPicPr>
          <p:cNvPr id="27" name="Picture 26" descr="Logo, company name&#10;&#10;Description automatically generated">
            <a:extLst>
              <a:ext uri="{FF2B5EF4-FFF2-40B4-BE49-F238E27FC236}">
                <a16:creationId xmlns:a16="http://schemas.microsoft.com/office/drawing/2014/main" id="{EE94705C-1705-476E-B030-611513754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267" y="6124524"/>
            <a:ext cx="449697" cy="449697"/>
          </a:xfrm>
          <a:prstGeom prst="rect">
            <a:avLst/>
          </a:prstGeom>
        </p:spPr>
      </p:pic>
      <p:pic>
        <p:nvPicPr>
          <p:cNvPr id="31" name="Content Placeholder 14" descr="Logo, company name&#10;&#10;Description automatically generated">
            <a:extLst>
              <a:ext uri="{FF2B5EF4-FFF2-40B4-BE49-F238E27FC236}">
                <a16:creationId xmlns:a16="http://schemas.microsoft.com/office/drawing/2014/main" id="{164BB5B2-559F-48FF-828C-7C3288C3D1BA}"/>
              </a:ext>
            </a:extLst>
          </p:cNvPr>
          <p:cNvPicPr>
            <a:picLocks noChangeAspect="1"/>
          </p:cNvPicPr>
          <p:nvPr/>
        </p:nvPicPr>
        <p:blipFill rotWithShape="1">
          <a:blip r:embed="rId5">
            <a:extLst>
              <a:ext uri="{28A0092B-C50C-407E-A947-70E740481C1C}">
                <a14:useLocalDpi xmlns:a14="http://schemas.microsoft.com/office/drawing/2010/main" val="0"/>
              </a:ext>
            </a:extLst>
          </a:blip>
          <a:srcRect l="6098" t="6022" r="7250" b="5639"/>
          <a:stretch/>
        </p:blipFill>
        <p:spPr>
          <a:xfrm>
            <a:off x="10434220" y="5360201"/>
            <a:ext cx="660325" cy="865526"/>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5B9BE192-C68D-4EE1-B1CF-9E58FFBDA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8248" y="4970034"/>
            <a:ext cx="505856" cy="505856"/>
          </a:xfrm>
          <a:prstGeom prst="rect">
            <a:avLst/>
          </a:prstGeom>
        </p:spPr>
      </p:pic>
      <p:pic>
        <p:nvPicPr>
          <p:cNvPr id="4" name="Picture 3">
            <a:extLst>
              <a:ext uri="{FF2B5EF4-FFF2-40B4-BE49-F238E27FC236}">
                <a16:creationId xmlns:a16="http://schemas.microsoft.com/office/drawing/2014/main" id="{99FF9CC8-E499-494E-8284-A1A25B09DB74}"/>
              </a:ext>
            </a:extLst>
          </p:cNvPr>
          <p:cNvPicPr>
            <a:picLocks noChangeAspect="1"/>
          </p:cNvPicPr>
          <p:nvPr/>
        </p:nvPicPr>
        <p:blipFill>
          <a:blip r:embed="rId7"/>
          <a:stretch>
            <a:fillRect/>
          </a:stretch>
        </p:blipFill>
        <p:spPr>
          <a:xfrm>
            <a:off x="8502868" y="6309059"/>
            <a:ext cx="1309998" cy="241241"/>
          </a:xfrm>
          <a:prstGeom prst="rect">
            <a:avLst/>
          </a:prstGeom>
        </p:spPr>
      </p:pic>
      <p:sp>
        <p:nvSpPr>
          <p:cNvPr id="42" name="Isosceles Triangle 41">
            <a:extLst>
              <a:ext uri="{FF2B5EF4-FFF2-40B4-BE49-F238E27FC236}">
                <a16:creationId xmlns:a16="http://schemas.microsoft.com/office/drawing/2014/main" id="{BB2F1AFD-AC92-4B1F-8B22-E2A83D74D7D7}"/>
              </a:ext>
            </a:extLst>
          </p:cNvPr>
          <p:cNvSpPr/>
          <p:nvPr/>
        </p:nvSpPr>
        <p:spPr>
          <a:xfrm>
            <a:off x="11231799" y="3853551"/>
            <a:ext cx="445614" cy="3839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A0DAF7D0-B487-45B1-8AA8-CB9E19408F0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906000" y="6115848"/>
            <a:ext cx="515007" cy="421587"/>
          </a:xfrm>
          <a:prstGeom prst="rect">
            <a:avLst/>
          </a:prstGeom>
          <a:noFill/>
          <a:ln>
            <a:noFill/>
          </a:ln>
        </p:spPr>
      </p:pic>
      <p:pic>
        <p:nvPicPr>
          <p:cNvPr id="44" name="Picture 4" descr="Triangles, Seal and Emblems | Civil Air Patrol National Headquarters">
            <a:extLst>
              <a:ext uri="{FF2B5EF4-FFF2-40B4-BE49-F238E27FC236}">
                <a16:creationId xmlns:a16="http://schemas.microsoft.com/office/drawing/2014/main" id="{7B68C556-614E-487C-8D9A-4E3F02E9D6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6719" y="4969434"/>
            <a:ext cx="564723" cy="5822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BF1F12B-263E-4FF9-B497-52ECAF69F8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9989" y="5608621"/>
            <a:ext cx="552425" cy="552425"/>
          </a:xfrm>
          <a:prstGeom prst="rect">
            <a:avLst/>
          </a:prstGeom>
        </p:spPr>
      </p:pic>
    </p:spTree>
    <p:extLst>
      <p:ext uri="{BB962C8B-B14F-4D97-AF65-F5344CB8AC3E}">
        <p14:creationId xmlns:p14="http://schemas.microsoft.com/office/powerpoint/2010/main" val="410994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4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5D356F-19AB-4EEB-B1F8-B93B1CE49A89}"/>
              </a:ext>
            </a:extLst>
          </p:cNvPr>
          <p:cNvSpPr>
            <a:spLocks noGrp="1"/>
          </p:cNvSpPr>
          <p:nvPr>
            <p:ph type="sldNum" sz="quarter" idx="11"/>
          </p:nvPr>
        </p:nvSpPr>
        <p:spPr/>
        <p:txBody>
          <a:bodyPr/>
          <a:lstStyle/>
          <a:p>
            <a:fld id="{A47E3F7A-0EE5-45E7-B40F-D7CBCF0FD8B8}" type="slidenum">
              <a:rPr lang="en-US" smtClean="0"/>
              <a:pPr/>
              <a:t>22</a:t>
            </a:fld>
            <a:endParaRPr lang="en-US" dirty="0"/>
          </a:p>
        </p:txBody>
      </p:sp>
      <p:grpSp>
        <p:nvGrpSpPr>
          <p:cNvPr id="20" name="Group 19">
            <a:extLst>
              <a:ext uri="{FF2B5EF4-FFF2-40B4-BE49-F238E27FC236}">
                <a16:creationId xmlns:a16="http://schemas.microsoft.com/office/drawing/2014/main" id="{5D3F217C-09A7-428B-9BF2-60E54A5BEC18}"/>
              </a:ext>
            </a:extLst>
          </p:cNvPr>
          <p:cNvGrpSpPr/>
          <p:nvPr/>
        </p:nvGrpSpPr>
        <p:grpSpPr>
          <a:xfrm>
            <a:off x="608289" y="2813109"/>
            <a:ext cx="1604786" cy="2348089"/>
            <a:chOff x="608289" y="2824398"/>
            <a:chExt cx="1604786" cy="2348089"/>
          </a:xfrm>
          <a:solidFill>
            <a:schemeClr val="bg2"/>
          </a:solidFill>
        </p:grpSpPr>
        <p:sp>
          <p:nvSpPr>
            <p:cNvPr id="5" name="Rectangle 4">
              <a:extLst>
                <a:ext uri="{FF2B5EF4-FFF2-40B4-BE49-F238E27FC236}">
                  <a16:creationId xmlns:a16="http://schemas.microsoft.com/office/drawing/2014/main" id="{05CAAD5D-6EC2-4A92-A98F-3FB10B58787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AFFAA9C-C866-4585-A73C-CB575AF191D1}"/>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01</a:t>
              </a:r>
            </a:p>
          </p:txBody>
        </p:sp>
        <p:sp>
          <p:nvSpPr>
            <p:cNvPr id="18" name="TextBox 17">
              <a:extLst>
                <a:ext uri="{FF2B5EF4-FFF2-40B4-BE49-F238E27FC236}">
                  <a16:creationId xmlns:a16="http://schemas.microsoft.com/office/drawing/2014/main" id="{E04C3D75-B298-4035-943A-DF165A9E291C}"/>
                </a:ext>
              </a:extLst>
            </p:cNvPr>
            <p:cNvSpPr txBox="1"/>
            <p:nvPr/>
          </p:nvSpPr>
          <p:spPr>
            <a:xfrm>
              <a:off x="608289" y="361158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Current State:</a:t>
              </a:r>
            </a:p>
          </p:txBody>
        </p:sp>
        <p:sp>
          <p:nvSpPr>
            <p:cNvPr id="19" name="TextBox 18">
              <a:extLst>
                <a:ext uri="{FF2B5EF4-FFF2-40B4-BE49-F238E27FC236}">
                  <a16:creationId xmlns:a16="http://schemas.microsoft.com/office/drawing/2014/main" id="{59899440-648D-4CA8-BA23-6743FEB42E3C}"/>
                </a:ext>
              </a:extLst>
            </p:cNvPr>
            <p:cNvSpPr txBox="1"/>
            <p:nvPr/>
          </p:nvSpPr>
          <p:spPr>
            <a:xfrm>
              <a:off x="619126" y="3891477"/>
              <a:ext cx="1481313"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we got here</a:t>
              </a:r>
            </a:p>
          </p:txBody>
        </p:sp>
      </p:grpSp>
      <p:grpSp>
        <p:nvGrpSpPr>
          <p:cNvPr id="21" name="Group 20">
            <a:extLst>
              <a:ext uri="{FF2B5EF4-FFF2-40B4-BE49-F238E27FC236}">
                <a16:creationId xmlns:a16="http://schemas.microsoft.com/office/drawing/2014/main" id="{DE12E751-0C60-4F00-A412-FC9394E2B0E7}"/>
              </a:ext>
            </a:extLst>
          </p:cNvPr>
          <p:cNvGrpSpPr/>
          <p:nvPr/>
        </p:nvGrpSpPr>
        <p:grpSpPr>
          <a:xfrm>
            <a:off x="2333418" y="2813108"/>
            <a:ext cx="1604786" cy="2348089"/>
            <a:chOff x="596165" y="2824398"/>
            <a:chExt cx="1604786" cy="2348089"/>
          </a:xfrm>
          <a:solidFill>
            <a:schemeClr val="bg2"/>
          </a:solidFill>
        </p:grpSpPr>
        <p:sp>
          <p:nvSpPr>
            <p:cNvPr id="22" name="Rectangle 21">
              <a:extLst>
                <a:ext uri="{FF2B5EF4-FFF2-40B4-BE49-F238E27FC236}">
                  <a16:creationId xmlns:a16="http://schemas.microsoft.com/office/drawing/2014/main" id="{2497E483-9C6E-43E2-9557-8B648EE14D8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58C72C-A690-4AD3-9067-6EC131D26B56}"/>
                </a:ext>
              </a:extLst>
            </p:cNvPr>
            <p:cNvSpPr txBox="1"/>
            <p:nvPr/>
          </p:nvSpPr>
          <p:spPr>
            <a:xfrm>
              <a:off x="611894" y="2824888"/>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02</a:t>
              </a:r>
            </a:p>
          </p:txBody>
        </p:sp>
        <p:sp>
          <p:nvSpPr>
            <p:cNvPr id="24" name="TextBox 23">
              <a:extLst>
                <a:ext uri="{FF2B5EF4-FFF2-40B4-BE49-F238E27FC236}">
                  <a16:creationId xmlns:a16="http://schemas.microsoft.com/office/drawing/2014/main" id="{5DA7E530-44F1-4A12-AFD0-D42CEFFA45D4}"/>
                </a:ext>
              </a:extLst>
            </p:cNvPr>
            <p:cNvSpPr txBox="1"/>
            <p:nvPr/>
          </p:nvSpPr>
          <p:spPr>
            <a:xfrm>
              <a:off x="596165" y="3611590"/>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Best Practice:</a:t>
              </a:r>
            </a:p>
          </p:txBody>
        </p:sp>
        <p:sp>
          <p:nvSpPr>
            <p:cNvPr id="25" name="TextBox 24">
              <a:extLst>
                <a:ext uri="{FF2B5EF4-FFF2-40B4-BE49-F238E27FC236}">
                  <a16:creationId xmlns:a16="http://schemas.microsoft.com/office/drawing/2014/main" id="{64A4028B-66D3-4AF8-B3CC-6145336FAE27}"/>
                </a:ext>
              </a:extLst>
            </p:cNvPr>
            <p:cNvSpPr txBox="1"/>
            <p:nvPr/>
          </p:nvSpPr>
          <p:spPr>
            <a:xfrm>
              <a:off x="619126" y="3880188"/>
              <a:ext cx="148731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brands modernize</a:t>
              </a:r>
            </a:p>
          </p:txBody>
        </p:sp>
      </p:grpSp>
      <p:grpSp>
        <p:nvGrpSpPr>
          <p:cNvPr id="26" name="Group 25">
            <a:extLst>
              <a:ext uri="{FF2B5EF4-FFF2-40B4-BE49-F238E27FC236}">
                <a16:creationId xmlns:a16="http://schemas.microsoft.com/office/drawing/2014/main" id="{402BEAED-FA6E-44CD-AE5E-1BF397F18A9B}"/>
              </a:ext>
            </a:extLst>
          </p:cNvPr>
          <p:cNvGrpSpPr/>
          <p:nvPr/>
        </p:nvGrpSpPr>
        <p:grpSpPr>
          <a:xfrm>
            <a:off x="4112118" y="2808759"/>
            <a:ext cx="1604786" cy="2348089"/>
            <a:chOff x="606220" y="2824398"/>
            <a:chExt cx="1604786" cy="2348089"/>
          </a:xfrm>
          <a:solidFill>
            <a:schemeClr val="bg2"/>
          </a:solidFill>
        </p:grpSpPr>
        <p:sp>
          <p:nvSpPr>
            <p:cNvPr id="27" name="Rectangle 26">
              <a:extLst>
                <a:ext uri="{FF2B5EF4-FFF2-40B4-BE49-F238E27FC236}">
                  <a16:creationId xmlns:a16="http://schemas.microsoft.com/office/drawing/2014/main" id="{CCC2487C-D81B-429A-B8B7-51F503964C1C}"/>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37B29EC-F6D4-43F4-8D16-E77486D8CA06}"/>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03</a:t>
              </a:r>
            </a:p>
          </p:txBody>
        </p:sp>
        <p:sp>
          <p:nvSpPr>
            <p:cNvPr id="29" name="TextBox 28">
              <a:extLst>
                <a:ext uri="{FF2B5EF4-FFF2-40B4-BE49-F238E27FC236}">
                  <a16:creationId xmlns:a16="http://schemas.microsoft.com/office/drawing/2014/main" id="{87B1E8E2-3100-4245-985A-12D0DBCF7508}"/>
                </a:ext>
              </a:extLst>
            </p:cNvPr>
            <p:cNvSpPr txBox="1"/>
            <p:nvPr/>
          </p:nvSpPr>
          <p:spPr>
            <a:xfrm>
              <a:off x="606220"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Rationale:</a:t>
              </a:r>
            </a:p>
          </p:txBody>
        </p:sp>
        <p:sp>
          <p:nvSpPr>
            <p:cNvPr id="30" name="TextBox 29">
              <a:extLst>
                <a:ext uri="{FF2B5EF4-FFF2-40B4-BE49-F238E27FC236}">
                  <a16:creationId xmlns:a16="http://schemas.microsoft.com/office/drawing/2014/main" id="{D792CBB0-EB05-4743-BA51-9349A62B90F9}"/>
                </a:ext>
              </a:extLst>
            </p:cNvPr>
            <p:cNvSpPr txBox="1"/>
            <p:nvPr/>
          </p:nvSpPr>
          <p:spPr>
            <a:xfrm>
              <a:off x="619126" y="3891477"/>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CAP needs a refresh</a:t>
              </a:r>
            </a:p>
          </p:txBody>
        </p:sp>
      </p:grpSp>
      <p:grpSp>
        <p:nvGrpSpPr>
          <p:cNvPr id="31" name="Group 30">
            <a:extLst>
              <a:ext uri="{FF2B5EF4-FFF2-40B4-BE49-F238E27FC236}">
                <a16:creationId xmlns:a16="http://schemas.microsoft.com/office/drawing/2014/main" id="{A75EF17F-1EA8-4886-A47B-7734957AF902}"/>
              </a:ext>
            </a:extLst>
          </p:cNvPr>
          <p:cNvGrpSpPr/>
          <p:nvPr/>
        </p:nvGrpSpPr>
        <p:grpSpPr>
          <a:xfrm>
            <a:off x="9498595" y="2813025"/>
            <a:ext cx="1604786" cy="2348089"/>
            <a:chOff x="607836" y="2824398"/>
            <a:chExt cx="1604786" cy="2348089"/>
          </a:xfrm>
          <a:solidFill>
            <a:schemeClr val="bg2"/>
          </a:solidFill>
        </p:grpSpPr>
        <p:sp>
          <p:nvSpPr>
            <p:cNvPr id="32" name="Rectangle 31">
              <a:extLst>
                <a:ext uri="{FF2B5EF4-FFF2-40B4-BE49-F238E27FC236}">
                  <a16:creationId xmlns:a16="http://schemas.microsoft.com/office/drawing/2014/main" id="{832809B3-467B-48EB-85B8-7308F3BA5870}"/>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9D6830C-85B5-46A9-BFA8-AD6F12C9B7D9}"/>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06</a:t>
              </a:r>
            </a:p>
          </p:txBody>
        </p:sp>
        <p:sp>
          <p:nvSpPr>
            <p:cNvPr id="34" name="TextBox 33">
              <a:extLst>
                <a:ext uri="{FF2B5EF4-FFF2-40B4-BE49-F238E27FC236}">
                  <a16:creationId xmlns:a16="http://schemas.microsoft.com/office/drawing/2014/main" id="{905C5605-21B3-46C5-B076-84679DD396D9}"/>
                </a:ext>
              </a:extLst>
            </p:cNvPr>
            <p:cNvSpPr txBox="1"/>
            <p:nvPr/>
          </p:nvSpPr>
          <p:spPr>
            <a:xfrm>
              <a:off x="607836" y="3610118"/>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Next Steps:</a:t>
              </a:r>
            </a:p>
          </p:txBody>
        </p:sp>
        <p:sp>
          <p:nvSpPr>
            <p:cNvPr id="35" name="TextBox 34">
              <a:extLst>
                <a:ext uri="{FF2B5EF4-FFF2-40B4-BE49-F238E27FC236}">
                  <a16:creationId xmlns:a16="http://schemas.microsoft.com/office/drawing/2014/main" id="{8CB603A2-FF58-4A24-9624-CAF70CAC3E66}"/>
                </a:ext>
              </a:extLst>
            </p:cNvPr>
            <p:cNvSpPr txBox="1"/>
            <p:nvPr/>
          </p:nvSpPr>
          <p:spPr>
            <a:xfrm>
              <a:off x="619126" y="3891477"/>
              <a:ext cx="148731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Where we go from here</a:t>
              </a:r>
            </a:p>
          </p:txBody>
        </p:sp>
      </p:grpSp>
      <p:grpSp>
        <p:nvGrpSpPr>
          <p:cNvPr id="41" name="Group 40">
            <a:extLst>
              <a:ext uri="{FF2B5EF4-FFF2-40B4-BE49-F238E27FC236}">
                <a16:creationId xmlns:a16="http://schemas.microsoft.com/office/drawing/2014/main" id="{7A83093C-7FC6-4F0A-B7B4-275DAA77DFC8}"/>
              </a:ext>
            </a:extLst>
          </p:cNvPr>
          <p:cNvGrpSpPr/>
          <p:nvPr/>
        </p:nvGrpSpPr>
        <p:grpSpPr>
          <a:xfrm>
            <a:off x="5966213" y="2808758"/>
            <a:ext cx="1604786" cy="2348089"/>
            <a:chOff x="606603" y="2824398"/>
            <a:chExt cx="1604786" cy="2348089"/>
          </a:xfrm>
          <a:solidFill>
            <a:schemeClr val="bg2"/>
          </a:solidFill>
        </p:grpSpPr>
        <p:sp>
          <p:nvSpPr>
            <p:cNvPr id="42" name="Rectangle 41">
              <a:extLst>
                <a:ext uri="{FF2B5EF4-FFF2-40B4-BE49-F238E27FC236}">
                  <a16:creationId xmlns:a16="http://schemas.microsoft.com/office/drawing/2014/main" id="{41CBEAD0-FF6F-4A14-A96D-6DC74A32D1CA}"/>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5C68CD8C-5ED5-4C70-A8C5-A2BA6450490E}"/>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04</a:t>
              </a:r>
            </a:p>
          </p:txBody>
        </p:sp>
        <p:sp>
          <p:nvSpPr>
            <p:cNvPr id="44" name="TextBox 43">
              <a:extLst>
                <a:ext uri="{FF2B5EF4-FFF2-40B4-BE49-F238E27FC236}">
                  <a16:creationId xmlns:a16="http://schemas.microsoft.com/office/drawing/2014/main" id="{1AB40AA1-4925-4C1B-9BBD-77C50404D1FB}"/>
                </a:ext>
              </a:extLst>
            </p:cNvPr>
            <p:cNvSpPr txBox="1"/>
            <p:nvPr/>
          </p:nvSpPr>
          <p:spPr>
            <a:xfrm>
              <a:off x="606603"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Readiness:</a:t>
              </a:r>
            </a:p>
          </p:txBody>
        </p:sp>
        <p:sp>
          <p:nvSpPr>
            <p:cNvPr id="45" name="TextBox 44">
              <a:extLst>
                <a:ext uri="{FF2B5EF4-FFF2-40B4-BE49-F238E27FC236}">
                  <a16:creationId xmlns:a16="http://schemas.microsoft.com/office/drawing/2014/main" id="{A69C486D-B100-4F3E-B334-E6B0F49FF236}"/>
                </a:ext>
              </a:extLst>
            </p:cNvPr>
            <p:cNvSpPr txBox="1"/>
            <p:nvPr/>
          </p:nvSpPr>
          <p:spPr>
            <a:xfrm>
              <a:off x="619126" y="3891477"/>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What members think</a:t>
              </a:r>
            </a:p>
          </p:txBody>
        </p:sp>
      </p:grpSp>
      <p:grpSp>
        <p:nvGrpSpPr>
          <p:cNvPr id="46" name="Group 45">
            <a:extLst>
              <a:ext uri="{FF2B5EF4-FFF2-40B4-BE49-F238E27FC236}">
                <a16:creationId xmlns:a16="http://schemas.microsoft.com/office/drawing/2014/main" id="{8AB60392-88FE-4203-B8F4-DF82D9F39D09}"/>
              </a:ext>
            </a:extLst>
          </p:cNvPr>
          <p:cNvGrpSpPr/>
          <p:nvPr/>
        </p:nvGrpSpPr>
        <p:grpSpPr>
          <a:xfrm>
            <a:off x="7730304" y="2825064"/>
            <a:ext cx="1604786" cy="2348089"/>
            <a:chOff x="597284" y="2824398"/>
            <a:chExt cx="1604786" cy="2348089"/>
          </a:xfrm>
          <a:solidFill>
            <a:srgbClr val="000099"/>
          </a:solidFill>
        </p:grpSpPr>
        <p:sp>
          <p:nvSpPr>
            <p:cNvPr id="47" name="Rectangle 46">
              <a:extLst>
                <a:ext uri="{FF2B5EF4-FFF2-40B4-BE49-F238E27FC236}">
                  <a16:creationId xmlns:a16="http://schemas.microsoft.com/office/drawing/2014/main" id="{43765B0F-6236-4BB6-931D-5A0161C45E5F}"/>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F9461E6D-35A1-4723-A3F8-842786BA986F}"/>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05</a:t>
              </a:r>
            </a:p>
          </p:txBody>
        </p:sp>
        <p:sp>
          <p:nvSpPr>
            <p:cNvPr id="49" name="TextBox 48">
              <a:extLst>
                <a:ext uri="{FF2B5EF4-FFF2-40B4-BE49-F238E27FC236}">
                  <a16:creationId xmlns:a16="http://schemas.microsoft.com/office/drawing/2014/main" id="{B2CE2190-302D-472D-9E05-BA1EEEC514A4}"/>
                </a:ext>
              </a:extLst>
            </p:cNvPr>
            <p:cNvSpPr txBox="1"/>
            <p:nvPr/>
          </p:nvSpPr>
          <p:spPr>
            <a:xfrm>
              <a:off x="597284" y="3599633"/>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Case Studies:</a:t>
              </a:r>
            </a:p>
          </p:txBody>
        </p:sp>
        <p:sp>
          <p:nvSpPr>
            <p:cNvPr id="50" name="TextBox 49">
              <a:extLst>
                <a:ext uri="{FF2B5EF4-FFF2-40B4-BE49-F238E27FC236}">
                  <a16:creationId xmlns:a16="http://schemas.microsoft.com/office/drawing/2014/main" id="{1391BE0F-4C99-4FE5-AE48-6BE42410E307}"/>
                </a:ext>
              </a:extLst>
            </p:cNvPr>
            <p:cNvSpPr txBox="1"/>
            <p:nvPr/>
          </p:nvSpPr>
          <p:spPr>
            <a:xfrm>
              <a:off x="619126" y="3880188"/>
              <a:ext cx="1487311" cy="830997"/>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other companies manage</a:t>
              </a:r>
            </a:p>
          </p:txBody>
        </p:sp>
      </p:grpSp>
      <p:sp>
        <p:nvSpPr>
          <p:cNvPr id="38" name="Footer Placeholder 3">
            <a:extLst>
              <a:ext uri="{FF2B5EF4-FFF2-40B4-BE49-F238E27FC236}">
                <a16:creationId xmlns:a16="http://schemas.microsoft.com/office/drawing/2014/main" id="{2A20559D-B147-4ED1-9A2D-AC9FAA97DF5F}"/>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6364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5479-D63A-4C10-A063-BE3E59AD5CF7}"/>
              </a:ext>
            </a:extLst>
          </p:cNvPr>
          <p:cNvSpPr>
            <a:spLocks noGrp="1"/>
          </p:cNvSpPr>
          <p:nvPr>
            <p:ph type="title"/>
          </p:nvPr>
        </p:nvSpPr>
        <p:spPr>
          <a:xfrm>
            <a:off x="838199" y="149242"/>
            <a:ext cx="11245949" cy="1325563"/>
          </a:xfrm>
        </p:spPr>
        <p:txBody>
          <a:bodyPr/>
          <a:lstStyle/>
          <a:p>
            <a:r>
              <a:rPr lang="en-US" dirty="0"/>
              <a:t>How Companies Manage</a:t>
            </a:r>
          </a:p>
        </p:txBody>
      </p:sp>
      <p:sp>
        <p:nvSpPr>
          <p:cNvPr id="3" name="Slide Number Placeholder 2">
            <a:extLst>
              <a:ext uri="{FF2B5EF4-FFF2-40B4-BE49-F238E27FC236}">
                <a16:creationId xmlns:a16="http://schemas.microsoft.com/office/drawing/2014/main" id="{7DC30756-9D27-4642-BFC0-0FBB00A352A4}"/>
              </a:ext>
            </a:extLst>
          </p:cNvPr>
          <p:cNvSpPr>
            <a:spLocks noGrp="1"/>
          </p:cNvSpPr>
          <p:nvPr>
            <p:ph type="sldNum" sz="quarter" idx="11"/>
          </p:nvPr>
        </p:nvSpPr>
        <p:spPr/>
        <p:txBody>
          <a:bodyPr/>
          <a:lstStyle/>
          <a:p>
            <a:fld id="{A47E3F7A-0EE5-45E7-B40F-D7CBCF0FD8B8}" type="slidenum">
              <a:rPr lang="en-US" smtClean="0"/>
              <a:pPr/>
              <a:t>23</a:t>
            </a:fld>
            <a:endParaRPr lang="en-US" dirty="0"/>
          </a:p>
        </p:txBody>
      </p:sp>
      <p:grpSp>
        <p:nvGrpSpPr>
          <p:cNvPr id="5" name="Group 4">
            <a:extLst>
              <a:ext uri="{FF2B5EF4-FFF2-40B4-BE49-F238E27FC236}">
                <a16:creationId xmlns:a16="http://schemas.microsoft.com/office/drawing/2014/main" id="{B109837D-33F2-4860-9C21-750FEA6813FA}"/>
              </a:ext>
            </a:extLst>
          </p:cNvPr>
          <p:cNvGrpSpPr/>
          <p:nvPr/>
        </p:nvGrpSpPr>
        <p:grpSpPr>
          <a:xfrm>
            <a:off x="2060949" y="1913022"/>
            <a:ext cx="2581784" cy="3991181"/>
            <a:chOff x="613127" y="2824398"/>
            <a:chExt cx="1487312" cy="2348089"/>
          </a:xfrm>
          <a:solidFill>
            <a:srgbClr val="000099"/>
          </a:solidFill>
        </p:grpSpPr>
        <p:sp>
          <p:nvSpPr>
            <p:cNvPr id="6" name="Rectangle 5">
              <a:extLst>
                <a:ext uri="{FF2B5EF4-FFF2-40B4-BE49-F238E27FC236}">
                  <a16:creationId xmlns:a16="http://schemas.microsoft.com/office/drawing/2014/main" id="{85416C4E-7FC5-48AE-832D-F1F70DDF51FF}"/>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DA18D49-DD93-431F-ABE2-42BA09739A39}"/>
                </a:ext>
              </a:extLst>
            </p:cNvPr>
            <p:cNvSpPr txBox="1"/>
            <p:nvPr/>
          </p:nvSpPr>
          <p:spPr>
            <a:xfrm>
              <a:off x="634472" y="2847466"/>
              <a:ext cx="784223" cy="271606"/>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05</a:t>
              </a:r>
            </a:p>
          </p:txBody>
        </p:sp>
        <p:sp>
          <p:nvSpPr>
            <p:cNvPr id="8" name="TextBox 7">
              <a:extLst>
                <a:ext uri="{FF2B5EF4-FFF2-40B4-BE49-F238E27FC236}">
                  <a16:creationId xmlns:a16="http://schemas.microsoft.com/office/drawing/2014/main" id="{6E43D834-DC69-4BE6-B650-CD1E7921D42D}"/>
                </a:ext>
              </a:extLst>
            </p:cNvPr>
            <p:cNvSpPr txBox="1"/>
            <p:nvPr/>
          </p:nvSpPr>
          <p:spPr>
            <a:xfrm rot="16200000">
              <a:off x="492347" y="3904973"/>
              <a:ext cx="1728874" cy="691485"/>
            </a:xfrm>
            <a:prstGeom prst="rect">
              <a:avLst/>
            </a:prstGeom>
            <a:noFill/>
            <a:ln>
              <a:noFill/>
            </a:ln>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Case Studies:</a:t>
              </a:r>
            </a:p>
          </p:txBody>
        </p:sp>
      </p:grpSp>
      <p:sp>
        <p:nvSpPr>
          <p:cNvPr id="13" name="Content Placeholder 1">
            <a:extLst>
              <a:ext uri="{FF2B5EF4-FFF2-40B4-BE49-F238E27FC236}">
                <a16:creationId xmlns:a16="http://schemas.microsoft.com/office/drawing/2014/main" id="{093A3458-8D16-4BC6-B0E3-36EE763631EE}"/>
              </a:ext>
            </a:extLst>
          </p:cNvPr>
          <p:cNvSpPr txBox="1">
            <a:spLocks/>
          </p:cNvSpPr>
          <p:nvPr/>
        </p:nvSpPr>
        <p:spPr>
          <a:xfrm>
            <a:off x="4904235" y="1834950"/>
            <a:ext cx="4887835" cy="4463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highlight>
                  <a:srgbClr val="FFFFFF"/>
                </a:highlight>
              </a:rPr>
              <a:t>Brand modernization occurs on a continuum </a:t>
            </a:r>
            <a:r>
              <a:rPr lang="en-US" sz="2400" dirty="0"/>
              <a:t>from gradual evolution to a complete redesign.</a:t>
            </a:r>
          </a:p>
          <a:p>
            <a:pPr marL="0" indent="0">
              <a:buFont typeface="Arial" panose="020B0604020202020204" pitchFamily="34" charset="0"/>
              <a:buNone/>
            </a:pPr>
            <a:endParaRPr lang="en-US" sz="1050" dirty="0"/>
          </a:p>
          <a:p>
            <a:pPr marL="0" indent="0">
              <a:buFont typeface="Arial" panose="020B0604020202020204" pitchFamily="34" charset="0"/>
              <a:buNone/>
            </a:pPr>
            <a:r>
              <a:rPr lang="en-US" sz="2400" b="1" dirty="0">
                <a:highlight>
                  <a:srgbClr val="FFFF00"/>
                </a:highlight>
              </a:rPr>
              <a:t>Whether the CAP visual identity changed or not, it would still be making a statement </a:t>
            </a:r>
            <a:r>
              <a:rPr lang="en-US" sz="2400" dirty="0"/>
              <a:t>– intentional or not. </a:t>
            </a:r>
          </a:p>
          <a:p>
            <a:pPr marL="0" indent="0">
              <a:buFont typeface="Arial" panose="020B0604020202020204" pitchFamily="34" charset="0"/>
              <a:buNone/>
            </a:pPr>
            <a:endParaRPr lang="en-US" sz="1050" dirty="0"/>
          </a:p>
          <a:p>
            <a:pPr marL="0" indent="0">
              <a:buNone/>
            </a:pPr>
            <a:r>
              <a:rPr lang="en-US" sz="2400" b="1" dirty="0">
                <a:highlight>
                  <a:srgbClr val="FFFF00"/>
                </a:highlight>
              </a:rPr>
              <a:t>The objective is to align a logo with the desired reaction, not the default perception.</a:t>
            </a:r>
          </a:p>
        </p:txBody>
      </p:sp>
      <p:pic>
        <p:nvPicPr>
          <p:cNvPr id="14" name="Picture 13" descr="A picture containing dark, black&#10;&#10;Description automatically generated">
            <a:extLst>
              <a:ext uri="{FF2B5EF4-FFF2-40B4-BE49-F238E27FC236}">
                <a16:creationId xmlns:a16="http://schemas.microsoft.com/office/drawing/2014/main" id="{624B099F-3F03-4E16-A383-64D17E56B54F}"/>
              </a:ext>
            </a:extLst>
          </p:cNvPr>
          <p:cNvPicPr>
            <a:picLocks noChangeAspect="1"/>
          </p:cNvPicPr>
          <p:nvPr/>
        </p:nvPicPr>
        <p:blipFill rotWithShape="1">
          <a:blip r:embed="rId3">
            <a:extLst>
              <a:ext uri="{28A0092B-C50C-407E-A947-70E740481C1C}">
                <a14:useLocalDpi xmlns:a14="http://schemas.microsoft.com/office/drawing/2010/main" val="0"/>
              </a:ext>
            </a:extLst>
          </a:blip>
          <a:srcRect b="33105"/>
          <a:stretch/>
        </p:blipFill>
        <p:spPr>
          <a:xfrm>
            <a:off x="2986405" y="1743409"/>
            <a:ext cx="1656328" cy="830997"/>
          </a:xfrm>
          <a:prstGeom prst="rect">
            <a:avLst/>
          </a:prstGeom>
        </p:spPr>
      </p:pic>
      <p:sp>
        <p:nvSpPr>
          <p:cNvPr id="12" name="Footer Placeholder 3">
            <a:extLst>
              <a:ext uri="{FF2B5EF4-FFF2-40B4-BE49-F238E27FC236}">
                <a16:creationId xmlns:a16="http://schemas.microsoft.com/office/drawing/2014/main" id="{B9C4FDF8-21BE-4794-879C-E7C15F954A5C}"/>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17678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69E3BF-9E27-43EF-A550-7947CC18AC55}"/>
              </a:ext>
            </a:extLst>
          </p:cNvPr>
          <p:cNvSpPr>
            <a:spLocks noGrp="1"/>
          </p:cNvSpPr>
          <p:nvPr>
            <p:ph type="sldNum" sz="quarter" idx="11"/>
          </p:nvPr>
        </p:nvSpPr>
        <p:spPr/>
        <p:txBody>
          <a:bodyPr/>
          <a:lstStyle/>
          <a:p>
            <a:fld id="{A47E3F7A-0EE5-45E7-B40F-D7CBCF0FD8B8}" type="slidenum">
              <a:rPr lang="en-US" smtClean="0"/>
              <a:pPr/>
              <a:t>24</a:t>
            </a:fld>
            <a:endParaRPr lang="en-US" dirty="0"/>
          </a:p>
        </p:txBody>
      </p:sp>
      <p:sp>
        <p:nvSpPr>
          <p:cNvPr id="4" name="Title 3">
            <a:extLst>
              <a:ext uri="{FF2B5EF4-FFF2-40B4-BE49-F238E27FC236}">
                <a16:creationId xmlns:a16="http://schemas.microsoft.com/office/drawing/2014/main" id="{2E2D5BCC-F815-4B8D-83E4-CA200A538DF6}"/>
              </a:ext>
            </a:extLst>
          </p:cNvPr>
          <p:cNvSpPr>
            <a:spLocks noGrp="1"/>
          </p:cNvSpPr>
          <p:nvPr>
            <p:ph type="title"/>
          </p:nvPr>
        </p:nvSpPr>
        <p:spPr>
          <a:xfrm>
            <a:off x="972766" y="167158"/>
            <a:ext cx="10381034" cy="1325563"/>
          </a:xfrm>
        </p:spPr>
        <p:txBody>
          <a:bodyPr/>
          <a:lstStyle/>
          <a:p>
            <a:r>
              <a:rPr lang="en-US" dirty="0"/>
              <a:t>Refresh Continuum</a:t>
            </a:r>
          </a:p>
        </p:txBody>
      </p:sp>
      <p:sp>
        <p:nvSpPr>
          <p:cNvPr id="10" name="TextBox 9">
            <a:extLst>
              <a:ext uri="{FF2B5EF4-FFF2-40B4-BE49-F238E27FC236}">
                <a16:creationId xmlns:a16="http://schemas.microsoft.com/office/drawing/2014/main" id="{B130BE10-D9EF-4661-96A1-09061C0FF44B}"/>
              </a:ext>
            </a:extLst>
          </p:cNvPr>
          <p:cNvSpPr txBox="1"/>
          <p:nvPr/>
        </p:nvSpPr>
        <p:spPr>
          <a:xfrm>
            <a:off x="1006983" y="4042122"/>
            <a:ext cx="4972712" cy="2062103"/>
          </a:xfrm>
          <a:prstGeom prst="rect">
            <a:avLst/>
          </a:prstGeom>
          <a:noFill/>
        </p:spPr>
        <p:txBody>
          <a:bodyPr wrap="square" rtlCol="0">
            <a:spAutoFit/>
          </a:bodyPr>
          <a:lstStyle/>
          <a:p>
            <a:r>
              <a:rPr lang="en-US" sz="1600" b="1" dirty="0">
                <a:highlight>
                  <a:srgbClr val="FFFF00"/>
                </a:highlight>
                <a:latin typeface="Arial" panose="020B0604020202020204" pitchFamily="34" charset="0"/>
                <a:cs typeface="Arial" panose="020B0604020202020204" pitchFamily="34" charset="0"/>
              </a:rPr>
              <a:t>Subtle logo changes that evolve organically</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(but more frequently) </a:t>
            </a:r>
            <a:r>
              <a:rPr lang="en-US" sz="1600" b="1" dirty="0">
                <a:highlight>
                  <a:srgbClr val="FFFF00"/>
                </a:highlight>
                <a:latin typeface="Arial" panose="020B0604020202020204" pitchFamily="34" charset="0"/>
                <a:cs typeface="Arial" panose="020B0604020202020204" pitchFamily="34" charset="0"/>
              </a:rPr>
              <a:t>convey consistency</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 quality that consumers desire in specific products and services categories like food service. </a:t>
            </a:r>
          </a:p>
          <a:p>
            <a:endParaRPr lang="en-US" sz="1600" dirty="0">
              <a:latin typeface="Arial" panose="020B0604020202020204" pitchFamily="34" charset="0"/>
              <a:cs typeface="Arial" panose="020B0604020202020204" pitchFamily="34" charset="0"/>
            </a:endParaRPr>
          </a:p>
          <a:p>
            <a:r>
              <a:rPr lang="en-US" sz="1600" b="1" dirty="0">
                <a:highlight>
                  <a:srgbClr val="FFFF00"/>
                </a:highlight>
                <a:latin typeface="Arial" panose="020B0604020202020204" pitchFamily="34" charset="0"/>
                <a:cs typeface="Arial" panose="020B0604020202020204" pitchFamily="34" charset="0"/>
              </a:rPr>
              <a:t>The McDonald’s logo has changed more than 20 times since 1940</a:t>
            </a:r>
            <a:r>
              <a:rPr lang="en-US" sz="1600" dirty="0">
                <a:highlight>
                  <a:srgbClr val="FFFF00"/>
                </a:highlight>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Most have been very subtle, organic alterations.</a:t>
            </a:r>
            <a:endParaRPr lang="en-US" sz="16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B394927-2AD7-4165-9181-D9AACB3E1298}"/>
              </a:ext>
            </a:extLst>
          </p:cNvPr>
          <p:cNvSpPr txBox="1"/>
          <p:nvPr/>
        </p:nvSpPr>
        <p:spPr>
          <a:xfrm>
            <a:off x="6853291" y="4077336"/>
            <a:ext cx="4641186" cy="2062103"/>
          </a:xfrm>
          <a:prstGeom prst="rect">
            <a:avLst/>
          </a:prstGeom>
          <a:noFill/>
        </p:spPr>
        <p:txBody>
          <a:bodyPr wrap="square" rtlCol="0">
            <a:spAutoFit/>
          </a:bodyPr>
          <a:lstStyle/>
          <a:p>
            <a:r>
              <a:rPr lang="en-US" sz="1600" b="1" dirty="0">
                <a:highlight>
                  <a:srgbClr val="FFFF00"/>
                </a:highlight>
                <a:latin typeface="Arial" panose="020B0604020202020204" pitchFamily="34" charset="0"/>
                <a:cs typeface="Arial" panose="020B0604020202020204" pitchFamily="34" charset="0"/>
              </a:rPr>
              <a:t>Dramatic logo redesigns reflect boldness, innovation, and change</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qualities that consumers demand in specific categories like technology. </a:t>
            </a:r>
          </a:p>
          <a:p>
            <a:endParaRPr lang="en-US" sz="1600" dirty="0">
              <a:latin typeface="Arial" panose="020B0604020202020204" pitchFamily="34" charset="0"/>
              <a:cs typeface="Arial" panose="020B0604020202020204" pitchFamily="34" charset="0"/>
            </a:endParaRPr>
          </a:p>
          <a:p>
            <a:r>
              <a:rPr lang="en-US" sz="1600" b="1" dirty="0">
                <a:highlight>
                  <a:srgbClr val="FFFF00"/>
                </a:highlight>
                <a:latin typeface="Arial" panose="020B0604020202020204" pitchFamily="34" charset="0"/>
                <a:cs typeface="Arial" panose="020B0604020202020204" pitchFamily="34" charset="0"/>
              </a:rPr>
              <a:t>American Telephone &amp; Telegraph is now AT&amp;T Wireless. </a:t>
            </a:r>
            <a:r>
              <a:rPr lang="en-US" sz="1600" dirty="0">
                <a:latin typeface="Arial" panose="020B0604020202020204" pitchFamily="34" charset="0"/>
                <a:cs typeface="Arial" panose="020B0604020202020204" pitchFamily="34" charset="0"/>
              </a:rPr>
              <a:t>The logo (and name) reflect significant advancements in company evolution.</a:t>
            </a:r>
          </a:p>
        </p:txBody>
      </p:sp>
      <p:pic>
        <p:nvPicPr>
          <p:cNvPr id="1026" name="Picture 2" descr="At&amp;t Png Logo - Free Transparent PNG Logos">
            <a:extLst>
              <a:ext uri="{FF2B5EF4-FFF2-40B4-BE49-F238E27FC236}">
                <a16:creationId xmlns:a16="http://schemas.microsoft.com/office/drawing/2014/main" id="{870D24BD-A64A-CFD6-2F8F-282EF1811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155"/>
          <a:stretch/>
        </p:blipFill>
        <p:spPr bwMode="auto">
          <a:xfrm>
            <a:off x="9366478" y="2039684"/>
            <a:ext cx="1855677" cy="17787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1B6BE4D-9D04-A61A-47C4-2782B5F7E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371" y="2026331"/>
            <a:ext cx="1855677" cy="185696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B7722544-D222-0AA8-4C8B-DE8EBEE6A43A}"/>
              </a:ext>
            </a:extLst>
          </p:cNvPr>
          <p:cNvCxnSpPr/>
          <p:nvPr/>
        </p:nvCxnSpPr>
        <p:spPr>
          <a:xfrm>
            <a:off x="6334812" y="2243579"/>
            <a:ext cx="0" cy="3770722"/>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E5CE5C27-426E-50C0-1ADF-2962629B6406}"/>
              </a:ext>
            </a:extLst>
          </p:cNvPr>
          <p:cNvPicPr>
            <a:picLocks noChangeAspect="1"/>
          </p:cNvPicPr>
          <p:nvPr/>
        </p:nvPicPr>
        <p:blipFill rotWithShape="1">
          <a:blip r:embed="rId5"/>
          <a:srcRect l="70763" r="2281"/>
          <a:stretch/>
        </p:blipFill>
        <p:spPr>
          <a:xfrm>
            <a:off x="3419022" y="2041774"/>
            <a:ext cx="2397312" cy="1765324"/>
          </a:xfrm>
          <a:prstGeom prst="rect">
            <a:avLst/>
          </a:prstGeom>
        </p:spPr>
      </p:pic>
      <p:pic>
        <p:nvPicPr>
          <p:cNvPr id="15" name="Picture 14">
            <a:extLst>
              <a:ext uri="{FF2B5EF4-FFF2-40B4-BE49-F238E27FC236}">
                <a16:creationId xmlns:a16="http://schemas.microsoft.com/office/drawing/2014/main" id="{B2B091F0-D977-80E1-EABB-EDD3FB429782}"/>
              </a:ext>
            </a:extLst>
          </p:cNvPr>
          <p:cNvPicPr>
            <a:picLocks noChangeAspect="1"/>
          </p:cNvPicPr>
          <p:nvPr/>
        </p:nvPicPr>
        <p:blipFill rotWithShape="1">
          <a:blip r:embed="rId5"/>
          <a:srcRect l="2561" r="67229"/>
          <a:stretch/>
        </p:blipFill>
        <p:spPr>
          <a:xfrm>
            <a:off x="810009" y="2203195"/>
            <a:ext cx="2397312" cy="1575159"/>
          </a:xfrm>
          <a:prstGeom prst="rect">
            <a:avLst/>
          </a:prstGeom>
        </p:spPr>
      </p:pic>
      <p:sp>
        <p:nvSpPr>
          <p:cNvPr id="26" name="Footer Placeholder 3">
            <a:extLst>
              <a:ext uri="{FF2B5EF4-FFF2-40B4-BE49-F238E27FC236}">
                <a16:creationId xmlns:a16="http://schemas.microsoft.com/office/drawing/2014/main" id="{C1B9C205-3844-C496-451A-1C1FE59DCBF0}"/>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3026334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8D8EC5-EF5A-471A-9452-DC77C9A39910}"/>
              </a:ext>
            </a:extLst>
          </p:cNvPr>
          <p:cNvSpPr>
            <a:spLocks noGrp="1"/>
          </p:cNvSpPr>
          <p:nvPr>
            <p:ph idx="1"/>
          </p:nvPr>
        </p:nvSpPr>
        <p:spPr>
          <a:xfrm>
            <a:off x="3177488" y="2183633"/>
            <a:ext cx="6084593" cy="1507547"/>
          </a:xfrm>
        </p:spPr>
        <p:txBody>
          <a:bodyPr>
            <a:normAutofit/>
          </a:bodyPr>
          <a:lstStyle/>
          <a:p>
            <a:pPr marL="0" indent="0" algn="ctr">
              <a:buNone/>
            </a:pPr>
            <a:r>
              <a:rPr lang="en-US" sz="2400" b="1" dirty="0">
                <a:highlight>
                  <a:srgbClr val="FFFF00"/>
                </a:highlight>
              </a:rPr>
              <a:t>The Air Force identity is</a:t>
            </a:r>
            <a:r>
              <a:rPr lang="en-US" sz="2400" dirty="0">
                <a:highlight>
                  <a:srgbClr val="FFFF00"/>
                </a:highlight>
              </a:rPr>
              <a:t> </a:t>
            </a:r>
            <a:r>
              <a:rPr lang="en-US" sz="2400" dirty="0"/>
              <a:t>a</a:t>
            </a:r>
            <a:r>
              <a:rPr lang="en-US" sz="2400" b="1" dirty="0"/>
              <a:t> </a:t>
            </a:r>
            <a:r>
              <a:rPr lang="en-US" sz="2400" dirty="0"/>
              <a:t>modernized</a:t>
            </a:r>
            <a:r>
              <a:rPr lang="en-US" sz="2400" b="1" dirty="0"/>
              <a:t> </a:t>
            </a:r>
            <a:r>
              <a:rPr lang="en-US" sz="2400" dirty="0"/>
              <a:t>representation of a 21</a:t>
            </a:r>
            <a:r>
              <a:rPr lang="en-US" sz="2400" baseline="30000" dirty="0"/>
              <a:t>st</a:t>
            </a:r>
            <a:r>
              <a:rPr lang="en-US" sz="2400" dirty="0"/>
              <a:t> century air force </a:t>
            </a:r>
            <a:r>
              <a:rPr lang="en-US" sz="2400" b="1" dirty="0">
                <a:highlight>
                  <a:srgbClr val="FFFF00"/>
                </a:highlight>
              </a:rPr>
              <a:t>advancing into the future</a:t>
            </a:r>
            <a:r>
              <a:rPr lang="en-US" sz="2400" dirty="0"/>
              <a:t>.</a:t>
            </a:r>
            <a:endParaRPr lang="en-US" dirty="0"/>
          </a:p>
        </p:txBody>
      </p:sp>
      <p:sp>
        <p:nvSpPr>
          <p:cNvPr id="3" name="Slide Number Placeholder 2">
            <a:extLst>
              <a:ext uri="{FF2B5EF4-FFF2-40B4-BE49-F238E27FC236}">
                <a16:creationId xmlns:a16="http://schemas.microsoft.com/office/drawing/2014/main" id="{E0CEF1C5-82BF-41EC-A28E-5C2072A3DC2B}"/>
              </a:ext>
            </a:extLst>
          </p:cNvPr>
          <p:cNvSpPr>
            <a:spLocks noGrp="1"/>
          </p:cNvSpPr>
          <p:nvPr>
            <p:ph type="sldNum" sz="quarter" idx="11"/>
          </p:nvPr>
        </p:nvSpPr>
        <p:spPr/>
        <p:txBody>
          <a:bodyPr/>
          <a:lstStyle/>
          <a:p>
            <a:fld id="{A47E3F7A-0EE5-45E7-B40F-D7CBCF0FD8B8}" type="slidenum">
              <a:rPr lang="en-US" smtClean="0"/>
              <a:pPr/>
              <a:t>25</a:t>
            </a:fld>
            <a:endParaRPr lang="en-US" dirty="0"/>
          </a:p>
        </p:txBody>
      </p:sp>
      <p:sp>
        <p:nvSpPr>
          <p:cNvPr id="4" name="Title 3">
            <a:extLst>
              <a:ext uri="{FF2B5EF4-FFF2-40B4-BE49-F238E27FC236}">
                <a16:creationId xmlns:a16="http://schemas.microsoft.com/office/drawing/2014/main" id="{DA809E8E-C27D-43BE-8BD6-CCD8DAEC2EFC}"/>
              </a:ext>
            </a:extLst>
          </p:cNvPr>
          <p:cNvSpPr>
            <a:spLocks noGrp="1"/>
          </p:cNvSpPr>
          <p:nvPr>
            <p:ph type="title"/>
          </p:nvPr>
        </p:nvSpPr>
        <p:spPr>
          <a:xfrm>
            <a:off x="860905" y="167158"/>
            <a:ext cx="10492895" cy="1325563"/>
          </a:xfrm>
        </p:spPr>
        <p:txBody>
          <a:bodyPr/>
          <a:lstStyle/>
          <a:p>
            <a:r>
              <a:rPr lang="en-US" dirty="0"/>
              <a:t>USAF Case Study</a:t>
            </a:r>
          </a:p>
        </p:txBody>
      </p:sp>
      <p:pic>
        <p:nvPicPr>
          <p:cNvPr id="6146" name="Picture 2" descr="United States Army Air Forces - Wikipedia">
            <a:extLst>
              <a:ext uri="{FF2B5EF4-FFF2-40B4-BE49-F238E27FC236}">
                <a16:creationId xmlns:a16="http://schemas.microsoft.com/office/drawing/2014/main" id="{B6365ED2-0EA5-44A1-864D-3BA2ACCA6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67" y="1806091"/>
            <a:ext cx="1727775" cy="1727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drawing&#10;&#10;Description automatically generated">
            <a:extLst>
              <a:ext uri="{FF2B5EF4-FFF2-40B4-BE49-F238E27FC236}">
                <a16:creationId xmlns:a16="http://schemas.microsoft.com/office/drawing/2014/main" id="{93ED63D4-7488-4418-8BA5-D0B0239CD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67" y="4459570"/>
            <a:ext cx="1730452" cy="1730450"/>
          </a:xfrm>
          <a:prstGeom prst="rect">
            <a:avLst/>
          </a:prstGeom>
          <a:ln>
            <a:noFill/>
          </a:ln>
        </p:spPr>
      </p:pic>
      <p:sp>
        <p:nvSpPr>
          <p:cNvPr id="12" name="Content Placeholder 1">
            <a:extLst>
              <a:ext uri="{FF2B5EF4-FFF2-40B4-BE49-F238E27FC236}">
                <a16:creationId xmlns:a16="http://schemas.microsoft.com/office/drawing/2014/main" id="{FBE1BDD6-D02B-47CC-8FA0-C565E33B2A44}"/>
              </a:ext>
            </a:extLst>
          </p:cNvPr>
          <p:cNvSpPr txBox="1">
            <a:spLocks/>
          </p:cNvSpPr>
          <p:nvPr/>
        </p:nvSpPr>
        <p:spPr>
          <a:xfrm>
            <a:off x="3177488" y="4367614"/>
            <a:ext cx="6084593" cy="1888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The </a:t>
            </a:r>
            <a:r>
              <a:rPr lang="en-US" sz="2400" b="1" dirty="0">
                <a:highlight>
                  <a:srgbClr val="FFFF00"/>
                </a:highlight>
              </a:rPr>
              <a:t>Civil Air Patrol identity remains </a:t>
            </a:r>
            <a:r>
              <a:rPr lang="en-US" sz="2400" dirty="0"/>
              <a:t>visually linked to Civilian Defense of the 20</a:t>
            </a:r>
            <a:r>
              <a:rPr lang="en-US" sz="2400" baseline="30000" dirty="0"/>
              <a:t>th</a:t>
            </a:r>
            <a:r>
              <a:rPr lang="en-US" sz="2400" dirty="0"/>
              <a:t> century – </a:t>
            </a:r>
            <a:r>
              <a:rPr lang="en-US" sz="2400" b="1" dirty="0">
                <a:highlight>
                  <a:srgbClr val="FFFF00"/>
                </a:highlight>
              </a:rPr>
              <a:t>grounded in the past </a:t>
            </a:r>
            <a:r>
              <a:rPr lang="en-US" sz="2400" dirty="0"/>
              <a:t>when we should be looking to the future as a Total Force partner.</a:t>
            </a:r>
            <a:endParaRPr lang="en-US" dirty="0"/>
          </a:p>
        </p:txBody>
      </p:sp>
      <p:sp>
        <p:nvSpPr>
          <p:cNvPr id="16" name="TextBox 15">
            <a:extLst>
              <a:ext uri="{FF2B5EF4-FFF2-40B4-BE49-F238E27FC236}">
                <a16:creationId xmlns:a16="http://schemas.microsoft.com/office/drawing/2014/main" id="{A33BF4FE-A0AE-4ADE-ADE7-2AAB94E0FE22}"/>
              </a:ext>
            </a:extLst>
          </p:cNvPr>
          <p:cNvSpPr txBox="1"/>
          <p:nvPr/>
        </p:nvSpPr>
        <p:spPr>
          <a:xfrm>
            <a:off x="539073" y="3729288"/>
            <a:ext cx="2168433" cy="461665"/>
          </a:xfrm>
          <a:prstGeom prst="rect">
            <a:avLst/>
          </a:prstGeom>
          <a:noFill/>
        </p:spPr>
        <p:txBody>
          <a:bodyPr wrap="square" rtlCol="0">
            <a:spAutoFit/>
          </a:bodyPr>
          <a:lstStyle/>
          <a:p>
            <a:pPr algn="ctr"/>
            <a:r>
              <a:rPr lang="en-US" sz="2400" dirty="0">
                <a:latin typeface="Broadway" panose="04040905080B02020502" pitchFamily="82" charset="0"/>
                <a:cs typeface="Arial" panose="020B0604020202020204" pitchFamily="34" charset="0"/>
              </a:rPr>
              <a:t>Circa 1940</a:t>
            </a:r>
            <a:endParaRPr lang="en-US" dirty="0">
              <a:latin typeface="Broadway" panose="04040905080B02020502" pitchFamily="82" charset="0"/>
              <a:cs typeface="Arial" panose="020B0604020202020204" pitchFamily="34" charset="0"/>
            </a:endParaRPr>
          </a:p>
        </p:txBody>
      </p:sp>
      <p:pic>
        <p:nvPicPr>
          <p:cNvPr id="14" name="Picture 13" descr="Logo, company name&#10;&#10;Description automatically generated">
            <a:extLst>
              <a:ext uri="{FF2B5EF4-FFF2-40B4-BE49-F238E27FC236}">
                <a16:creationId xmlns:a16="http://schemas.microsoft.com/office/drawing/2014/main" id="{58B87C8E-5DE5-4492-AEF4-9B0A2639EF9C}"/>
              </a:ext>
            </a:extLst>
          </p:cNvPr>
          <p:cNvPicPr>
            <a:picLocks noChangeAspect="1"/>
          </p:cNvPicPr>
          <p:nvPr/>
        </p:nvPicPr>
        <p:blipFill rotWithShape="1">
          <a:blip r:embed="rId5">
            <a:extLst>
              <a:ext uri="{28A0092B-C50C-407E-A947-70E740481C1C}">
                <a14:useLocalDpi xmlns:a14="http://schemas.microsoft.com/office/drawing/2010/main" val="0"/>
              </a:ext>
            </a:extLst>
          </a:blip>
          <a:srcRect b="10012"/>
          <a:stretch/>
        </p:blipFill>
        <p:spPr>
          <a:xfrm>
            <a:off x="10027352" y="4671762"/>
            <a:ext cx="1640721" cy="1476442"/>
          </a:xfrm>
          <a:prstGeom prst="rect">
            <a:avLst/>
          </a:prstGeom>
        </p:spPr>
      </p:pic>
      <p:sp>
        <p:nvSpPr>
          <p:cNvPr id="15" name="TextBox 14">
            <a:extLst>
              <a:ext uri="{FF2B5EF4-FFF2-40B4-BE49-F238E27FC236}">
                <a16:creationId xmlns:a16="http://schemas.microsoft.com/office/drawing/2014/main" id="{7A9321C4-6ED9-43A8-9A9B-934199B62F4C}"/>
              </a:ext>
            </a:extLst>
          </p:cNvPr>
          <p:cNvSpPr txBox="1"/>
          <p:nvPr/>
        </p:nvSpPr>
        <p:spPr>
          <a:xfrm>
            <a:off x="9732065" y="3836253"/>
            <a:ext cx="2239447" cy="430887"/>
          </a:xfrm>
          <a:prstGeom prst="rect">
            <a:avLst/>
          </a:prstGeom>
          <a:noFill/>
        </p:spPr>
        <p:txBody>
          <a:bodyPr wrap="square" rtlCol="0">
            <a:spAutoFit/>
          </a:bodyPr>
          <a:lstStyle/>
          <a:p>
            <a:pPr algn="ctr"/>
            <a:r>
              <a:rPr lang="en-US" sz="2200" dirty="0">
                <a:latin typeface="Century Gothic" panose="020B0502020202020204" pitchFamily="34" charset="0"/>
                <a:cs typeface="Arial" panose="020B0604020202020204" pitchFamily="34" charset="0"/>
              </a:rPr>
              <a:t>Today</a:t>
            </a:r>
          </a:p>
        </p:txBody>
      </p:sp>
      <p:pic>
        <p:nvPicPr>
          <p:cNvPr id="18" name="Picture 17" descr="A close up of a logo&#10;&#10;Description automatically generated">
            <a:extLst>
              <a:ext uri="{FF2B5EF4-FFF2-40B4-BE49-F238E27FC236}">
                <a16:creationId xmlns:a16="http://schemas.microsoft.com/office/drawing/2014/main" id="{BA91DB6A-C685-4BA1-B578-7EBECD41854D}"/>
              </a:ext>
            </a:extLst>
          </p:cNvPr>
          <p:cNvPicPr>
            <a:picLocks noChangeAspect="1"/>
          </p:cNvPicPr>
          <p:nvPr/>
        </p:nvPicPr>
        <p:blipFill rotWithShape="1">
          <a:blip r:embed="rId6">
            <a:extLst>
              <a:ext uri="{28A0092B-C50C-407E-A947-70E740481C1C}">
                <a14:useLocalDpi xmlns:a14="http://schemas.microsoft.com/office/drawing/2010/main" val="0"/>
              </a:ext>
            </a:extLst>
          </a:blip>
          <a:srcRect l="15365" r="16155" b="21841"/>
          <a:stretch/>
        </p:blipFill>
        <p:spPr>
          <a:xfrm>
            <a:off x="9808404" y="1815618"/>
            <a:ext cx="2063427" cy="1837507"/>
          </a:xfrm>
          <a:prstGeom prst="rect">
            <a:avLst/>
          </a:prstGeom>
        </p:spPr>
      </p:pic>
      <p:sp>
        <p:nvSpPr>
          <p:cNvPr id="20" name="Footer Placeholder 3">
            <a:extLst>
              <a:ext uri="{FF2B5EF4-FFF2-40B4-BE49-F238E27FC236}">
                <a16:creationId xmlns:a16="http://schemas.microsoft.com/office/drawing/2014/main" id="{F3C74604-0A2D-404A-86A7-DDE0E49ED969}"/>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38776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97EA54-7525-483F-AF9B-3E382E8E8624}"/>
              </a:ext>
            </a:extLst>
          </p:cNvPr>
          <p:cNvSpPr>
            <a:spLocks noGrp="1"/>
          </p:cNvSpPr>
          <p:nvPr>
            <p:ph idx="1"/>
          </p:nvPr>
        </p:nvSpPr>
        <p:spPr>
          <a:xfrm>
            <a:off x="4812149" y="2170794"/>
            <a:ext cx="5257800" cy="3666505"/>
          </a:xfrm>
        </p:spPr>
        <p:txBody>
          <a:bodyPr>
            <a:noAutofit/>
          </a:bodyPr>
          <a:lstStyle/>
          <a:p>
            <a:pPr marL="0" indent="0">
              <a:buNone/>
            </a:pPr>
            <a:r>
              <a:rPr lang="en-US" sz="2400" dirty="0"/>
              <a:t>Retains heritage </a:t>
            </a:r>
            <a:r>
              <a:rPr lang="en-US" sz="1600" dirty="0">
                <a:solidFill>
                  <a:schemeClr val="bg1">
                    <a:lumMod val="75000"/>
                  </a:schemeClr>
                </a:solidFill>
              </a:rPr>
              <a:t>(star and globe)</a:t>
            </a:r>
          </a:p>
          <a:p>
            <a:pPr marL="0" indent="0">
              <a:buNone/>
            </a:pPr>
            <a:r>
              <a:rPr lang="en-US" sz="2400" dirty="0"/>
              <a:t>Simplified design </a:t>
            </a:r>
            <a:r>
              <a:rPr lang="en-US" sz="1600" dirty="0">
                <a:solidFill>
                  <a:schemeClr val="bg1">
                    <a:lumMod val="75000"/>
                  </a:schemeClr>
                </a:solidFill>
              </a:rPr>
              <a:t>(one color)</a:t>
            </a:r>
            <a:endParaRPr lang="en-US" sz="1600" dirty="0"/>
          </a:p>
          <a:p>
            <a:pPr marL="0" indent="0">
              <a:buNone/>
            </a:pPr>
            <a:r>
              <a:rPr lang="en-US" sz="2400" dirty="0"/>
              <a:t>Increased flexibility </a:t>
            </a:r>
            <a:r>
              <a:rPr lang="en-US" sz="1600" dirty="0">
                <a:solidFill>
                  <a:schemeClr val="bg1">
                    <a:lumMod val="75000"/>
                  </a:schemeClr>
                </a:solidFill>
              </a:rPr>
              <a:t>(no container)</a:t>
            </a:r>
          </a:p>
          <a:p>
            <a:pPr marL="0" indent="0">
              <a:buNone/>
            </a:pPr>
            <a:r>
              <a:rPr lang="en-US" sz="2400" dirty="0"/>
              <a:t>More modern than retro</a:t>
            </a:r>
          </a:p>
          <a:p>
            <a:pPr marL="0" indent="0">
              <a:buNone/>
            </a:pPr>
            <a:r>
              <a:rPr lang="en-US" sz="2400" dirty="0"/>
              <a:t>Enhanced visual appeal</a:t>
            </a:r>
          </a:p>
          <a:p>
            <a:pPr marL="0" indent="0">
              <a:buNone/>
            </a:pPr>
            <a:r>
              <a:rPr lang="en-US" sz="2400" dirty="0"/>
              <a:t>Modern design aesthetic</a:t>
            </a:r>
          </a:p>
          <a:p>
            <a:pPr marL="0" indent="0">
              <a:buNone/>
            </a:pPr>
            <a:r>
              <a:rPr lang="en-US" sz="2400" dirty="0"/>
              <a:t>More closely represents today’s organization than yesterday</a:t>
            </a:r>
          </a:p>
          <a:p>
            <a:pPr marL="0" indent="0">
              <a:buNone/>
            </a:pPr>
            <a:endParaRPr lang="en-US" sz="2400" dirty="0"/>
          </a:p>
          <a:p>
            <a:pPr marL="0" indent="0">
              <a:buNone/>
            </a:pPr>
            <a:endParaRPr lang="en-US" sz="2400" dirty="0"/>
          </a:p>
        </p:txBody>
      </p:sp>
      <p:sp>
        <p:nvSpPr>
          <p:cNvPr id="3" name="Slide Number Placeholder 2">
            <a:extLst>
              <a:ext uri="{FF2B5EF4-FFF2-40B4-BE49-F238E27FC236}">
                <a16:creationId xmlns:a16="http://schemas.microsoft.com/office/drawing/2014/main" id="{E24A35F7-85C3-4017-ABD0-1E2106FAF816}"/>
              </a:ext>
            </a:extLst>
          </p:cNvPr>
          <p:cNvSpPr>
            <a:spLocks noGrp="1"/>
          </p:cNvSpPr>
          <p:nvPr>
            <p:ph type="sldNum" sz="quarter" idx="11"/>
          </p:nvPr>
        </p:nvSpPr>
        <p:spPr/>
        <p:txBody>
          <a:bodyPr/>
          <a:lstStyle/>
          <a:p>
            <a:fld id="{A47E3F7A-0EE5-45E7-B40F-D7CBCF0FD8B8}" type="slidenum">
              <a:rPr lang="en-US" smtClean="0"/>
              <a:pPr/>
              <a:t>26</a:t>
            </a:fld>
            <a:endParaRPr lang="en-US" dirty="0"/>
          </a:p>
        </p:txBody>
      </p:sp>
      <p:sp>
        <p:nvSpPr>
          <p:cNvPr id="4" name="Title 3">
            <a:extLst>
              <a:ext uri="{FF2B5EF4-FFF2-40B4-BE49-F238E27FC236}">
                <a16:creationId xmlns:a16="http://schemas.microsoft.com/office/drawing/2014/main" id="{D73642DD-9B87-4F9D-8E29-ABE9A9B8D7B1}"/>
              </a:ext>
            </a:extLst>
          </p:cNvPr>
          <p:cNvSpPr>
            <a:spLocks noGrp="1"/>
          </p:cNvSpPr>
          <p:nvPr>
            <p:ph type="title"/>
          </p:nvPr>
        </p:nvSpPr>
        <p:spPr>
          <a:xfrm>
            <a:off x="845940" y="167158"/>
            <a:ext cx="11346060" cy="1325563"/>
          </a:xfrm>
        </p:spPr>
        <p:txBody>
          <a:bodyPr/>
          <a:lstStyle/>
          <a:p>
            <a:r>
              <a:rPr lang="en-US" dirty="0"/>
              <a:t>Air Force Rebrand Scorecard</a:t>
            </a:r>
          </a:p>
        </p:txBody>
      </p:sp>
      <p:pic>
        <p:nvPicPr>
          <p:cNvPr id="7" name="Picture 6" descr="Logo, company name&#10;&#10;Description automatically generated">
            <a:extLst>
              <a:ext uri="{FF2B5EF4-FFF2-40B4-BE49-F238E27FC236}">
                <a16:creationId xmlns:a16="http://schemas.microsoft.com/office/drawing/2014/main" id="{FFEF1251-707A-4FD8-B02A-2323F3C05D43}"/>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4903" b="98225" l="5200" r="96383">
                        <a14:foregroundMark x1="30821" y1="60355" x2="30821" y2="60355"/>
                        <a14:foregroundMark x1="11304" y1="18259" x2="11304" y2="18259"/>
                        <a14:foregroundMark x1="8591" y1="25951" x2="8591" y2="25951"/>
                        <a14:foregroundMark x1="7460" y1="11327" x2="7460" y2="11327"/>
                        <a14:foregroundMark x1="5200" y1="22992" x2="5200" y2="22992"/>
                        <a14:foregroundMark x1="8968" y1="4903" x2="8968" y2="4903"/>
                        <a14:foregroundMark x1="63828" y1="55199" x2="71364" y2="44210"/>
                        <a14:foregroundMark x1="71364" y1="44210" x2="74906" y2="41420"/>
                        <a14:foregroundMark x1="70686" y1="61200" x2="76036" y2="55199"/>
                        <a14:foregroundMark x1="52298" y1="75824" x2="52298" y2="75824"/>
                        <a14:foregroundMark x1="52298" y1="75824" x2="52298" y2="75824"/>
                        <a14:foregroundMark x1="37378" y1="87405" x2="37378" y2="87405"/>
                        <a14:foregroundMark x1="37001" y1="87405" x2="37001" y2="87405"/>
                        <a14:foregroundMark x1="47702" y1="92139" x2="48078" y2="92139"/>
                        <a14:foregroundMark x1="48078" y1="92139" x2="48078" y2="92139"/>
                        <a14:foregroundMark x1="65335" y1="80558" x2="65335" y2="80558"/>
                        <a14:foregroundMark x1="65335" y1="80558" x2="65335" y2="80558"/>
                        <a14:foregroundMark x1="49586" y1="98225" x2="49586" y2="98225"/>
                        <a14:foregroundMark x1="92163" y1="9214" x2="92163" y2="9214"/>
                        <a14:foregroundMark x1="92540" y1="10059" x2="92540" y2="10059"/>
                        <a14:foregroundMark x1="96383" y1="21217" x2="96383" y2="21217"/>
                      </a14:backgroundRemoval>
                    </a14:imgEffect>
                  </a14:imgLayer>
                </a14:imgProps>
              </a:ext>
              <a:ext uri="{28A0092B-C50C-407E-A947-70E740481C1C}">
                <a14:useLocalDpi xmlns:a14="http://schemas.microsoft.com/office/drawing/2010/main" val="0"/>
              </a:ext>
            </a:extLst>
          </a:blip>
          <a:stretch>
            <a:fillRect/>
          </a:stretch>
        </p:blipFill>
        <p:spPr>
          <a:xfrm>
            <a:off x="580387" y="2548117"/>
            <a:ext cx="2980910" cy="2657435"/>
          </a:xfrm>
          <a:prstGeom prst="rect">
            <a:avLst/>
          </a:prstGeom>
        </p:spPr>
      </p:pic>
      <p:pic>
        <p:nvPicPr>
          <p:cNvPr id="8" name="Picture 2" descr="United States Army Air Forces - Wikipedia">
            <a:extLst>
              <a:ext uri="{FF2B5EF4-FFF2-40B4-BE49-F238E27FC236}">
                <a16:creationId xmlns:a16="http://schemas.microsoft.com/office/drawing/2014/main" id="{1CB161A4-6AA4-4E82-8D0C-A5136B480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8949" y="2777828"/>
            <a:ext cx="2051830" cy="205183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7642E89-2DD4-4CAB-BAFD-6DE000280672}"/>
              </a:ext>
            </a:extLst>
          </p:cNvPr>
          <p:cNvGrpSpPr/>
          <p:nvPr/>
        </p:nvGrpSpPr>
        <p:grpSpPr>
          <a:xfrm>
            <a:off x="4297307" y="2224466"/>
            <a:ext cx="331509" cy="3041636"/>
            <a:chOff x="4859290" y="2285876"/>
            <a:chExt cx="331509" cy="3041636"/>
          </a:xfrm>
        </p:grpSpPr>
        <p:sp>
          <p:nvSpPr>
            <p:cNvPr id="9" name="Rectangle 8">
              <a:extLst>
                <a:ext uri="{FF2B5EF4-FFF2-40B4-BE49-F238E27FC236}">
                  <a16:creationId xmlns:a16="http://schemas.microsoft.com/office/drawing/2014/main" id="{6D178C0F-B159-45C0-8DBA-8ED2BADC608D}"/>
                </a:ext>
              </a:extLst>
            </p:cNvPr>
            <p:cNvSpPr/>
            <p:nvPr/>
          </p:nvSpPr>
          <p:spPr>
            <a:xfrm>
              <a:off x="4865677" y="3167351"/>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6492EC-871B-44D7-B040-1AEE6A1493E6}"/>
                </a:ext>
              </a:extLst>
            </p:cNvPr>
            <p:cNvSpPr/>
            <p:nvPr/>
          </p:nvSpPr>
          <p:spPr>
            <a:xfrm>
              <a:off x="4865677" y="3647775"/>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4EC117D-F8A7-45F9-A2E3-9BBBE707561E}"/>
                </a:ext>
              </a:extLst>
            </p:cNvPr>
            <p:cNvSpPr/>
            <p:nvPr/>
          </p:nvSpPr>
          <p:spPr>
            <a:xfrm>
              <a:off x="4861564" y="2285876"/>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B499470-4A03-40A8-B7BD-B2D8E2BB47FD}"/>
                </a:ext>
              </a:extLst>
            </p:cNvPr>
            <p:cNvSpPr/>
            <p:nvPr/>
          </p:nvSpPr>
          <p:spPr>
            <a:xfrm>
              <a:off x="4866744" y="5003457"/>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2AFD884-CC9D-4114-8E18-B58F073A5C26}"/>
                </a:ext>
              </a:extLst>
            </p:cNvPr>
            <p:cNvSpPr/>
            <p:nvPr/>
          </p:nvSpPr>
          <p:spPr>
            <a:xfrm>
              <a:off x="4859290" y="4098259"/>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4AB06B6-A160-45D3-B0CD-142CE5BC3091}"/>
                </a:ext>
              </a:extLst>
            </p:cNvPr>
            <p:cNvSpPr/>
            <p:nvPr/>
          </p:nvSpPr>
          <p:spPr>
            <a:xfrm>
              <a:off x="4859290" y="4527372"/>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7780F6B-4641-49DE-96C1-D1340E143009}"/>
                </a:ext>
              </a:extLst>
            </p:cNvPr>
            <p:cNvSpPr/>
            <p:nvPr/>
          </p:nvSpPr>
          <p:spPr>
            <a:xfrm>
              <a:off x="4861565" y="2741432"/>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pic>
        <p:nvPicPr>
          <p:cNvPr id="17" name="Graphic 16" descr="Checkmark">
            <a:extLst>
              <a:ext uri="{FF2B5EF4-FFF2-40B4-BE49-F238E27FC236}">
                <a16:creationId xmlns:a16="http://schemas.microsoft.com/office/drawing/2014/main" id="{E56CEAF4-1A54-45E3-8441-78ECE1935E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7544" y="2073864"/>
            <a:ext cx="574605" cy="574605"/>
          </a:xfrm>
          <a:prstGeom prst="rect">
            <a:avLst/>
          </a:prstGeom>
        </p:spPr>
      </p:pic>
      <p:pic>
        <p:nvPicPr>
          <p:cNvPr id="19" name="Graphic 18" descr="Checkmark">
            <a:extLst>
              <a:ext uri="{FF2B5EF4-FFF2-40B4-BE49-F238E27FC236}">
                <a16:creationId xmlns:a16="http://schemas.microsoft.com/office/drawing/2014/main" id="{1F79DCAB-D1CA-4A9E-BC45-7C4C3B43B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48598" y="2971345"/>
            <a:ext cx="574605" cy="574605"/>
          </a:xfrm>
          <a:prstGeom prst="rect">
            <a:avLst/>
          </a:prstGeom>
        </p:spPr>
      </p:pic>
      <p:pic>
        <p:nvPicPr>
          <p:cNvPr id="20" name="Graphic 19" descr="Checkmark">
            <a:extLst>
              <a:ext uri="{FF2B5EF4-FFF2-40B4-BE49-F238E27FC236}">
                <a16:creationId xmlns:a16="http://schemas.microsoft.com/office/drawing/2014/main" id="{C1165940-BD85-4195-9143-86F7CF3CEB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55041" y="3446739"/>
            <a:ext cx="574605" cy="574605"/>
          </a:xfrm>
          <a:prstGeom prst="rect">
            <a:avLst/>
          </a:prstGeom>
        </p:spPr>
      </p:pic>
      <p:pic>
        <p:nvPicPr>
          <p:cNvPr id="21" name="Graphic 20" descr="Checkmark">
            <a:extLst>
              <a:ext uri="{FF2B5EF4-FFF2-40B4-BE49-F238E27FC236}">
                <a16:creationId xmlns:a16="http://schemas.microsoft.com/office/drawing/2014/main" id="{AED34192-685D-401B-986B-3674A03FD4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6996" y="3881717"/>
            <a:ext cx="574605" cy="574605"/>
          </a:xfrm>
          <a:prstGeom prst="rect">
            <a:avLst/>
          </a:prstGeom>
        </p:spPr>
      </p:pic>
      <p:pic>
        <p:nvPicPr>
          <p:cNvPr id="22" name="Graphic 21" descr="Checkmark">
            <a:extLst>
              <a:ext uri="{FF2B5EF4-FFF2-40B4-BE49-F238E27FC236}">
                <a16:creationId xmlns:a16="http://schemas.microsoft.com/office/drawing/2014/main" id="{1CB11D07-C79F-4748-B620-93153427F1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25545" y="4301190"/>
            <a:ext cx="574605" cy="574605"/>
          </a:xfrm>
          <a:prstGeom prst="rect">
            <a:avLst/>
          </a:prstGeom>
        </p:spPr>
      </p:pic>
      <p:pic>
        <p:nvPicPr>
          <p:cNvPr id="23" name="Graphic 22" descr="Checkmark">
            <a:extLst>
              <a:ext uri="{FF2B5EF4-FFF2-40B4-BE49-F238E27FC236}">
                <a16:creationId xmlns:a16="http://schemas.microsoft.com/office/drawing/2014/main" id="{DDCCABA3-897E-44B5-933B-96D2BA523F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55041" y="4759947"/>
            <a:ext cx="574605" cy="574605"/>
          </a:xfrm>
          <a:prstGeom prst="rect">
            <a:avLst/>
          </a:prstGeom>
        </p:spPr>
      </p:pic>
      <p:pic>
        <p:nvPicPr>
          <p:cNvPr id="24" name="Graphic 23" descr="Checkmark">
            <a:extLst>
              <a:ext uri="{FF2B5EF4-FFF2-40B4-BE49-F238E27FC236}">
                <a16:creationId xmlns:a16="http://schemas.microsoft.com/office/drawing/2014/main" id="{6C6C358B-09BA-4046-98D0-7DBABFCEF5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40759" y="2534369"/>
            <a:ext cx="574605" cy="574605"/>
          </a:xfrm>
          <a:prstGeom prst="rect">
            <a:avLst/>
          </a:prstGeom>
        </p:spPr>
      </p:pic>
      <p:sp>
        <p:nvSpPr>
          <p:cNvPr id="26" name="Footer Placeholder 3">
            <a:extLst>
              <a:ext uri="{FF2B5EF4-FFF2-40B4-BE49-F238E27FC236}">
                <a16:creationId xmlns:a16="http://schemas.microsoft.com/office/drawing/2014/main" id="{2A597D9A-1300-4DA1-921C-D2A27C3D8F10}"/>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24830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5302-0C28-4B13-A0DD-81C9AD072F2A}"/>
              </a:ext>
            </a:extLst>
          </p:cNvPr>
          <p:cNvSpPr>
            <a:spLocks noGrp="1"/>
          </p:cNvSpPr>
          <p:nvPr>
            <p:ph type="title"/>
          </p:nvPr>
        </p:nvSpPr>
        <p:spPr>
          <a:xfrm>
            <a:off x="842212" y="149242"/>
            <a:ext cx="10511588" cy="1325563"/>
          </a:xfrm>
        </p:spPr>
        <p:txBody>
          <a:bodyPr/>
          <a:lstStyle/>
          <a:p>
            <a:r>
              <a:rPr lang="en-US" dirty="0"/>
              <a:t>The Question Is:</a:t>
            </a:r>
          </a:p>
        </p:txBody>
      </p:sp>
      <p:sp>
        <p:nvSpPr>
          <p:cNvPr id="3" name="Slide Number Placeholder 2">
            <a:extLst>
              <a:ext uri="{FF2B5EF4-FFF2-40B4-BE49-F238E27FC236}">
                <a16:creationId xmlns:a16="http://schemas.microsoft.com/office/drawing/2014/main" id="{68195E0D-EC8E-41AF-BAF0-2B9E035A4693}"/>
              </a:ext>
            </a:extLst>
          </p:cNvPr>
          <p:cNvSpPr>
            <a:spLocks noGrp="1"/>
          </p:cNvSpPr>
          <p:nvPr>
            <p:ph type="sldNum" sz="quarter" idx="11"/>
          </p:nvPr>
        </p:nvSpPr>
        <p:spPr/>
        <p:txBody>
          <a:bodyPr/>
          <a:lstStyle/>
          <a:p>
            <a:fld id="{A47E3F7A-0EE5-45E7-B40F-D7CBCF0FD8B8}" type="slidenum">
              <a:rPr lang="en-US" smtClean="0"/>
              <a:pPr/>
              <a:t>27</a:t>
            </a:fld>
            <a:endParaRPr lang="en-US" dirty="0"/>
          </a:p>
        </p:txBody>
      </p:sp>
      <p:sp>
        <p:nvSpPr>
          <p:cNvPr id="5" name="TextBox 4">
            <a:extLst>
              <a:ext uri="{FF2B5EF4-FFF2-40B4-BE49-F238E27FC236}">
                <a16:creationId xmlns:a16="http://schemas.microsoft.com/office/drawing/2014/main" id="{E5DA2E94-46B6-48AA-83B1-6D3D0745DE65}"/>
              </a:ext>
            </a:extLst>
          </p:cNvPr>
          <p:cNvSpPr txBox="1"/>
          <p:nvPr/>
        </p:nvSpPr>
        <p:spPr>
          <a:xfrm>
            <a:off x="1111102" y="1943372"/>
            <a:ext cx="4458178" cy="646331"/>
          </a:xfrm>
          <a:prstGeom prst="rect">
            <a:avLst/>
          </a:prstGeom>
          <a:noFill/>
        </p:spPr>
        <p:txBody>
          <a:bodyPr wrap="square" rtlCol="0">
            <a:spAutoFit/>
          </a:bodyPr>
          <a:lstStyle/>
          <a:p>
            <a:pPr algn="ctr"/>
            <a:r>
              <a:rPr lang="en-US" dirty="0">
                <a:latin typeface="Copperplate Gothic Bold" panose="020E0705020206020404" pitchFamily="34" charset="0"/>
              </a:rPr>
              <a:t>Should CAP remain connected to the WWII past?</a:t>
            </a:r>
          </a:p>
        </p:txBody>
      </p:sp>
      <p:pic>
        <p:nvPicPr>
          <p:cNvPr id="8" name="Picture 7" descr="A picture containing drawing&#10;&#10;Description automatically generated">
            <a:extLst>
              <a:ext uri="{FF2B5EF4-FFF2-40B4-BE49-F238E27FC236}">
                <a16:creationId xmlns:a16="http://schemas.microsoft.com/office/drawing/2014/main" id="{ACB3D7AD-A312-46B0-82D8-497310194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734" y="2766578"/>
            <a:ext cx="1539470" cy="1539470"/>
          </a:xfrm>
          <a:prstGeom prst="rect">
            <a:avLst/>
          </a:prstGeom>
        </p:spPr>
      </p:pic>
      <p:sp>
        <p:nvSpPr>
          <p:cNvPr id="11" name="TextBox 10">
            <a:extLst>
              <a:ext uri="{FF2B5EF4-FFF2-40B4-BE49-F238E27FC236}">
                <a16:creationId xmlns:a16="http://schemas.microsoft.com/office/drawing/2014/main" id="{809FF35E-F161-4A9C-BB41-6CD736F75D8A}"/>
              </a:ext>
            </a:extLst>
          </p:cNvPr>
          <p:cNvSpPr txBox="1"/>
          <p:nvPr/>
        </p:nvSpPr>
        <p:spPr>
          <a:xfrm>
            <a:off x="959292" y="5550805"/>
            <a:ext cx="4721844" cy="646331"/>
          </a:xfrm>
          <a:prstGeom prst="rect">
            <a:avLst/>
          </a:prstGeom>
          <a:noFill/>
        </p:spPr>
        <p:txBody>
          <a:bodyPr wrap="square" rtlCol="0">
            <a:spAutoFit/>
          </a:bodyPr>
          <a:lstStyle/>
          <a:p>
            <a:pPr algn="ctr"/>
            <a:r>
              <a:rPr lang="en-US" dirty="0">
                <a:latin typeface="Copperplate Gothic Bold" panose="020E0705020206020404" pitchFamily="34" charset="0"/>
              </a:rPr>
              <a:t>Office of Civilian Defense </a:t>
            </a:r>
            <a:r>
              <a:rPr lang="en-US" dirty="0">
                <a:highlight>
                  <a:srgbClr val="FFFF00"/>
                </a:highlight>
                <a:latin typeface="Copperplate Gothic Bold" panose="020E0705020206020404" pitchFamily="34" charset="0"/>
              </a:rPr>
              <a:t>dissolved in 1945</a:t>
            </a:r>
          </a:p>
        </p:txBody>
      </p:sp>
      <p:pic>
        <p:nvPicPr>
          <p:cNvPr id="25" name="Picture 24" descr="Logo, company name&#10;&#10;Description automatically generated">
            <a:extLst>
              <a:ext uri="{FF2B5EF4-FFF2-40B4-BE49-F238E27FC236}">
                <a16:creationId xmlns:a16="http://schemas.microsoft.com/office/drawing/2014/main" id="{83240C53-1DD4-4AAB-BE7D-109135564858}"/>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4903" b="98225" l="5200" r="96383">
                        <a14:foregroundMark x1="30821" y1="60355" x2="30821" y2="60355"/>
                        <a14:foregroundMark x1="11304" y1="18259" x2="11304" y2="18259"/>
                        <a14:foregroundMark x1="8591" y1="25951" x2="8591" y2="25951"/>
                        <a14:foregroundMark x1="7460" y1="11327" x2="7460" y2="11327"/>
                        <a14:foregroundMark x1="5200" y1="22992" x2="5200" y2="22992"/>
                        <a14:foregroundMark x1="8968" y1="4903" x2="8968" y2="4903"/>
                        <a14:foregroundMark x1="63828" y1="55199" x2="71364" y2="44210"/>
                        <a14:foregroundMark x1="71364" y1="44210" x2="74906" y2="41420"/>
                        <a14:foregroundMark x1="70686" y1="61200" x2="76036" y2="55199"/>
                        <a14:foregroundMark x1="52298" y1="75824" x2="52298" y2="75824"/>
                        <a14:foregroundMark x1="52298" y1="75824" x2="52298" y2="75824"/>
                        <a14:foregroundMark x1="37378" y1="87405" x2="37378" y2="87405"/>
                        <a14:foregroundMark x1="37001" y1="87405" x2="37001" y2="87405"/>
                        <a14:foregroundMark x1="47702" y1="92139" x2="48078" y2="92139"/>
                        <a14:foregroundMark x1="48078" y1="92139" x2="48078" y2="92139"/>
                        <a14:foregroundMark x1="65335" y1="80558" x2="65335" y2="80558"/>
                        <a14:foregroundMark x1="65335" y1="80558" x2="65335" y2="80558"/>
                        <a14:foregroundMark x1="49586" y1="98225" x2="49586" y2="98225"/>
                        <a14:foregroundMark x1="92163" y1="9214" x2="92163" y2="9214"/>
                        <a14:foregroundMark x1="92540" y1="10059" x2="92540" y2="10059"/>
                        <a14:foregroundMark x1="96383" y1="21217" x2="96383" y2="21217"/>
                      </a14:backgroundRemoval>
                    </a14:imgEffect>
                  </a14:imgLayer>
                </a14:imgProps>
              </a:ext>
              <a:ext uri="{28A0092B-C50C-407E-A947-70E740481C1C}">
                <a14:useLocalDpi xmlns:a14="http://schemas.microsoft.com/office/drawing/2010/main" val="0"/>
              </a:ext>
            </a:extLst>
          </a:blip>
          <a:stretch>
            <a:fillRect/>
          </a:stretch>
        </p:blipFill>
        <p:spPr>
          <a:xfrm>
            <a:off x="6982691" y="2795694"/>
            <a:ext cx="1709903" cy="1524353"/>
          </a:xfrm>
          <a:prstGeom prst="rect">
            <a:avLst/>
          </a:prstGeom>
        </p:spPr>
      </p:pic>
      <p:sp>
        <p:nvSpPr>
          <p:cNvPr id="6" name="TextBox 5">
            <a:extLst>
              <a:ext uri="{FF2B5EF4-FFF2-40B4-BE49-F238E27FC236}">
                <a16:creationId xmlns:a16="http://schemas.microsoft.com/office/drawing/2014/main" id="{9B422536-4680-4038-B11C-EF8A67E591C1}"/>
              </a:ext>
            </a:extLst>
          </p:cNvPr>
          <p:cNvSpPr txBox="1"/>
          <p:nvPr/>
        </p:nvSpPr>
        <p:spPr>
          <a:xfrm>
            <a:off x="6816916" y="1950720"/>
            <a:ext cx="4289340" cy="646331"/>
          </a:xfrm>
          <a:prstGeom prst="rect">
            <a:avLst/>
          </a:prstGeom>
          <a:noFill/>
        </p:spPr>
        <p:txBody>
          <a:bodyPr wrap="square" rtlCol="0">
            <a:spAutoFit/>
          </a:bodyPr>
          <a:lstStyle/>
          <a:p>
            <a:pPr algn="ctr"/>
            <a:r>
              <a:rPr lang="en-US" dirty="0">
                <a:latin typeface="Arial Black" panose="020B0A04020102020204" pitchFamily="34" charset="0"/>
                <a:cs typeface="Rajdhani Bold" panose="02000000000000000000" pitchFamily="2" charset="0"/>
              </a:rPr>
              <a:t>Should CAP be better positioned </a:t>
            </a:r>
          </a:p>
          <a:p>
            <a:pPr algn="ctr"/>
            <a:r>
              <a:rPr lang="en-US" dirty="0">
                <a:latin typeface="Arial Black" panose="020B0A04020102020204" pitchFamily="34" charset="0"/>
                <a:cs typeface="Rajdhani Bold" panose="02000000000000000000" pitchFamily="2" charset="0"/>
              </a:rPr>
              <a:t>for the future?</a:t>
            </a:r>
          </a:p>
        </p:txBody>
      </p:sp>
      <p:pic>
        <p:nvPicPr>
          <p:cNvPr id="26" name="Picture 25" descr="A picture containing drawing&#10;&#10;Description automatically generated">
            <a:extLst>
              <a:ext uri="{FF2B5EF4-FFF2-40B4-BE49-F238E27FC236}">
                <a16:creationId xmlns:a16="http://schemas.microsoft.com/office/drawing/2014/main" id="{88A73865-F732-4476-8577-F3AF22136A28}"/>
              </a:ext>
            </a:extLst>
          </p:cNvPr>
          <p:cNvPicPr>
            <a:picLocks noChangeAspect="1"/>
          </p:cNvPicPr>
          <p:nvPr/>
        </p:nvPicPr>
        <p:blipFill rotWithShape="1">
          <a:blip r:embed="rId6">
            <a:extLst>
              <a:ext uri="{28A0092B-C50C-407E-A947-70E740481C1C}">
                <a14:useLocalDpi xmlns:a14="http://schemas.microsoft.com/office/drawing/2010/main" val="0"/>
              </a:ext>
            </a:extLst>
          </a:blip>
          <a:srcRect b="11564"/>
          <a:stretch/>
        </p:blipFill>
        <p:spPr>
          <a:xfrm>
            <a:off x="3386926" y="2754956"/>
            <a:ext cx="1770539" cy="1565795"/>
          </a:xfrm>
          <a:prstGeom prst="triangle">
            <a:avLst/>
          </a:prstGeom>
          <a:ln>
            <a:noFill/>
          </a:ln>
        </p:spPr>
      </p:pic>
      <p:sp>
        <p:nvSpPr>
          <p:cNvPr id="12" name="TextBox 11">
            <a:extLst>
              <a:ext uri="{FF2B5EF4-FFF2-40B4-BE49-F238E27FC236}">
                <a16:creationId xmlns:a16="http://schemas.microsoft.com/office/drawing/2014/main" id="{A9389FEE-2E0C-4D48-9BE1-0D7C54A7C1F0}"/>
              </a:ext>
            </a:extLst>
          </p:cNvPr>
          <p:cNvSpPr txBox="1"/>
          <p:nvPr/>
        </p:nvSpPr>
        <p:spPr>
          <a:xfrm>
            <a:off x="6910535" y="5527425"/>
            <a:ext cx="4285397" cy="584775"/>
          </a:xfrm>
          <a:prstGeom prst="rect">
            <a:avLst/>
          </a:prstGeom>
          <a:noFill/>
        </p:spPr>
        <p:txBody>
          <a:bodyPr wrap="square" rtlCol="0">
            <a:spAutoFit/>
          </a:bodyPr>
          <a:lstStyle/>
          <a:p>
            <a:pPr algn="ctr"/>
            <a:r>
              <a:rPr lang="en-US" sz="1600" dirty="0">
                <a:latin typeface="Arial Black" panose="020B0A04020102020204" pitchFamily="34" charset="0"/>
                <a:cs typeface="Rajdhani Bold" panose="02000000000000000000" pitchFamily="2" charset="0"/>
              </a:rPr>
              <a:t>Total Force partnership </a:t>
            </a:r>
          </a:p>
          <a:p>
            <a:pPr algn="ctr"/>
            <a:r>
              <a:rPr lang="en-US" sz="1600" dirty="0">
                <a:highlight>
                  <a:srgbClr val="FFFF00"/>
                </a:highlight>
                <a:latin typeface="Arial Black" panose="020B0A04020102020204" pitchFamily="34" charset="0"/>
                <a:cs typeface="Rajdhani Bold" panose="02000000000000000000" pitchFamily="2" charset="0"/>
              </a:rPr>
              <a:t>established 2015</a:t>
            </a:r>
          </a:p>
        </p:txBody>
      </p:sp>
      <p:sp>
        <p:nvSpPr>
          <p:cNvPr id="28" name="TextBox 27">
            <a:extLst>
              <a:ext uri="{FF2B5EF4-FFF2-40B4-BE49-F238E27FC236}">
                <a16:creationId xmlns:a16="http://schemas.microsoft.com/office/drawing/2014/main" id="{3B6C32E5-1CAC-4217-A37D-80FE68E9DE7F}"/>
              </a:ext>
            </a:extLst>
          </p:cNvPr>
          <p:cNvSpPr txBox="1"/>
          <p:nvPr/>
        </p:nvSpPr>
        <p:spPr>
          <a:xfrm>
            <a:off x="869160" y="4423298"/>
            <a:ext cx="4549205" cy="461665"/>
          </a:xfrm>
          <a:prstGeom prst="rect">
            <a:avLst/>
          </a:prstGeom>
          <a:noFill/>
        </p:spPr>
        <p:txBody>
          <a:bodyPr wrap="square" rtlCol="0">
            <a:spAutoFit/>
          </a:bodyPr>
          <a:lstStyle/>
          <a:p>
            <a:pPr algn="ctr"/>
            <a:r>
              <a:rPr lang="en-US" sz="2400" dirty="0">
                <a:latin typeface="Copperplate Gothic Bold" panose="020E0705020206020404" pitchFamily="34" charset="0"/>
              </a:rPr>
              <a:t>1941         --         2022</a:t>
            </a:r>
            <a:endParaRPr lang="en-US" sz="2400" dirty="0">
              <a:highlight>
                <a:srgbClr val="FFFF00"/>
              </a:highlight>
              <a:latin typeface="Copperplate Gothic Bold" panose="020E0705020206020404" pitchFamily="34" charset="0"/>
            </a:endParaRPr>
          </a:p>
        </p:txBody>
      </p:sp>
      <p:sp>
        <p:nvSpPr>
          <p:cNvPr id="29" name="TextBox 28">
            <a:extLst>
              <a:ext uri="{FF2B5EF4-FFF2-40B4-BE49-F238E27FC236}">
                <a16:creationId xmlns:a16="http://schemas.microsoft.com/office/drawing/2014/main" id="{48191C8A-B3E4-41C8-B5A3-E7007EB8EB60}"/>
              </a:ext>
            </a:extLst>
          </p:cNvPr>
          <p:cNvSpPr txBox="1"/>
          <p:nvPr/>
        </p:nvSpPr>
        <p:spPr>
          <a:xfrm>
            <a:off x="6800148" y="4459455"/>
            <a:ext cx="4549205"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2000                   2022 - </a:t>
            </a:r>
            <a:endParaRPr lang="en-US" sz="2400" b="1" dirty="0">
              <a:highlight>
                <a:srgbClr val="FFFF00"/>
              </a:highlight>
              <a:latin typeface="Arial" panose="020B0604020202020204" pitchFamily="34" charset="0"/>
              <a:cs typeface="Arial" panose="020B0604020202020204" pitchFamily="34" charset="0"/>
            </a:endParaRPr>
          </a:p>
        </p:txBody>
      </p:sp>
      <p:pic>
        <p:nvPicPr>
          <p:cNvPr id="31" name="Graphic 30" descr="Question mark">
            <a:extLst>
              <a:ext uri="{FF2B5EF4-FFF2-40B4-BE49-F238E27FC236}">
                <a16:creationId xmlns:a16="http://schemas.microsoft.com/office/drawing/2014/main" id="{CF999B1A-0534-42F9-9897-2BB698CB23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66315" y="2883517"/>
            <a:ext cx="1524353" cy="1524353"/>
          </a:xfrm>
          <a:prstGeom prst="rect">
            <a:avLst/>
          </a:prstGeom>
        </p:spPr>
      </p:pic>
      <p:sp>
        <p:nvSpPr>
          <p:cNvPr id="32" name="Arrow: Striped Right 31">
            <a:extLst>
              <a:ext uri="{FF2B5EF4-FFF2-40B4-BE49-F238E27FC236}">
                <a16:creationId xmlns:a16="http://schemas.microsoft.com/office/drawing/2014/main" id="{4039E358-246A-4834-9095-F2F1734039D0}"/>
              </a:ext>
            </a:extLst>
          </p:cNvPr>
          <p:cNvSpPr/>
          <p:nvPr/>
        </p:nvSpPr>
        <p:spPr>
          <a:xfrm>
            <a:off x="5426163" y="3153986"/>
            <a:ext cx="1076564" cy="822444"/>
          </a:xfrm>
          <a:prstGeom prst="stripedRightArrow">
            <a:avLst>
              <a:gd name="adj1" fmla="val 50000"/>
              <a:gd name="adj2" fmla="val 50000"/>
            </a:avLst>
          </a:prstGeom>
          <a:solidFill>
            <a:schemeClr val="tx1">
              <a:lumMod val="85000"/>
              <a:lumOff val="1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OR</a:t>
            </a:r>
          </a:p>
        </p:txBody>
      </p:sp>
      <p:sp>
        <p:nvSpPr>
          <p:cNvPr id="33" name="TextBox 32">
            <a:extLst>
              <a:ext uri="{FF2B5EF4-FFF2-40B4-BE49-F238E27FC236}">
                <a16:creationId xmlns:a16="http://schemas.microsoft.com/office/drawing/2014/main" id="{7B84B3EE-1EE2-4F6A-931B-244C68982B04}"/>
              </a:ext>
            </a:extLst>
          </p:cNvPr>
          <p:cNvSpPr txBox="1"/>
          <p:nvPr/>
        </p:nvSpPr>
        <p:spPr>
          <a:xfrm>
            <a:off x="959292" y="4803638"/>
            <a:ext cx="2094804" cy="584775"/>
          </a:xfrm>
          <a:prstGeom prst="rect">
            <a:avLst/>
          </a:prstGeom>
          <a:noFill/>
        </p:spPr>
        <p:txBody>
          <a:bodyPr wrap="square" rtlCol="0">
            <a:spAutoFit/>
          </a:bodyPr>
          <a:lstStyle/>
          <a:p>
            <a:pPr algn="ctr"/>
            <a:r>
              <a:rPr lang="en-US" sz="1600" dirty="0">
                <a:latin typeface="Copperplate Gothic Light" panose="020E0507020206020404" pitchFamily="34" charset="0"/>
              </a:rPr>
              <a:t>Civilian Defense Symbol</a:t>
            </a:r>
            <a:endParaRPr lang="en-US" sz="1600" dirty="0">
              <a:highlight>
                <a:srgbClr val="FFFF00"/>
              </a:highlight>
              <a:latin typeface="Copperplate Gothic Light" panose="020E0507020206020404" pitchFamily="34" charset="0"/>
            </a:endParaRPr>
          </a:p>
        </p:txBody>
      </p:sp>
      <p:sp>
        <p:nvSpPr>
          <p:cNvPr id="34" name="TextBox 33">
            <a:extLst>
              <a:ext uri="{FF2B5EF4-FFF2-40B4-BE49-F238E27FC236}">
                <a16:creationId xmlns:a16="http://schemas.microsoft.com/office/drawing/2014/main" id="{6F179DF5-3D0B-4150-9DF5-8C8ABEEABED5}"/>
              </a:ext>
            </a:extLst>
          </p:cNvPr>
          <p:cNvSpPr txBox="1"/>
          <p:nvPr/>
        </p:nvSpPr>
        <p:spPr>
          <a:xfrm>
            <a:off x="3085502" y="4800191"/>
            <a:ext cx="2428607" cy="584775"/>
          </a:xfrm>
          <a:prstGeom prst="rect">
            <a:avLst/>
          </a:prstGeom>
          <a:noFill/>
        </p:spPr>
        <p:txBody>
          <a:bodyPr wrap="square" rtlCol="0">
            <a:spAutoFit/>
          </a:bodyPr>
          <a:lstStyle/>
          <a:p>
            <a:pPr algn="ctr"/>
            <a:r>
              <a:rPr lang="en-US" sz="1600" dirty="0">
                <a:latin typeface="Copperplate Gothic Light" panose="020E0507020206020404" pitchFamily="34" charset="0"/>
              </a:rPr>
              <a:t>Civil Air Patrol Symbol</a:t>
            </a:r>
            <a:endParaRPr lang="en-US" sz="1600" dirty="0">
              <a:highlight>
                <a:srgbClr val="FFFF00"/>
              </a:highlight>
              <a:latin typeface="Copperplate Gothic Light" panose="020E0507020206020404" pitchFamily="34" charset="0"/>
            </a:endParaRPr>
          </a:p>
        </p:txBody>
      </p:sp>
      <p:sp>
        <p:nvSpPr>
          <p:cNvPr id="35" name="TextBox 34">
            <a:extLst>
              <a:ext uri="{FF2B5EF4-FFF2-40B4-BE49-F238E27FC236}">
                <a16:creationId xmlns:a16="http://schemas.microsoft.com/office/drawing/2014/main" id="{736A867E-70B4-4410-92F5-DD153DD5FA54}"/>
              </a:ext>
            </a:extLst>
          </p:cNvPr>
          <p:cNvSpPr txBox="1"/>
          <p:nvPr/>
        </p:nvSpPr>
        <p:spPr>
          <a:xfrm>
            <a:off x="6959619" y="4857223"/>
            <a:ext cx="1800333"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U.S. Air Force Logo</a:t>
            </a:r>
            <a:endParaRPr lang="en-US" sz="1600" dirty="0">
              <a:highlight>
                <a:srgbClr val="FFFF00"/>
              </a:highlight>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20E4D15-BA1F-41AF-9BB4-0962495AABCF}"/>
              </a:ext>
            </a:extLst>
          </p:cNvPr>
          <p:cNvSpPr txBox="1"/>
          <p:nvPr/>
        </p:nvSpPr>
        <p:spPr>
          <a:xfrm>
            <a:off x="8969139" y="4857223"/>
            <a:ext cx="2442074"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CAP/Air Force Auxiliary Logo</a:t>
            </a:r>
            <a:endParaRPr lang="en-US" sz="1600" dirty="0">
              <a:highlight>
                <a:srgbClr val="FFFF00"/>
              </a:highlight>
              <a:latin typeface="Arial" panose="020B0604020202020204" pitchFamily="34" charset="0"/>
              <a:cs typeface="Arial" panose="020B0604020202020204" pitchFamily="34" charset="0"/>
            </a:endParaRPr>
          </a:p>
        </p:txBody>
      </p:sp>
      <p:sp>
        <p:nvSpPr>
          <p:cNvPr id="21" name="Footer Placeholder 3">
            <a:extLst>
              <a:ext uri="{FF2B5EF4-FFF2-40B4-BE49-F238E27FC236}">
                <a16:creationId xmlns:a16="http://schemas.microsoft.com/office/drawing/2014/main" id="{7680B1ED-8B00-49A6-AA12-0CEE417436B3}"/>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18499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6" grpId="0"/>
      <p:bldP spid="12" grpId="0"/>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5D356F-19AB-4EEB-B1F8-B93B1CE49A89}"/>
              </a:ext>
            </a:extLst>
          </p:cNvPr>
          <p:cNvSpPr>
            <a:spLocks noGrp="1"/>
          </p:cNvSpPr>
          <p:nvPr>
            <p:ph type="sldNum" sz="quarter" idx="11"/>
          </p:nvPr>
        </p:nvSpPr>
        <p:spPr/>
        <p:txBody>
          <a:bodyPr/>
          <a:lstStyle/>
          <a:p>
            <a:fld id="{A47E3F7A-0EE5-45E7-B40F-D7CBCF0FD8B8}" type="slidenum">
              <a:rPr lang="en-US" smtClean="0"/>
              <a:pPr/>
              <a:t>28</a:t>
            </a:fld>
            <a:endParaRPr lang="en-US" dirty="0"/>
          </a:p>
        </p:txBody>
      </p:sp>
      <p:grpSp>
        <p:nvGrpSpPr>
          <p:cNvPr id="20" name="Group 19">
            <a:extLst>
              <a:ext uri="{FF2B5EF4-FFF2-40B4-BE49-F238E27FC236}">
                <a16:creationId xmlns:a16="http://schemas.microsoft.com/office/drawing/2014/main" id="{5D3F217C-09A7-428B-9BF2-60E54A5BEC18}"/>
              </a:ext>
            </a:extLst>
          </p:cNvPr>
          <p:cNvGrpSpPr/>
          <p:nvPr/>
        </p:nvGrpSpPr>
        <p:grpSpPr>
          <a:xfrm>
            <a:off x="608289" y="2813109"/>
            <a:ext cx="1604786" cy="2348089"/>
            <a:chOff x="608289" y="2824398"/>
            <a:chExt cx="1604786" cy="2348089"/>
          </a:xfrm>
          <a:solidFill>
            <a:schemeClr val="bg2"/>
          </a:solidFill>
        </p:grpSpPr>
        <p:sp>
          <p:nvSpPr>
            <p:cNvPr id="5" name="Rectangle 4">
              <a:extLst>
                <a:ext uri="{FF2B5EF4-FFF2-40B4-BE49-F238E27FC236}">
                  <a16:creationId xmlns:a16="http://schemas.microsoft.com/office/drawing/2014/main" id="{05CAAD5D-6EC2-4A92-A98F-3FB10B58787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AFFAA9C-C866-4585-A73C-CB575AF191D1}"/>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01</a:t>
              </a:r>
            </a:p>
          </p:txBody>
        </p:sp>
        <p:sp>
          <p:nvSpPr>
            <p:cNvPr id="18" name="TextBox 17">
              <a:extLst>
                <a:ext uri="{FF2B5EF4-FFF2-40B4-BE49-F238E27FC236}">
                  <a16:creationId xmlns:a16="http://schemas.microsoft.com/office/drawing/2014/main" id="{E04C3D75-B298-4035-943A-DF165A9E291C}"/>
                </a:ext>
              </a:extLst>
            </p:cNvPr>
            <p:cNvSpPr txBox="1"/>
            <p:nvPr/>
          </p:nvSpPr>
          <p:spPr>
            <a:xfrm>
              <a:off x="608289" y="361158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Current State:</a:t>
              </a:r>
            </a:p>
          </p:txBody>
        </p:sp>
        <p:sp>
          <p:nvSpPr>
            <p:cNvPr id="19" name="TextBox 18">
              <a:extLst>
                <a:ext uri="{FF2B5EF4-FFF2-40B4-BE49-F238E27FC236}">
                  <a16:creationId xmlns:a16="http://schemas.microsoft.com/office/drawing/2014/main" id="{59899440-648D-4CA8-BA23-6743FEB42E3C}"/>
                </a:ext>
              </a:extLst>
            </p:cNvPr>
            <p:cNvSpPr txBox="1"/>
            <p:nvPr/>
          </p:nvSpPr>
          <p:spPr>
            <a:xfrm>
              <a:off x="619126" y="3891477"/>
              <a:ext cx="1481313"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we got here</a:t>
              </a:r>
            </a:p>
          </p:txBody>
        </p:sp>
      </p:grpSp>
      <p:grpSp>
        <p:nvGrpSpPr>
          <p:cNvPr id="21" name="Group 20">
            <a:extLst>
              <a:ext uri="{FF2B5EF4-FFF2-40B4-BE49-F238E27FC236}">
                <a16:creationId xmlns:a16="http://schemas.microsoft.com/office/drawing/2014/main" id="{DE12E751-0C60-4F00-A412-FC9394E2B0E7}"/>
              </a:ext>
            </a:extLst>
          </p:cNvPr>
          <p:cNvGrpSpPr/>
          <p:nvPr/>
        </p:nvGrpSpPr>
        <p:grpSpPr>
          <a:xfrm>
            <a:off x="2333418" y="2813108"/>
            <a:ext cx="1604786" cy="2348089"/>
            <a:chOff x="596165" y="2824398"/>
            <a:chExt cx="1604786" cy="2348089"/>
          </a:xfrm>
          <a:solidFill>
            <a:schemeClr val="bg2"/>
          </a:solidFill>
        </p:grpSpPr>
        <p:sp>
          <p:nvSpPr>
            <p:cNvPr id="22" name="Rectangle 21">
              <a:extLst>
                <a:ext uri="{FF2B5EF4-FFF2-40B4-BE49-F238E27FC236}">
                  <a16:creationId xmlns:a16="http://schemas.microsoft.com/office/drawing/2014/main" id="{2497E483-9C6E-43E2-9557-8B648EE14D8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58C72C-A690-4AD3-9067-6EC131D26B56}"/>
                </a:ext>
              </a:extLst>
            </p:cNvPr>
            <p:cNvSpPr txBox="1"/>
            <p:nvPr/>
          </p:nvSpPr>
          <p:spPr>
            <a:xfrm>
              <a:off x="611894" y="2824888"/>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02</a:t>
              </a:r>
            </a:p>
          </p:txBody>
        </p:sp>
        <p:sp>
          <p:nvSpPr>
            <p:cNvPr id="24" name="TextBox 23">
              <a:extLst>
                <a:ext uri="{FF2B5EF4-FFF2-40B4-BE49-F238E27FC236}">
                  <a16:creationId xmlns:a16="http://schemas.microsoft.com/office/drawing/2014/main" id="{5DA7E530-44F1-4A12-AFD0-D42CEFFA45D4}"/>
                </a:ext>
              </a:extLst>
            </p:cNvPr>
            <p:cNvSpPr txBox="1"/>
            <p:nvPr/>
          </p:nvSpPr>
          <p:spPr>
            <a:xfrm>
              <a:off x="596165" y="3611590"/>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Best Practice:</a:t>
              </a:r>
            </a:p>
          </p:txBody>
        </p:sp>
        <p:sp>
          <p:nvSpPr>
            <p:cNvPr id="25" name="TextBox 24">
              <a:extLst>
                <a:ext uri="{FF2B5EF4-FFF2-40B4-BE49-F238E27FC236}">
                  <a16:creationId xmlns:a16="http://schemas.microsoft.com/office/drawing/2014/main" id="{64A4028B-66D3-4AF8-B3CC-6145336FAE27}"/>
                </a:ext>
              </a:extLst>
            </p:cNvPr>
            <p:cNvSpPr txBox="1"/>
            <p:nvPr/>
          </p:nvSpPr>
          <p:spPr>
            <a:xfrm>
              <a:off x="619126" y="3880188"/>
              <a:ext cx="148731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brands modernize</a:t>
              </a:r>
            </a:p>
          </p:txBody>
        </p:sp>
      </p:grpSp>
      <p:grpSp>
        <p:nvGrpSpPr>
          <p:cNvPr id="26" name="Group 25">
            <a:extLst>
              <a:ext uri="{FF2B5EF4-FFF2-40B4-BE49-F238E27FC236}">
                <a16:creationId xmlns:a16="http://schemas.microsoft.com/office/drawing/2014/main" id="{402BEAED-FA6E-44CD-AE5E-1BF397F18A9B}"/>
              </a:ext>
            </a:extLst>
          </p:cNvPr>
          <p:cNvGrpSpPr/>
          <p:nvPr/>
        </p:nvGrpSpPr>
        <p:grpSpPr>
          <a:xfrm>
            <a:off x="4112118" y="2808759"/>
            <a:ext cx="1604786" cy="2348089"/>
            <a:chOff x="606220" y="2824398"/>
            <a:chExt cx="1604786" cy="2348089"/>
          </a:xfrm>
          <a:solidFill>
            <a:schemeClr val="bg2"/>
          </a:solidFill>
        </p:grpSpPr>
        <p:sp>
          <p:nvSpPr>
            <p:cNvPr id="27" name="Rectangle 26">
              <a:extLst>
                <a:ext uri="{FF2B5EF4-FFF2-40B4-BE49-F238E27FC236}">
                  <a16:creationId xmlns:a16="http://schemas.microsoft.com/office/drawing/2014/main" id="{CCC2487C-D81B-429A-B8B7-51F503964C1C}"/>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37B29EC-F6D4-43F4-8D16-E77486D8CA06}"/>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03</a:t>
              </a:r>
            </a:p>
          </p:txBody>
        </p:sp>
        <p:sp>
          <p:nvSpPr>
            <p:cNvPr id="29" name="TextBox 28">
              <a:extLst>
                <a:ext uri="{FF2B5EF4-FFF2-40B4-BE49-F238E27FC236}">
                  <a16:creationId xmlns:a16="http://schemas.microsoft.com/office/drawing/2014/main" id="{87B1E8E2-3100-4245-985A-12D0DBCF7508}"/>
                </a:ext>
              </a:extLst>
            </p:cNvPr>
            <p:cNvSpPr txBox="1"/>
            <p:nvPr/>
          </p:nvSpPr>
          <p:spPr>
            <a:xfrm>
              <a:off x="606220"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Rationale:</a:t>
              </a:r>
            </a:p>
          </p:txBody>
        </p:sp>
        <p:sp>
          <p:nvSpPr>
            <p:cNvPr id="30" name="TextBox 29">
              <a:extLst>
                <a:ext uri="{FF2B5EF4-FFF2-40B4-BE49-F238E27FC236}">
                  <a16:creationId xmlns:a16="http://schemas.microsoft.com/office/drawing/2014/main" id="{D792CBB0-EB05-4743-BA51-9349A62B90F9}"/>
                </a:ext>
              </a:extLst>
            </p:cNvPr>
            <p:cNvSpPr txBox="1"/>
            <p:nvPr/>
          </p:nvSpPr>
          <p:spPr>
            <a:xfrm>
              <a:off x="619126" y="3891477"/>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CAP needs a refresh</a:t>
              </a:r>
            </a:p>
          </p:txBody>
        </p:sp>
      </p:grpSp>
      <p:grpSp>
        <p:nvGrpSpPr>
          <p:cNvPr id="31" name="Group 30">
            <a:extLst>
              <a:ext uri="{FF2B5EF4-FFF2-40B4-BE49-F238E27FC236}">
                <a16:creationId xmlns:a16="http://schemas.microsoft.com/office/drawing/2014/main" id="{A75EF17F-1EA8-4886-A47B-7734957AF902}"/>
              </a:ext>
            </a:extLst>
          </p:cNvPr>
          <p:cNvGrpSpPr/>
          <p:nvPr/>
        </p:nvGrpSpPr>
        <p:grpSpPr>
          <a:xfrm>
            <a:off x="9498595" y="2813025"/>
            <a:ext cx="1604786" cy="2348089"/>
            <a:chOff x="607836" y="2824398"/>
            <a:chExt cx="1604786" cy="2348089"/>
          </a:xfrm>
          <a:solidFill>
            <a:schemeClr val="tx1"/>
          </a:solidFill>
        </p:grpSpPr>
        <p:sp>
          <p:nvSpPr>
            <p:cNvPr id="32" name="Rectangle 31">
              <a:extLst>
                <a:ext uri="{FF2B5EF4-FFF2-40B4-BE49-F238E27FC236}">
                  <a16:creationId xmlns:a16="http://schemas.microsoft.com/office/drawing/2014/main" id="{832809B3-467B-48EB-85B8-7308F3BA5870}"/>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9D6830C-85B5-46A9-BFA8-AD6F12C9B7D9}"/>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06</a:t>
              </a:r>
            </a:p>
          </p:txBody>
        </p:sp>
        <p:sp>
          <p:nvSpPr>
            <p:cNvPr id="34" name="TextBox 33">
              <a:extLst>
                <a:ext uri="{FF2B5EF4-FFF2-40B4-BE49-F238E27FC236}">
                  <a16:creationId xmlns:a16="http://schemas.microsoft.com/office/drawing/2014/main" id="{905C5605-21B3-46C5-B076-84679DD396D9}"/>
                </a:ext>
              </a:extLst>
            </p:cNvPr>
            <p:cNvSpPr txBox="1"/>
            <p:nvPr/>
          </p:nvSpPr>
          <p:spPr>
            <a:xfrm>
              <a:off x="607836" y="3610118"/>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Next Steps:</a:t>
              </a:r>
            </a:p>
          </p:txBody>
        </p:sp>
        <p:sp>
          <p:nvSpPr>
            <p:cNvPr id="35" name="TextBox 34">
              <a:extLst>
                <a:ext uri="{FF2B5EF4-FFF2-40B4-BE49-F238E27FC236}">
                  <a16:creationId xmlns:a16="http://schemas.microsoft.com/office/drawing/2014/main" id="{8CB603A2-FF58-4A24-9624-CAF70CAC3E66}"/>
                </a:ext>
              </a:extLst>
            </p:cNvPr>
            <p:cNvSpPr txBox="1"/>
            <p:nvPr/>
          </p:nvSpPr>
          <p:spPr>
            <a:xfrm>
              <a:off x="619126" y="3891477"/>
              <a:ext cx="1487311" cy="584775"/>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Where we go from here</a:t>
              </a:r>
            </a:p>
          </p:txBody>
        </p:sp>
      </p:grpSp>
      <p:grpSp>
        <p:nvGrpSpPr>
          <p:cNvPr id="41" name="Group 40">
            <a:extLst>
              <a:ext uri="{FF2B5EF4-FFF2-40B4-BE49-F238E27FC236}">
                <a16:creationId xmlns:a16="http://schemas.microsoft.com/office/drawing/2014/main" id="{7A83093C-7FC6-4F0A-B7B4-275DAA77DFC8}"/>
              </a:ext>
            </a:extLst>
          </p:cNvPr>
          <p:cNvGrpSpPr/>
          <p:nvPr/>
        </p:nvGrpSpPr>
        <p:grpSpPr>
          <a:xfrm>
            <a:off x="5966213" y="2808758"/>
            <a:ext cx="1604786" cy="2348089"/>
            <a:chOff x="606603" y="2824398"/>
            <a:chExt cx="1604786" cy="2348089"/>
          </a:xfrm>
          <a:solidFill>
            <a:schemeClr val="bg2"/>
          </a:solidFill>
        </p:grpSpPr>
        <p:sp>
          <p:nvSpPr>
            <p:cNvPr id="42" name="Rectangle 41">
              <a:extLst>
                <a:ext uri="{FF2B5EF4-FFF2-40B4-BE49-F238E27FC236}">
                  <a16:creationId xmlns:a16="http://schemas.microsoft.com/office/drawing/2014/main" id="{41CBEAD0-FF6F-4A14-A96D-6DC74A32D1CA}"/>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5C68CD8C-5ED5-4C70-A8C5-A2BA6450490E}"/>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04</a:t>
              </a:r>
            </a:p>
          </p:txBody>
        </p:sp>
        <p:sp>
          <p:nvSpPr>
            <p:cNvPr id="44" name="TextBox 43">
              <a:extLst>
                <a:ext uri="{FF2B5EF4-FFF2-40B4-BE49-F238E27FC236}">
                  <a16:creationId xmlns:a16="http://schemas.microsoft.com/office/drawing/2014/main" id="{1AB40AA1-4925-4C1B-9BBD-77C50404D1FB}"/>
                </a:ext>
              </a:extLst>
            </p:cNvPr>
            <p:cNvSpPr txBox="1"/>
            <p:nvPr/>
          </p:nvSpPr>
          <p:spPr>
            <a:xfrm>
              <a:off x="606603"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Readiness:</a:t>
              </a:r>
            </a:p>
          </p:txBody>
        </p:sp>
        <p:sp>
          <p:nvSpPr>
            <p:cNvPr id="45" name="TextBox 44">
              <a:extLst>
                <a:ext uri="{FF2B5EF4-FFF2-40B4-BE49-F238E27FC236}">
                  <a16:creationId xmlns:a16="http://schemas.microsoft.com/office/drawing/2014/main" id="{A69C486D-B100-4F3E-B334-E6B0F49FF236}"/>
                </a:ext>
              </a:extLst>
            </p:cNvPr>
            <p:cNvSpPr txBox="1"/>
            <p:nvPr/>
          </p:nvSpPr>
          <p:spPr>
            <a:xfrm>
              <a:off x="619126" y="3891477"/>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What members think</a:t>
              </a:r>
            </a:p>
          </p:txBody>
        </p:sp>
      </p:grpSp>
      <p:grpSp>
        <p:nvGrpSpPr>
          <p:cNvPr id="46" name="Group 45">
            <a:extLst>
              <a:ext uri="{FF2B5EF4-FFF2-40B4-BE49-F238E27FC236}">
                <a16:creationId xmlns:a16="http://schemas.microsoft.com/office/drawing/2014/main" id="{8AB60392-88FE-4203-B8F4-DF82D9F39D09}"/>
              </a:ext>
            </a:extLst>
          </p:cNvPr>
          <p:cNvGrpSpPr/>
          <p:nvPr/>
        </p:nvGrpSpPr>
        <p:grpSpPr>
          <a:xfrm>
            <a:off x="7730304" y="2825064"/>
            <a:ext cx="1604786" cy="2348089"/>
            <a:chOff x="597284" y="2824398"/>
            <a:chExt cx="1604786" cy="2348089"/>
          </a:xfrm>
          <a:solidFill>
            <a:schemeClr val="bg2"/>
          </a:solidFill>
        </p:grpSpPr>
        <p:sp>
          <p:nvSpPr>
            <p:cNvPr id="47" name="Rectangle 46">
              <a:extLst>
                <a:ext uri="{FF2B5EF4-FFF2-40B4-BE49-F238E27FC236}">
                  <a16:creationId xmlns:a16="http://schemas.microsoft.com/office/drawing/2014/main" id="{43765B0F-6236-4BB6-931D-5A0161C45E5F}"/>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F9461E6D-35A1-4723-A3F8-842786BA986F}"/>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05</a:t>
              </a:r>
            </a:p>
          </p:txBody>
        </p:sp>
        <p:sp>
          <p:nvSpPr>
            <p:cNvPr id="49" name="TextBox 48">
              <a:extLst>
                <a:ext uri="{FF2B5EF4-FFF2-40B4-BE49-F238E27FC236}">
                  <a16:creationId xmlns:a16="http://schemas.microsoft.com/office/drawing/2014/main" id="{B2CE2190-302D-472D-9E05-BA1EEEC514A4}"/>
                </a:ext>
              </a:extLst>
            </p:cNvPr>
            <p:cNvSpPr txBox="1"/>
            <p:nvPr/>
          </p:nvSpPr>
          <p:spPr>
            <a:xfrm>
              <a:off x="597284" y="3599633"/>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Case Studies:</a:t>
              </a:r>
            </a:p>
          </p:txBody>
        </p:sp>
        <p:sp>
          <p:nvSpPr>
            <p:cNvPr id="50" name="TextBox 49">
              <a:extLst>
                <a:ext uri="{FF2B5EF4-FFF2-40B4-BE49-F238E27FC236}">
                  <a16:creationId xmlns:a16="http://schemas.microsoft.com/office/drawing/2014/main" id="{1391BE0F-4C99-4FE5-AE48-6BE42410E307}"/>
                </a:ext>
              </a:extLst>
            </p:cNvPr>
            <p:cNvSpPr txBox="1"/>
            <p:nvPr/>
          </p:nvSpPr>
          <p:spPr>
            <a:xfrm>
              <a:off x="619127" y="3880188"/>
              <a:ext cx="1449004"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other companies manage</a:t>
              </a:r>
            </a:p>
          </p:txBody>
        </p:sp>
      </p:grpSp>
      <p:sp>
        <p:nvSpPr>
          <p:cNvPr id="38" name="Footer Placeholder 3">
            <a:extLst>
              <a:ext uri="{FF2B5EF4-FFF2-40B4-BE49-F238E27FC236}">
                <a16:creationId xmlns:a16="http://schemas.microsoft.com/office/drawing/2014/main" id="{B3E4A7C5-9AA2-475F-913E-A5EA1AD52908}"/>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25737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6BBE03-E7EF-4EBB-8216-324FC0E0A0DF}"/>
              </a:ext>
            </a:extLst>
          </p:cNvPr>
          <p:cNvSpPr>
            <a:spLocks noGrp="1"/>
          </p:cNvSpPr>
          <p:nvPr>
            <p:ph idx="1"/>
          </p:nvPr>
        </p:nvSpPr>
        <p:spPr>
          <a:xfrm>
            <a:off x="5700932" y="2048314"/>
            <a:ext cx="5231734" cy="3861742"/>
          </a:xfrm>
        </p:spPr>
        <p:txBody>
          <a:bodyPr>
            <a:normAutofit/>
          </a:bodyPr>
          <a:lstStyle/>
          <a:p>
            <a:pPr marL="0" indent="0">
              <a:buNone/>
            </a:pPr>
            <a:r>
              <a:rPr lang="en-US" sz="2400" dirty="0"/>
              <a:t>Modernization objectives:</a:t>
            </a:r>
          </a:p>
          <a:p>
            <a:pPr marL="457200" indent="-457200">
              <a:buFont typeface="+mj-lt"/>
              <a:buAutoNum type="arabicPeriod"/>
            </a:pPr>
            <a:r>
              <a:rPr lang="en-US" sz="2400" dirty="0"/>
              <a:t>Update the logo to </a:t>
            </a:r>
            <a:r>
              <a:rPr lang="en-US" sz="2400" b="1" dirty="0">
                <a:highlight>
                  <a:srgbClr val="FFFF00"/>
                </a:highlight>
              </a:rPr>
              <a:t>reflect a </a:t>
            </a:r>
            <a:r>
              <a:rPr lang="en-US" sz="2400" dirty="0"/>
              <a:t>dynamic</a:t>
            </a:r>
            <a:r>
              <a:rPr lang="en-US" sz="2400" b="1" dirty="0"/>
              <a:t> </a:t>
            </a:r>
            <a:r>
              <a:rPr lang="en-US" sz="2400" b="1" dirty="0">
                <a:highlight>
                  <a:srgbClr val="FFFF00"/>
                </a:highlight>
              </a:rPr>
              <a:t>21</a:t>
            </a:r>
            <a:r>
              <a:rPr lang="en-US" sz="2400" b="1" baseline="30000" dirty="0">
                <a:highlight>
                  <a:srgbClr val="FFFF00"/>
                </a:highlight>
              </a:rPr>
              <a:t>st</a:t>
            </a:r>
            <a:r>
              <a:rPr lang="en-US" sz="2400" b="1" dirty="0">
                <a:highlight>
                  <a:srgbClr val="FFFF00"/>
                </a:highlight>
              </a:rPr>
              <a:t> century company</a:t>
            </a:r>
            <a:r>
              <a:rPr lang="en-US" sz="2400" dirty="0"/>
              <a:t>.</a:t>
            </a:r>
          </a:p>
          <a:p>
            <a:pPr marL="457200" indent="-457200">
              <a:buFont typeface="+mj-lt"/>
              <a:buAutoNum type="arabicPeriod"/>
            </a:pPr>
            <a:r>
              <a:rPr lang="en-US" sz="2400" b="1" dirty="0">
                <a:highlight>
                  <a:srgbClr val="FFFF00"/>
                </a:highlight>
              </a:rPr>
              <a:t>Improve visual appeal </a:t>
            </a:r>
            <a:r>
              <a:rPr lang="en-US" sz="2400" dirty="0"/>
              <a:t>and flexibility.</a:t>
            </a:r>
          </a:p>
          <a:p>
            <a:pPr marL="457200" indent="-457200">
              <a:buFont typeface="+mj-lt"/>
              <a:buAutoNum type="arabicPeriod"/>
            </a:pPr>
            <a:r>
              <a:rPr lang="en-US" sz="2400" b="1" dirty="0">
                <a:highlight>
                  <a:srgbClr val="FFFF00"/>
                </a:highlight>
              </a:rPr>
              <a:t>Shape the desired perception</a:t>
            </a:r>
            <a:r>
              <a:rPr lang="en-US" sz="2400" b="1" dirty="0"/>
              <a:t> </a:t>
            </a:r>
            <a:r>
              <a:rPr lang="en-US" sz="2400" dirty="0"/>
              <a:t>rather than settle for the default assumption of CAP.</a:t>
            </a:r>
          </a:p>
          <a:p>
            <a:pPr marL="457200" indent="-457200">
              <a:buFont typeface="+mj-lt"/>
              <a:buAutoNum type="arabicPeriod"/>
            </a:pPr>
            <a:r>
              <a:rPr lang="en-US" sz="2400" b="1" dirty="0">
                <a:highlight>
                  <a:srgbClr val="FFFF00"/>
                </a:highlight>
              </a:rPr>
              <a:t>Retain part of CAP’s heritage</a:t>
            </a:r>
            <a:r>
              <a:rPr lang="en-US" sz="2400" dirty="0"/>
              <a:t>.</a:t>
            </a:r>
          </a:p>
        </p:txBody>
      </p:sp>
      <p:sp>
        <p:nvSpPr>
          <p:cNvPr id="3" name="Slide Number Placeholder 2">
            <a:extLst>
              <a:ext uri="{FF2B5EF4-FFF2-40B4-BE49-F238E27FC236}">
                <a16:creationId xmlns:a16="http://schemas.microsoft.com/office/drawing/2014/main" id="{A83BE19B-A833-43C4-9938-40A79AC7ABD5}"/>
              </a:ext>
            </a:extLst>
          </p:cNvPr>
          <p:cNvSpPr>
            <a:spLocks noGrp="1"/>
          </p:cNvSpPr>
          <p:nvPr>
            <p:ph type="sldNum" sz="quarter" idx="11"/>
          </p:nvPr>
        </p:nvSpPr>
        <p:spPr/>
        <p:txBody>
          <a:bodyPr/>
          <a:lstStyle/>
          <a:p>
            <a:fld id="{A47E3F7A-0EE5-45E7-B40F-D7CBCF0FD8B8}" type="slidenum">
              <a:rPr lang="en-US" smtClean="0"/>
              <a:pPr/>
              <a:t>29</a:t>
            </a:fld>
            <a:endParaRPr lang="en-US" dirty="0"/>
          </a:p>
        </p:txBody>
      </p:sp>
      <p:sp>
        <p:nvSpPr>
          <p:cNvPr id="4" name="Title 3">
            <a:extLst>
              <a:ext uri="{FF2B5EF4-FFF2-40B4-BE49-F238E27FC236}">
                <a16:creationId xmlns:a16="http://schemas.microsoft.com/office/drawing/2014/main" id="{16F93D58-79C7-4CCE-86D9-E34850B0329C}"/>
              </a:ext>
            </a:extLst>
          </p:cNvPr>
          <p:cNvSpPr>
            <a:spLocks noGrp="1"/>
          </p:cNvSpPr>
          <p:nvPr>
            <p:ph type="title"/>
          </p:nvPr>
        </p:nvSpPr>
        <p:spPr>
          <a:xfrm>
            <a:off x="845940" y="167158"/>
            <a:ext cx="10507860" cy="1325563"/>
          </a:xfrm>
        </p:spPr>
        <p:txBody>
          <a:bodyPr/>
          <a:lstStyle/>
          <a:p>
            <a:r>
              <a:rPr lang="en-US" dirty="0"/>
              <a:t>Where We Go From Here</a:t>
            </a:r>
          </a:p>
        </p:txBody>
      </p:sp>
      <p:grpSp>
        <p:nvGrpSpPr>
          <p:cNvPr id="6" name="Group 5">
            <a:extLst>
              <a:ext uri="{FF2B5EF4-FFF2-40B4-BE49-F238E27FC236}">
                <a16:creationId xmlns:a16="http://schemas.microsoft.com/office/drawing/2014/main" id="{7BB39AEE-66E5-4DED-9866-0DA7283E16E2}"/>
              </a:ext>
            </a:extLst>
          </p:cNvPr>
          <p:cNvGrpSpPr/>
          <p:nvPr/>
        </p:nvGrpSpPr>
        <p:grpSpPr>
          <a:xfrm>
            <a:off x="2801175" y="1916032"/>
            <a:ext cx="2522681" cy="3982677"/>
            <a:chOff x="613127" y="2824398"/>
            <a:chExt cx="1487312" cy="2348089"/>
          </a:xfrm>
          <a:solidFill>
            <a:srgbClr val="99CCFF"/>
          </a:solidFill>
        </p:grpSpPr>
        <p:sp>
          <p:nvSpPr>
            <p:cNvPr id="7" name="Rectangle 6">
              <a:extLst>
                <a:ext uri="{FF2B5EF4-FFF2-40B4-BE49-F238E27FC236}">
                  <a16:creationId xmlns:a16="http://schemas.microsoft.com/office/drawing/2014/main" id="{AB1193A9-0D26-4762-BF14-2C24242186CB}"/>
                </a:ext>
              </a:extLst>
            </p:cNvPr>
            <p:cNvSpPr/>
            <p:nvPr/>
          </p:nvSpPr>
          <p:spPr>
            <a:xfrm>
              <a:off x="613127" y="2824398"/>
              <a:ext cx="1487312" cy="2348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22352FE-BFDF-4996-A7D7-45C961E55E78}"/>
                </a:ext>
              </a:extLst>
            </p:cNvPr>
            <p:cNvSpPr txBox="1"/>
            <p:nvPr/>
          </p:nvSpPr>
          <p:spPr>
            <a:xfrm>
              <a:off x="634472" y="2847466"/>
              <a:ext cx="784223" cy="272186"/>
            </a:xfrm>
            <a:prstGeom prst="rect">
              <a:avLst/>
            </a:prstGeom>
            <a:noFill/>
            <a:ln>
              <a:noFill/>
            </a:ln>
          </p:spPr>
          <p:txBody>
            <a:bodyPr wrap="square" rtlCol="0">
              <a:spAutoFit/>
            </a:bodyPr>
            <a:lstStyle/>
            <a:p>
              <a:r>
                <a:rPr lang="en-US" sz="2400" dirty="0">
                  <a:solidFill>
                    <a:schemeClr val="bg1"/>
                  </a:solidFill>
                  <a:latin typeface="Century Gothic" panose="020B0502020202020204" pitchFamily="34" charset="0"/>
                </a:rPr>
                <a:t>06</a:t>
              </a:r>
            </a:p>
          </p:txBody>
        </p:sp>
        <p:sp>
          <p:nvSpPr>
            <p:cNvPr id="9" name="TextBox 8">
              <a:extLst>
                <a:ext uri="{FF2B5EF4-FFF2-40B4-BE49-F238E27FC236}">
                  <a16:creationId xmlns:a16="http://schemas.microsoft.com/office/drawing/2014/main" id="{C9B09BFE-E642-4C36-B6C1-982BD60A2854}"/>
                </a:ext>
              </a:extLst>
            </p:cNvPr>
            <p:cNvSpPr txBox="1"/>
            <p:nvPr/>
          </p:nvSpPr>
          <p:spPr>
            <a:xfrm rot="16200000">
              <a:off x="293214" y="3921246"/>
              <a:ext cx="2111396" cy="381061"/>
            </a:xfrm>
            <a:prstGeom prst="rect">
              <a:avLst/>
            </a:prstGeom>
            <a:noFill/>
            <a:ln>
              <a:noFill/>
            </a:ln>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Next Steps:</a:t>
              </a:r>
            </a:p>
          </p:txBody>
        </p:sp>
      </p:grpSp>
      <p:sp>
        <p:nvSpPr>
          <p:cNvPr id="11" name="Footer Placeholder 3">
            <a:extLst>
              <a:ext uri="{FF2B5EF4-FFF2-40B4-BE49-F238E27FC236}">
                <a16:creationId xmlns:a16="http://schemas.microsoft.com/office/drawing/2014/main" id="{B8AB8831-EE0D-496E-9248-CDC79E76EEC1}"/>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83215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DF3AA7-E2E7-49D8-A149-85C0F64A41EA}"/>
              </a:ext>
            </a:extLst>
          </p:cNvPr>
          <p:cNvSpPr>
            <a:spLocks noGrp="1"/>
          </p:cNvSpPr>
          <p:nvPr>
            <p:ph idx="1"/>
          </p:nvPr>
        </p:nvSpPr>
        <p:spPr>
          <a:xfrm>
            <a:off x="3813069" y="2023160"/>
            <a:ext cx="4565861" cy="3858656"/>
          </a:xfrm>
        </p:spPr>
        <p:txBody>
          <a:bodyPr>
            <a:noAutofit/>
          </a:bodyPr>
          <a:lstStyle/>
          <a:p>
            <a:pPr marL="0" indent="0">
              <a:buNone/>
            </a:pPr>
            <a:r>
              <a:rPr lang="en-US" sz="2400" dirty="0"/>
              <a:t>Civil Air Patrol’s </a:t>
            </a:r>
            <a:r>
              <a:rPr lang="en-US" sz="2400" dirty="0">
                <a:highlight>
                  <a:srgbClr val="FFFFFF"/>
                </a:highlight>
              </a:rPr>
              <a:t>bold </a:t>
            </a:r>
            <a:r>
              <a:rPr lang="en-US" sz="2400" b="1" dirty="0">
                <a:highlight>
                  <a:srgbClr val="FFFF00"/>
                </a:highlight>
              </a:rPr>
              <a:t>new Mission Statement and</a:t>
            </a:r>
            <a:r>
              <a:rPr lang="en-US" sz="2400" dirty="0">
                <a:highlight>
                  <a:srgbClr val="FFFFFF"/>
                </a:highlight>
              </a:rPr>
              <a:t> comprehensive </a:t>
            </a:r>
            <a:r>
              <a:rPr lang="en-US" sz="2400" b="1" dirty="0">
                <a:highlight>
                  <a:srgbClr val="FFFF00"/>
                </a:highlight>
              </a:rPr>
              <a:t>Strategic Plan were married to a mid-20</a:t>
            </a:r>
            <a:r>
              <a:rPr lang="en-US" sz="2400" b="1" baseline="30000" dirty="0">
                <a:highlight>
                  <a:srgbClr val="FFFF00"/>
                </a:highlight>
              </a:rPr>
              <a:t>th</a:t>
            </a:r>
            <a:r>
              <a:rPr lang="en-US" sz="2400" b="1" dirty="0">
                <a:highlight>
                  <a:srgbClr val="FFFF00"/>
                </a:highlight>
              </a:rPr>
              <a:t> century visual identity</a:t>
            </a:r>
            <a:r>
              <a:rPr lang="en-US" sz="2400" dirty="0"/>
              <a:t>. </a:t>
            </a:r>
          </a:p>
          <a:p>
            <a:endParaRPr lang="en-US" sz="1200" dirty="0"/>
          </a:p>
          <a:p>
            <a:pPr marL="0" indent="0">
              <a:buNone/>
            </a:pPr>
            <a:r>
              <a:rPr lang="en-US" sz="2400" dirty="0"/>
              <a:t>That brand disconnect linked Civil Air Patrol to something </a:t>
            </a:r>
            <a:r>
              <a:rPr lang="en-US" sz="2400" b="1" dirty="0">
                <a:highlight>
                  <a:srgbClr val="FFFF00"/>
                </a:highlight>
              </a:rPr>
              <a:t>that hasn't existed since the Truman Administration </a:t>
            </a:r>
            <a:r>
              <a:rPr lang="en-US" sz="2400" dirty="0"/>
              <a:t>– the Office of Civilian Defense.</a:t>
            </a:r>
          </a:p>
          <a:p>
            <a:pPr marL="0" indent="0">
              <a:buNone/>
            </a:pPr>
            <a:endParaRPr lang="en-US" sz="1400" b="1" dirty="0"/>
          </a:p>
        </p:txBody>
      </p:sp>
      <p:sp>
        <p:nvSpPr>
          <p:cNvPr id="3" name="Slide Number Placeholder 2">
            <a:extLst>
              <a:ext uri="{FF2B5EF4-FFF2-40B4-BE49-F238E27FC236}">
                <a16:creationId xmlns:a16="http://schemas.microsoft.com/office/drawing/2014/main" id="{BA5AC472-0DD1-4D5F-AA0D-FB7A011FBA8F}"/>
              </a:ext>
            </a:extLst>
          </p:cNvPr>
          <p:cNvSpPr>
            <a:spLocks noGrp="1"/>
          </p:cNvSpPr>
          <p:nvPr>
            <p:ph type="sldNum" sz="quarter" idx="11"/>
          </p:nvPr>
        </p:nvSpPr>
        <p:spPr/>
        <p:txBody>
          <a:bodyPr/>
          <a:lstStyle/>
          <a:p>
            <a:fld id="{A47E3F7A-0EE5-45E7-B40F-D7CBCF0FD8B8}" type="slidenum">
              <a:rPr lang="en-US" smtClean="0"/>
              <a:pPr/>
              <a:t>3</a:t>
            </a:fld>
            <a:endParaRPr lang="en-US" dirty="0"/>
          </a:p>
        </p:txBody>
      </p:sp>
      <p:sp>
        <p:nvSpPr>
          <p:cNvPr id="4" name="Title 3">
            <a:extLst>
              <a:ext uri="{FF2B5EF4-FFF2-40B4-BE49-F238E27FC236}">
                <a16:creationId xmlns:a16="http://schemas.microsoft.com/office/drawing/2014/main" id="{331EF654-AE0A-4731-955D-2ED61FA0CFDD}"/>
              </a:ext>
            </a:extLst>
          </p:cNvPr>
          <p:cNvSpPr>
            <a:spLocks noGrp="1"/>
          </p:cNvSpPr>
          <p:nvPr>
            <p:ph type="title"/>
          </p:nvPr>
        </p:nvSpPr>
        <p:spPr>
          <a:xfrm>
            <a:off x="838199" y="167158"/>
            <a:ext cx="10515601" cy="1325563"/>
          </a:xfrm>
        </p:spPr>
        <p:txBody>
          <a:bodyPr/>
          <a:lstStyle/>
          <a:p>
            <a:r>
              <a:rPr lang="en-US" dirty="0"/>
              <a:t>Current State</a:t>
            </a:r>
          </a:p>
        </p:txBody>
      </p:sp>
      <p:sp>
        <p:nvSpPr>
          <p:cNvPr id="6" name="Footer Placeholder 3">
            <a:extLst>
              <a:ext uri="{FF2B5EF4-FFF2-40B4-BE49-F238E27FC236}">
                <a16:creationId xmlns:a16="http://schemas.microsoft.com/office/drawing/2014/main" id="{3BD4C12C-D7B2-46A6-B0C8-496D0507D407}"/>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pic>
        <p:nvPicPr>
          <p:cNvPr id="7172" name="Picture 4" descr="Picture">
            <a:extLst>
              <a:ext uri="{FF2B5EF4-FFF2-40B4-BE49-F238E27FC236}">
                <a16:creationId xmlns:a16="http://schemas.microsoft.com/office/drawing/2014/main" id="{075819DE-EB55-41E3-998E-4EDCB80E6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518" y="1217869"/>
            <a:ext cx="1392348" cy="210284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Picture">
            <a:extLst>
              <a:ext uri="{FF2B5EF4-FFF2-40B4-BE49-F238E27FC236}">
                <a16:creationId xmlns:a16="http://schemas.microsoft.com/office/drawing/2014/main" id="{E6510E7C-2841-475A-BE8B-42DB4BA526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Picture">
            <a:extLst>
              <a:ext uri="{FF2B5EF4-FFF2-40B4-BE49-F238E27FC236}">
                <a16:creationId xmlns:a16="http://schemas.microsoft.com/office/drawing/2014/main" id="{AE5E66DE-A8A0-4FAB-91C5-FC6AE81CE681}"/>
              </a:ext>
            </a:extLst>
          </p:cNvPr>
          <p:cNvSpPr>
            <a:spLocks noChangeAspect="1" noChangeArrowheads="1"/>
          </p:cNvSpPr>
          <p:nvPr/>
        </p:nvSpPr>
        <p:spPr bwMode="auto">
          <a:xfrm>
            <a:off x="8705725" y="332071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178" name="Picture 10" descr="Serving YOU in time of Emergency Original Civil Defense Poster | David  Pollack Vintage Posters">
            <a:extLst>
              <a:ext uri="{FF2B5EF4-FFF2-40B4-BE49-F238E27FC236}">
                <a16:creationId xmlns:a16="http://schemas.microsoft.com/office/drawing/2014/main" id="{223AFBB9-F48F-480B-9CEE-2DA119C7E9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3" t="2097" r="2074" b="4614"/>
          <a:stretch/>
        </p:blipFill>
        <p:spPr bwMode="auto">
          <a:xfrm>
            <a:off x="8654428" y="2514602"/>
            <a:ext cx="1807596" cy="223555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PropagandaPosters - Mr. Civil Defense Tells About Natural Disasters! (Cold War)">
            <a:extLst>
              <a:ext uri="{FF2B5EF4-FFF2-40B4-BE49-F238E27FC236}">
                <a16:creationId xmlns:a16="http://schemas.microsoft.com/office/drawing/2014/main" id="{F680C5CD-6F64-4D03-AB42-D0FD26EAF9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9" t="3586" r="2786" b="3123"/>
          <a:stretch/>
        </p:blipFill>
        <p:spPr bwMode="auto">
          <a:xfrm>
            <a:off x="9661615" y="4037701"/>
            <a:ext cx="1409745" cy="2136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28D3C35-5104-4104-8B7B-AC941BDC4C1B}"/>
              </a:ext>
            </a:extLst>
          </p:cNvPr>
          <p:cNvPicPr>
            <a:picLocks noChangeAspect="1"/>
          </p:cNvPicPr>
          <p:nvPr/>
        </p:nvPicPr>
        <p:blipFill rotWithShape="1">
          <a:blip r:embed="rId6"/>
          <a:srcRect l="963"/>
          <a:stretch/>
        </p:blipFill>
        <p:spPr>
          <a:xfrm>
            <a:off x="1120640" y="2023160"/>
            <a:ext cx="2365634" cy="3372174"/>
          </a:xfrm>
          <a:prstGeom prst="rect">
            <a:avLst/>
          </a:prstGeom>
        </p:spPr>
      </p:pic>
    </p:spTree>
    <p:extLst>
      <p:ext uri="{BB962C8B-B14F-4D97-AF65-F5344CB8AC3E}">
        <p14:creationId xmlns:p14="http://schemas.microsoft.com/office/powerpoint/2010/main" val="3572897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BFBE75-F544-4970-85A5-7D5305FDC0C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7775"/>
          <a:stretch/>
        </p:blipFill>
        <p:spPr>
          <a:xfrm>
            <a:off x="5238557" y="4919463"/>
            <a:ext cx="1849563" cy="1805187"/>
          </a:xfrm>
          <a:prstGeom prst="rect">
            <a:avLst/>
          </a:prstGeom>
        </p:spPr>
      </p:pic>
      <p:pic>
        <p:nvPicPr>
          <p:cNvPr id="1026" name="Picture 2" descr="horizontal Space Force logo with U.S. Space Force text">
            <a:extLst>
              <a:ext uri="{FF2B5EF4-FFF2-40B4-BE49-F238E27FC236}">
                <a16:creationId xmlns:a16="http://schemas.microsoft.com/office/drawing/2014/main" id="{A40DDA53-65A9-43E6-ADAC-8C39C035C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122"/>
          <a:stretch/>
        </p:blipFill>
        <p:spPr bwMode="auto">
          <a:xfrm>
            <a:off x="1526468" y="2438400"/>
            <a:ext cx="2309067" cy="1336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 Navy vector | Marine dxf | Navy Logo eps | png | cricut cut file | separated">
            <a:extLst>
              <a:ext uri="{FF2B5EF4-FFF2-40B4-BE49-F238E27FC236}">
                <a16:creationId xmlns:a16="http://schemas.microsoft.com/office/drawing/2014/main" id="{308391A9-FCFB-4083-83D2-1D46B708EB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213" t="39420" r="7438" b="44880"/>
          <a:stretch/>
        </p:blipFill>
        <p:spPr bwMode="auto">
          <a:xfrm>
            <a:off x="8153400" y="5105400"/>
            <a:ext cx="290530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S. Air Force – Logos Download">
            <a:extLst>
              <a:ext uri="{FF2B5EF4-FFF2-40B4-BE49-F238E27FC236}">
                <a16:creationId xmlns:a16="http://schemas.microsoft.com/office/drawing/2014/main" id="{E96C5148-5891-443E-8E9C-F060AC3B5B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2998" y="1990985"/>
            <a:ext cx="2371725"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MC Eagle EGA Corps Marine The Few  The Proud Car Sticker Car image 0">
            <a:extLst>
              <a:ext uri="{FF2B5EF4-FFF2-40B4-BE49-F238E27FC236}">
                <a16:creationId xmlns:a16="http://schemas.microsoft.com/office/drawing/2014/main" id="{CC128AFF-B750-4AB1-ABC3-59A2119598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949" y="4842886"/>
            <a:ext cx="2752725" cy="14491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E1BF345-C4D9-4947-A607-86E125CC42F3}"/>
              </a:ext>
            </a:extLst>
          </p:cNvPr>
          <p:cNvGrpSpPr/>
          <p:nvPr/>
        </p:nvGrpSpPr>
        <p:grpSpPr>
          <a:xfrm>
            <a:off x="449673" y="2325010"/>
            <a:ext cx="1198037" cy="1614429"/>
            <a:chOff x="508288" y="2101516"/>
            <a:chExt cx="1292376" cy="1741556"/>
          </a:xfrm>
        </p:grpSpPr>
        <p:pic>
          <p:nvPicPr>
            <p:cNvPr id="6" name="Picture 4" descr="New United States Space Force Decal Die Cut Vinyl Multiple image 0">
              <a:extLst>
                <a:ext uri="{FF2B5EF4-FFF2-40B4-BE49-F238E27FC236}">
                  <a16:creationId xmlns:a16="http://schemas.microsoft.com/office/drawing/2014/main" id="{AF3235FF-9151-4E14-BB4D-09F84105BDB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333" t="6550" r="25381" b="19765"/>
            <a:stretch/>
          </p:blipFill>
          <p:spPr bwMode="auto">
            <a:xfrm>
              <a:off x="577515" y="2101516"/>
              <a:ext cx="1144030" cy="1732546"/>
            </a:xfrm>
            <a:prstGeom prst="triangle">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A0446794-14C1-4044-8B97-23E40A7439BD}"/>
                </a:ext>
              </a:extLst>
            </p:cNvPr>
            <p:cNvSpPr/>
            <p:nvPr/>
          </p:nvSpPr>
          <p:spPr>
            <a:xfrm>
              <a:off x="508288" y="3474104"/>
              <a:ext cx="1292376" cy="3689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2" descr="U.S. Army logo and symbol, meaning, history, PNG">
            <a:extLst>
              <a:ext uri="{FF2B5EF4-FFF2-40B4-BE49-F238E27FC236}">
                <a16:creationId xmlns:a16="http://schemas.microsoft.com/office/drawing/2014/main" id="{EC37454D-4480-4682-A185-4D7AED5DACA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703" r="16162"/>
          <a:stretch/>
        </p:blipFill>
        <p:spPr bwMode="auto">
          <a:xfrm>
            <a:off x="5479142" y="366744"/>
            <a:ext cx="1220537" cy="163622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C3AD47E-CF23-4A4D-ABEA-FFF68DBB2B79}"/>
              </a:ext>
            </a:extLst>
          </p:cNvPr>
          <p:cNvGrpSpPr/>
          <p:nvPr/>
        </p:nvGrpSpPr>
        <p:grpSpPr>
          <a:xfrm>
            <a:off x="4703514" y="2624310"/>
            <a:ext cx="2752725" cy="1924050"/>
            <a:chOff x="4703514" y="2624310"/>
            <a:chExt cx="2752725" cy="1924050"/>
          </a:xfrm>
        </p:grpSpPr>
        <p:sp>
          <p:nvSpPr>
            <p:cNvPr id="2" name="TextBox 1">
              <a:extLst>
                <a:ext uri="{FF2B5EF4-FFF2-40B4-BE49-F238E27FC236}">
                  <a16:creationId xmlns:a16="http://schemas.microsoft.com/office/drawing/2014/main" id="{917660AD-CC0E-4863-AEF5-5F06CB566009}"/>
                </a:ext>
              </a:extLst>
            </p:cNvPr>
            <p:cNvSpPr txBox="1"/>
            <p:nvPr/>
          </p:nvSpPr>
          <p:spPr>
            <a:xfrm>
              <a:off x="5068270" y="2940561"/>
              <a:ext cx="2003435" cy="1323439"/>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This is the family Civil Air Patrol should fit into.</a:t>
              </a:r>
            </a:p>
          </p:txBody>
        </p:sp>
        <p:sp>
          <p:nvSpPr>
            <p:cNvPr id="9" name="Oval 8">
              <a:extLst>
                <a:ext uri="{FF2B5EF4-FFF2-40B4-BE49-F238E27FC236}">
                  <a16:creationId xmlns:a16="http://schemas.microsoft.com/office/drawing/2014/main" id="{CF029B65-B803-4322-A9B7-EF5737B1A0B4}"/>
                </a:ext>
              </a:extLst>
            </p:cNvPr>
            <p:cNvSpPr/>
            <p:nvPr/>
          </p:nvSpPr>
          <p:spPr>
            <a:xfrm>
              <a:off x="4703514" y="2624310"/>
              <a:ext cx="2752725" cy="19240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Slide Number Placeholder 2">
            <a:extLst>
              <a:ext uri="{FF2B5EF4-FFF2-40B4-BE49-F238E27FC236}">
                <a16:creationId xmlns:a16="http://schemas.microsoft.com/office/drawing/2014/main" id="{517B4AFA-4D38-4A7C-AA3E-EE44B3F948D9}"/>
              </a:ext>
            </a:extLst>
          </p:cNvPr>
          <p:cNvSpPr>
            <a:spLocks noGrp="1"/>
          </p:cNvSpPr>
          <p:nvPr>
            <p:ph type="sldNum" sz="quarter" idx="11"/>
          </p:nvPr>
        </p:nvSpPr>
        <p:spPr>
          <a:xfrm>
            <a:off x="10932666" y="6459897"/>
            <a:ext cx="956865" cy="321416"/>
          </a:xfrm>
        </p:spPr>
        <p:txBody>
          <a:bodyPr/>
          <a:lstStyle/>
          <a:p>
            <a:fld id="{A47E3F7A-0EE5-45E7-B40F-D7CBCF0FD8B8}" type="slidenum">
              <a:rPr lang="en-US" smtClean="0"/>
              <a:pPr/>
              <a:t>30</a:t>
            </a:fld>
            <a:endParaRPr lang="en-US" dirty="0"/>
          </a:p>
        </p:txBody>
      </p:sp>
    </p:spTree>
    <p:extLst>
      <p:ext uri="{BB962C8B-B14F-4D97-AF65-F5344CB8AC3E}">
        <p14:creationId xmlns:p14="http://schemas.microsoft.com/office/powerpoint/2010/main" val="258365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4F5BDEB-E8FD-4078-B616-C27A86EE702D}"/>
              </a:ext>
            </a:extLst>
          </p:cNvPr>
          <p:cNvGrpSpPr/>
          <p:nvPr/>
        </p:nvGrpSpPr>
        <p:grpSpPr>
          <a:xfrm>
            <a:off x="6858787" y="2421458"/>
            <a:ext cx="4124091" cy="2984576"/>
            <a:chOff x="5336129" y="2707508"/>
            <a:chExt cx="4981578" cy="3605133"/>
          </a:xfrm>
        </p:grpSpPr>
        <p:grpSp>
          <p:nvGrpSpPr>
            <p:cNvPr id="18" name="Group 17">
              <a:extLst>
                <a:ext uri="{FF2B5EF4-FFF2-40B4-BE49-F238E27FC236}">
                  <a16:creationId xmlns:a16="http://schemas.microsoft.com/office/drawing/2014/main" id="{E6380103-B664-47F1-BFE6-F80BA54775C0}"/>
                </a:ext>
              </a:extLst>
            </p:cNvPr>
            <p:cNvGrpSpPr/>
            <p:nvPr/>
          </p:nvGrpSpPr>
          <p:grpSpPr>
            <a:xfrm>
              <a:off x="5336129" y="2707508"/>
              <a:ext cx="4981578" cy="3605133"/>
              <a:chOff x="1723250" y="2739769"/>
              <a:chExt cx="5013321" cy="3628104"/>
            </a:xfrm>
          </p:grpSpPr>
          <p:pic>
            <p:nvPicPr>
              <p:cNvPr id="8" name="Picture 2">
                <a:extLst>
                  <a:ext uri="{FF2B5EF4-FFF2-40B4-BE49-F238E27FC236}">
                    <a16:creationId xmlns:a16="http://schemas.microsoft.com/office/drawing/2014/main" id="{E8B6C659-1666-4C63-9C16-91C9FFEE10A2}"/>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250" t="39461" r="43594"/>
              <a:stretch/>
            </p:blipFill>
            <p:spPr bwMode="auto">
              <a:xfrm rot="10800000">
                <a:off x="1723250" y="2739769"/>
                <a:ext cx="5013321" cy="35654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with low confidence">
                <a:extLst>
                  <a:ext uri="{FF2B5EF4-FFF2-40B4-BE49-F238E27FC236}">
                    <a16:creationId xmlns:a16="http://schemas.microsoft.com/office/drawing/2014/main" id="{D379E497-CF23-40AC-B1AE-7BBBF60CE418}"/>
                  </a:ext>
                </a:extLst>
              </p:cNvPr>
              <p:cNvPicPr>
                <a:picLocks noChangeAspect="1"/>
              </p:cNvPicPr>
              <p:nvPr/>
            </p:nvPicPr>
            <p:blipFill rotWithShape="1">
              <a:blip r:embed="rId4">
                <a:duotone>
                  <a:schemeClr val="bg2">
                    <a:shade val="45000"/>
                    <a:satMod val="135000"/>
                  </a:schemeClr>
                  <a:prstClr val="white"/>
                </a:duotone>
                <a:alphaModFix amt="20000"/>
                <a:extLst>
                  <a:ext uri="{28A0092B-C50C-407E-A947-70E740481C1C}">
                    <a14:useLocalDpi xmlns:a14="http://schemas.microsoft.com/office/drawing/2010/main" val="0"/>
                  </a:ext>
                </a:extLst>
              </a:blip>
              <a:srcRect t="13616" b="14063"/>
              <a:stretch/>
            </p:blipFill>
            <p:spPr>
              <a:xfrm>
                <a:off x="1797651" y="2776639"/>
                <a:ext cx="4859943" cy="3591233"/>
              </a:xfrm>
              <a:prstGeom prst="rect">
                <a:avLst/>
              </a:prstGeom>
            </p:spPr>
          </p:pic>
        </p:grpSp>
        <p:sp>
          <p:nvSpPr>
            <p:cNvPr id="23" name="Block Arc 22">
              <a:extLst>
                <a:ext uri="{FF2B5EF4-FFF2-40B4-BE49-F238E27FC236}">
                  <a16:creationId xmlns:a16="http://schemas.microsoft.com/office/drawing/2014/main" id="{AAA88B0B-51EC-4A98-9D2E-7585A0ACD25C}"/>
                </a:ext>
              </a:extLst>
            </p:cNvPr>
            <p:cNvSpPr/>
            <p:nvPr/>
          </p:nvSpPr>
          <p:spPr>
            <a:xfrm>
              <a:off x="7571433" y="3456634"/>
              <a:ext cx="497393" cy="346667"/>
            </a:xfrm>
            <a:prstGeom prst="blockArc">
              <a:avLst>
                <a:gd name="adj1" fmla="val 10825628"/>
                <a:gd name="adj2" fmla="val 264"/>
                <a:gd name="adj3" fmla="val 49999"/>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Moon 24">
              <a:extLst>
                <a:ext uri="{FF2B5EF4-FFF2-40B4-BE49-F238E27FC236}">
                  <a16:creationId xmlns:a16="http://schemas.microsoft.com/office/drawing/2014/main" id="{4C2BB93C-3309-473A-99F4-514E30B69673}"/>
                </a:ext>
              </a:extLst>
            </p:cNvPr>
            <p:cNvSpPr/>
            <p:nvPr/>
          </p:nvSpPr>
          <p:spPr>
            <a:xfrm rot="16200000">
              <a:off x="7686991" y="4230355"/>
              <a:ext cx="271306" cy="442129"/>
            </a:xfrm>
            <a:prstGeom prst="moon">
              <a:avLst>
                <a:gd name="adj" fmla="val 72685"/>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U.S. Air Force logo and symbol, meaning, history, PNG">
            <a:extLst>
              <a:ext uri="{FF2B5EF4-FFF2-40B4-BE49-F238E27FC236}">
                <a16:creationId xmlns:a16="http://schemas.microsoft.com/office/drawing/2014/main" id="{38578988-5E3B-4BDF-A4CE-2C931FD49A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842" r="25496" b="20546"/>
          <a:stretch/>
        </p:blipFill>
        <p:spPr bwMode="auto">
          <a:xfrm>
            <a:off x="1611823" y="2458328"/>
            <a:ext cx="3347635" cy="3074567"/>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3">
            <a:extLst>
              <a:ext uri="{FF2B5EF4-FFF2-40B4-BE49-F238E27FC236}">
                <a16:creationId xmlns:a16="http://schemas.microsoft.com/office/drawing/2014/main" id="{DAB1AC8F-964D-4D7B-AA41-5A692F7E3F46}"/>
              </a:ext>
            </a:extLst>
          </p:cNvPr>
          <p:cNvSpPr txBox="1">
            <a:spLocks/>
          </p:cNvSpPr>
          <p:nvPr/>
        </p:nvSpPr>
        <p:spPr>
          <a:xfrm>
            <a:off x="972766" y="371961"/>
            <a:ext cx="10507860" cy="8107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r>
              <a:rPr lang="en-US" sz="4400" dirty="0"/>
              <a:t>Concept Inspiration</a:t>
            </a:r>
            <a:endParaRPr lang="en-US" dirty="0"/>
          </a:p>
        </p:txBody>
      </p:sp>
      <p:pic>
        <p:nvPicPr>
          <p:cNvPr id="6" name="Picture 5" descr="A picture containing drawing&#10;&#10;Description automatically generated">
            <a:extLst>
              <a:ext uri="{FF2B5EF4-FFF2-40B4-BE49-F238E27FC236}">
                <a16:creationId xmlns:a16="http://schemas.microsoft.com/office/drawing/2014/main" id="{B717A8B5-FFBB-4757-BB0D-3DF8392E835C}"/>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rot="10800000">
            <a:off x="1683696" y="1886407"/>
            <a:ext cx="3251698" cy="4431948"/>
          </a:xfrm>
          <a:prstGeom prst="rect">
            <a:avLst/>
          </a:prstGeom>
        </p:spPr>
      </p:pic>
      <p:sp>
        <p:nvSpPr>
          <p:cNvPr id="17" name="Footer Placeholder 3">
            <a:extLst>
              <a:ext uri="{FF2B5EF4-FFF2-40B4-BE49-F238E27FC236}">
                <a16:creationId xmlns:a16="http://schemas.microsoft.com/office/drawing/2014/main" id="{E0A427F0-723B-4AC6-A628-00B9AC1EADBE}"/>
              </a:ext>
            </a:extLst>
          </p:cNvPr>
          <p:cNvSpPr txBox="1">
            <a:spLocks/>
          </p:cNvSpPr>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
        <p:nvSpPr>
          <p:cNvPr id="19" name="Slide Number Placeholder 2">
            <a:extLst>
              <a:ext uri="{FF2B5EF4-FFF2-40B4-BE49-F238E27FC236}">
                <a16:creationId xmlns:a16="http://schemas.microsoft.com/office/drawing/2014/main" id="{95DB2BBA-E988-41B3-8C17-25F9A0AAE485}"/>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200" kern="1200">
                <a:solidFill>
                  <a:srgbClr val="BDBDBD"/>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latin typeface="Arial Black" panose="020B0A04020102020204" pitchFamily="34" charset="0"/>
              </a:rPr>
              <a:pPr algn="r"/>
              <a:t>31</a:t>
            </a:fld>
            <a:endParaRPr lang="en-US" dirty="0">
              <a:latin typeface="Arial Black" panose="020B0A04020102020204" pitchFamily="34" charset="0"/>
            </a:endParaRPr>
          </a:p>
        </p:txBody>
      </p:sp>
    </p:spTree>
    <p:extLst>
      <p:ext uri="{BB962C8B-B14F-4D97-AF65-F5344CB8AC3E}">
        <p14:creationId xmlns:p14="http://schemas.microsoft.com/office/powerpoint/2010/main" val="151529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descr="A picture containing icon&#10;&#10;Description automatically generated">
            <a:extLst>
              <a:ext uri="{FF2B5EF4-FFF2-40B4-BE49-F238E27FC236}">
                <a16:creationId xmlns:a16="http://schemas.microsoft.com/office/drawing/2014/main" id="{4B40E526-0F10-D7A3-B82E-AAB459FBA91C}"/>
              </a:ext>
            </a:extLst>
          </p:cNvPr>
          <p:cNvPicPr>
            <a:picLocks noChangeAspect="1"/>
          </p:cNvPicPr>
          <p:nvPr/>
        </p:nvPicPr>
        <p:blipFill rotWithShape="1">
          <a:blip r:embed="rId3">
            <a:extLst>
              <a:ext uri="{28A0092B-C50C-407E-A947-70E740481C1C}">
                <a14:useLocalDpi xmlns:a14="http://schemas.microsoft.com/office/drawing/2010/main" val="0"/>
              </a:ext>
            </a:extLst>
          </a:blip>
          <a:srcRect l="20286" t="20863" r="20003" b="21895"/>
          <a:stretch/>
        </p:blipFill>
        <p:spPr>
          <a:xfrm>
            <a:off x="3976120" y="1507807"/>
            <a:ext cx="4192430" cy="3602117"/>
          </a:xfrm>
          <a:prstGeom prst="rect">
            <a:avLst/>
          </a:prstGeom>
        </p:spPr>
      </p:pic>
      <p:sp>
        <p:nvSpPr>
          <p:cNvPr id="93" name="Rectangle: Rounded Corners 92">
            <a:extLst>
              <a:ext uri="{FF2B5EF4-FFF2-40B4-BE49-F238E27FC236}">
                <a16:creationId xmlns:a16="http://schemas.microsoft.com/office/drawing/2014/main" id="{AB165AE4-0A52-4A62-9BC2-AAB8A17E3434}"/>
              </a:ext>
            </a:extLst>
          </p:cNvPr>
          <p:cNvSpPr/>
          <p:nvPr/>
        </p:nvSpPr>
        <p:spPr>
          <a:xfrm>
            <a:off x="0" y="-1"/>
            <a:ext cx="1846385" cy="17936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outdoor, sign&#10;&#10;Description automatically generated">
            <a:extLst>
              <a:ext uri="{FF2B5EF4-FFF2-40B4-BE49-F238E27FC236}">
                <a16:creationId xmlns:a16="http://schemas.microsoft.com/office/drawing/2014/main" id="{B822C37C-65ED-4280-A32F-167F7228B33F}"/>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58663" y="4363397"/>
            <a:ext cx="1037462" cy="1037462"/>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E1B917C5-A299-42AE-8E77-6D99F17D56E0}"/>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30874" b="53584"/>
          <a:stretch/>
        </p:blipFill>
        <p:spPr>
          <a:xfrm>
            <a:off x="260142" y="2513389"/>
            <a:ext cx="3347915" cy="520311"/>
          </a:xfrm>
          <a:prstGeom prst="rect">
            <a:avLst/>
          </a:prstGeom>
        </p:spPr>
      </p:pic>
      <p:grpSp>
        <p:nvGrpSpPr>
          <p:cNvPr id="30" name="Group 29">
            <a:extLst>
              <a:ext uri="{FF2B5EF4-FFF2-40B4-BE49-F238E27FC236}">
                <a16:creationId xmlns:a16="http://schemas.microsoft.com/office/drawing/2014/main" id="{58906EA0-8B2C-4D66-BB8D-6FDEDDDE844B}"/>
              </a:ext>
            </a:extLst>
          </p:cNvPr>
          <p:cNvGrpSpPr/>
          <p:nvPr/>
        </p:nvGrpSpPr>
        <p:grpSpPr>
          <a:xfrm>
            <a:off x="234561" y="1893094"/>
            <a:ext cx="3403959" cy="2463421"/>
            <a:chOff x="5336129" y="2707508"/>
            <a:chExt cx="4981578" cy="3605132"/>
          </a:xfrm>
        </p:grpSpPr>
        <p:grpSp>
          <p:nvGrpSpPr>
            <p:cNvPr id="31" name="Group 30">
              <a:extLst>
                <a:ext uri="{FF2B5EF4-FFF2-40B4-BE49-F238E27FC236}">
                  <a16:creationId xmlns:a16="http://schemas.microsoft.com/office/drawing/2014/main" id="{63849FEF-5AD6-4FBB-9B2A-A1A675914074}"/>
                </a:ext>
              </a:extLst>
            </p:cNvPr>
            <p:cNvGrpSpPr/>
            <p:nvPr/>
          </p:nvGrpSpPr>
          <p:grpSpPr>
            <a:xfrm>
              <a:off x="5336129" y="2707508"/>
              <a:ext cx="4981578" cy="3605132"/>
              <a:chOff x="1723250" y="2739768"/>
              <a:chExt cx="5013321" cy="3628104"/>
            </a:xfrm>
          </p:grpSpPr>
          <p:pic>
            <p:nvPicPr>
              <p:cNvPr id="36" name="Picture 2">
                <a:extLst>
                  <a:ext uri="{FF2B5EF4-FFF2-40B4-BE49-F238E27FC236}">
                    <a16:creationId xmlns:a16="http://schemas.microsoft.com/office/drawing/2014/main" id="{452CF32D-3062-4E1F-8450-BCF798408EEE}"/>
                  </a:ext>
                </a:extLst>
              </p:cNvPr>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1250" t="39461" r="43594"/>
              <a:stretch/>
            </p:blipFill>
            <p:spPr bwMode="auto">
              <a:xfrm rot="10800000">
                <a:off x="1723250" y="2739768"/>
                <a:ext cx="5013321" cy="35654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Shape&#10;&#10;Description automatically generated with low confidence">
                <a:extLst>
                  <a:ext uri="{FF2B5EF4-FFF2-40B4-BE49-F238E27FC236}">
                    <a16:creationId xmlns:a16="http://schemas.microsoft.com/office/drawing/2014/main" id="{34949533-3BF8-4C78-9F32-0D972707D1BA}"/>
                  </a:ext>
                </a:extLst>
              </p:cNvPr>
              <p:cNvPicPr>
                <a:picLocks noChangeAspect="1"/>
              </p:cNvPicPr>
              <p:nvPr/>
            </p:nvPicPr>
            <p:blipFill rotWithShape="1">
              <a:blip r:embed="rId8">
                <a:alphaModFix amt="50000"/>
                <a:duotone>
                  <a:schemeClr val="bg2">
                    <a:shade val="45000"/>
                    <a:satMod val="135000"/>
                  </a:schemeClr>
                  <a:prstClr val="white"/>
                </a:duotone>
                <a:extLst>
                  <a:ext uri="{28A0092B-C50C-407E-A947-70E740481C1C}">
                    <a14:useLocalDpi xmlns:a14="http://schemas.microsoft.com/office/drawing/2010/main" val="0"/>
                  </a:ext>
                </a:extLst>
              </a:blip>
              <a:srcRect t="13616" b="14063"/>
              <a:stretch/>
            </p:blipFill>
            <p:spPr>
              <a:xfrm>
                <a:off x="1792607" y="2776639"/>
                <a:ext cx="4859943" cy="3591233"/>
              </a:xfrm>
              <a:prstGeom prst="rect">
                <a:avLst/>
              </a:prstGeom>
            </p:spPr>
          </p:pic>
        </p:grpSp>
        <p:sp>
          <p:nvSpPr>
            <p:cNvPr id="32" name="Rectangle: Rounded Corners 31">
              <a:extLst>
                <a:ext uri="{FF2B5EF4-FFF2-40B4-BE49-F238E27FC236}">
                  <a16:creationId xmlns:a16="http://schemas.microsoft.com/office/drawing/2014/main" id="{9E1B311B-27E2-40EE-B3A6-ABDB688EBBED}"/>
                </a:ext>
              </a:extLst>
            </p:cNvPr>
            <p:cNvSpPr/>
            <p:nvPr/>
          </p:nvSpPr>
          <p:spPr>
            <a:xfrm rot="5400000">
              <a:off x="7587469" y="3852857"/>
              <a:ext cx="258707" cy="119403"/>
            </a:xfrm>
            <a:prstGeom prst="roundRect">
              <a:avLst>
                <a:gd name="adj" fmla="val 50000"/>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44464E43-AACB-4300-A06C-4E96462813F9}"/>
                </a:ext>
              </a:extLst>
            </p:cNvPr>
            <p:cNvSpPr/>
            <p:nvPr/>
          </p:nvSpPr>
          <p:spPr>
            <a:xfrm rot="5400000">
              <a:off x="7795135" y="3854532"/>
              <a:ext cx="258707" cy="119403"/>
            </a:xfrm>
            <a:prstGeom prst="roundRect">
              <a:avLst>
                <a:gd name="adj" fmla="val 50000"/>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Block Arc 33">
              <a:extLst>
                <a:ext uri="{FF2B5EF4-FFF2-40B4-BE49-F238E27FC236}">
                  <a16:creationId xmlns:a16="http://schemas.microsoft.com/office/drawing/2014/main" id="{8AC2FD99-9A63-48F9-88B3-761A65B5F1BB}"/>
                </a:ext>
              </a:extLst>
            </p:cNvPr>
            <p:cNvSpPr/>
            <p:nvPr/>
          </p:nvSpPr>
          <p:spPr>
            <a:xfrm>
              <a:off x="7571433" y="3456634"/>
              <a:ext cx="497393" cy="346667"/>
            </a:xfrm>
            <a:prstGeom prst="blockArc">
              <a:avLst>
                <a:gd name="adj1" fmla="val 10825628"/>
                <a:gd name="adj2" fmla="val 264"/>
                <a:gd name="adj3" fmla="val 49999"/>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Moon 34">
              <a:extLst>
                <a:ext uri="{FF2B5EF4-FFF2-40B4-BE49-F238E27FC236}">
                  <a16:creationId xmlns:a16="http://schemas.microsoft.com/office/drawing/2014/main" id="{005123CF-FE5A-48D3-9923-008A667C5A53}"/>
                </a:ext>
              </a:extLst>
            </p:cNvPr>
            <p:cNvSpPr/>
            <p:nvPr/>
          </p:nvSpPr>
          <p:spPr>
            <a:xfrm rot="16200000">
              <a:off x="7686991" y="4230355"/>
              <a:ext cx="271306" cy="442129"/>
            </a:xfrm>
            <a:prstGeom prst="moon">
              <a:avLst>
                <a:gd name="adj" fmla="val 72685"/>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8097016C-EA77-47FC-8348-1F6F6D205C1E}"/>
              </a:ext>
            </a:extLst>
          </p:cNvPr>
          <p:cNvGrpSpPr/>
          <p:nvPr/>
        </p:nvGrpSpPr>
        <p:grpSpPr>
          <a:xfrm>
            <a:off x="752346" y="512560"/>
            <a:ext cx="3051114" cy="541622"/>
            <a:chOff x="3432981" y="537415"/>
            <a:chExt cx="3051114" cy="541622"/>
          </a:xfrm>
        </p:grpSpPr>
        <p:sp>
          <p:nvSpPr>
            <p:cNvPr id="7" name="TextBox 6">
              <a:extLst>
                <a:ext uri="{FF2B5EF4-FFF2-40B4-BE49-F238E27FC236}">
                  <a16:creationId xmlns:a16="http://schemas.microsoft.com/office/drawing/2014/main" id="{28D2E089-C463-4E22-A73C-ADE7BFE0E387}"/>
                </a:ext>
              </a:extLst>
            </p:cNvPr>
            <p:cNvSpPr txBox="1"/>
            <p:nvPr/>
          </p:nvSpPr>
          <p:spPr>
            <a:xfrm>
              <a:off x="4095737" y="657136"/>
              <a:ext cx="238835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Aviation</a:t>
              </a:r>
            </a:p>
          </p:txBody>
        </p:sp>
        <p:sp>
          <p:nvSpPr>
            <p:cNvPr id="109" name="Flowchart: Connector 108">
              <a:extLst>
                <a:ext uri="{FF2B5EF4-FFF2-40B4-BE49-F238E27FC236}">
                  <a16:creationId xmlns:a16="http://schemas.microsoft.com/office/drawing/2014/main" id="{35799142-BDCD-491B-BD49-C5116C0ECA5A}"/>
                </a:ext>
              </a:extLst>
            </p:cNvPr>
            <p:cNvSpPr/>
            <p:nvPr/>
          </p:nvSpPr>
          <p:spPr>
            <a:xfrm>
              <a:off x="3432981" y="537415"/>
              <a:ext cx="538517" cy="538517"/>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5" name="Rectangle: Rounded Corners 104">
              <a:extLst>
                <a:ext uri="{FF2B5EF4-FFF2-40B4-BE49-F238E27FC236}">
                  <a16:creationId xmlns:a16="http://schemas.microsoft.com/office/drawing/2014/main" id="{F290E38C-3952-4218-AA47-0833E00A5B33}"/>
                </a:ext>
              </a:extLst>
            </p:cNvPr>
            <p:cNvSpPr/>
            <p:nvPr/>
          </p:nvSpPr>
          <p:spPr>
            <a:xfrm>
              <a:off x="3439235" y="546775"/>
              <a:ext cx="2065447" cy="532262"/>
            </a:xfrm>
            <a:prstGeom prst="roundRect">
              <a:avLst>
                <a:gd name="adj" fmla="val 5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4" name="Picture 2">
            <a:extLst>
              <a:ext uri="{FF2B5EF4-FFF2-40B4-BE49-F238E27FC236}">
                <a16:creationId xmlns:a16="http://schemas.microsoft.com/office/drawing/2014/main" id="{3069174E-0836-4A5F-AB01-6D7D22D0C7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214" r="16103" b="21986"/>
          <a:stretch/>
        </p:blipFill>
        <p:spPr bwMode="auto">
          <a:xfrm>
            <a:off x="8752673" y="4861058"/>
            <a:ext cx="1988457" cy="1788872"/>
          </a:xfrm>
          <a:prstGeom prst="rect">
            <a:avLst/>
          </a:prstGeom>
          <a:solidFill>
            <a:schemeClr val="bg1">
              <a:alpha val="45000"/>
            </a:schemeClr>
          </a:solidFill>
        </p:spPr>
      </p:pic>
      <p:grpSp>
        <p:nvGrpSpPr>
          <p:cNvPr id="1046" name="Group 1045">
            <a:extLst>
              <a:ext uri="{FF2B5EF4-FFF2-40B4-BE49-F238E27FC236}">
                <a16:creationId xmlns:a16="http://schemas.microsoft.com/office/drawing/2014/main" id="{5B74C1B2-A763-4B03-9129-C9F354F37255}"/>
              </a:ext>
            </a:extLst>
          </p:cNvPr>
          <p:cNvGrpSpPr/>
          <p:nvPr/>
        </p:nvGrpSpPr>
        <p:grpSpPr>
          <a:xfrm>
            <a:off x="9159781" y="530848"/>
            <a:ext cx="3895362" cy="521190"/>
            <a:chOff x="6695300" y="318448"/>
            <a:chExt cx="3895362" cy="521190"/>
          </a:xfrm>
        </p:grpSpPr>
        <p:sp>
          <p:nvSpPr>
            <p:cNvPr id="52" name="TextBox 51">
              <a:extLst>
                <a:ext uri="{FF2B5EF4-FFF2-40B4-BE49-F238E27FC236}">
                  <a16:creationId xmlns:a16="http://schemas.microsoft.com/office/drawing/2014/main" id="{D47443B3-D50B-47A3-9FBC-5D2E6606828F}"/>
                </a:ext>
              </a:extLst>
            </p:cNvPr>
            <p:cNvSpPr txBox="1"/>
            <p:nvPr/>
          </p:nvSpPr>
          <p:spPr>
            <a:xfrm>
              <a:off x="7246961" y="436727"/>
              <a:ext cx="3343701"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Volunteerism</a:t>
              </a:r>
            </a:p>
          </p:txBody>
        </p:sp>
        <p:sp>
          <p:nvSpPr>
            <p:cNvPr id="108" name="Flowchart: Connector 107">
              <a:extLst>
                <a:ext uri="{FF2B5EF4-FFF2-40B4-BE49-F238E27FC236}">
                  <a16:creationId xmlns:a16="http://schemas.microsoft.com/office/drawing/2014/main" id="{76FBEA84-6279-4638-975A-E473642782D8}"/>
                </a:ext>
              </a:extLst>
            </p:cNvPr>
            <p:cNvSpPr/>
            <p:nvPr/>
          </p:nvSpPr>
          <p:spPr>
            <a:xfrm>
              <a:off x="6695300" y="319456"/>
              <a:ext cx="515204" cy="51520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49" name="Rectangle: Rounded Corners 148">
              <a:extLst>
                <a:ext uri="{FF2B5EF4-FFF2-40B4-BE49-F238E27FC236}">
                  <a16:creationId xmlns:a16="http://schemas.microsoft.com/office/drawing/2014/main" id="{12CC1665-DBFF-4F3C-A011-65A18284FD5F}"/>
                </a:ext>
              </a:extLst>
            </p:cNvPr>
            <p:cNvSpPr/>
            <p:nvPr/>
          </p:nvSpPr>
          <p:spPr>
            <a:xfrm>
              <a:off x="6698207" y="318448"/>
              <a:ext cx="2135349" cy="521190"/>
            </a:xfrm>
            <a:prstGeom prst="roundRect">
              <a:avLst>
                <a:gd name="adj" fmla="val 5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7" name="Group 1036">
            <a:extLst>
              <a:ext uri="{FF2B5EF4-FFF2-40B4-BE49-F238E27FC236}">
                <a16:creationId xmlns:a16="http://schemas.microsoft.com/office/drawing/2014/main" id="{D24B03A3-7242-4288-944C-A37775417269}"/>
              </a:ext>
            </a:extLst>
          </p:cNvPr>
          <p:cNvGrpSpPr/>
          <p:nvPr/>
        </p:nvGrpSpPr>
        <p:grpSpPr>
          <a:xfrm>
            <a:off x="4999283" y="5487499"/>
            <a:ext cx="2888671" cy="532262"/>
            <a:chOff x="5498909" y="5397690"/>
            <a:chExt cx="2888671" cy="532262"/>
          </a:xfrm>
        </p:grpSpPr>
        <p:sp>
          <p:nvSpPr>
            <p:cNvPr id="53" name="TextBox 52">
              <a:extLst>
                <a:ext uri="{FF2B5EF4-FFF2-40B4-BE49-F238E27FC236}">
                  <a16:creationId xmlns:a16="http://schemas.microsoft.com/office/drawing/2014/main" id="{3528F6DE-D15A-4AD0-9553-314785179B14}"/>
                </a:ext>
              </a:extLst>
            </p:cNvPr>
            <p:cNvSpPr txBox="1"/>
            <p:nvPr/>
          </p:nvSpPr>
          <p:spPr>
            <a:xfrm>
              <a:off x="6149349" y="5482904"/>
              <a:ext cx="2238231"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Heritage</a:t>
              </a:r>
            </a:p>
          </p:txBody>
        </p:sp>
        <p:sp>
          <p:nvSpPr>
            <p:cNvPr id="107" name="Flowchart: Connector 106">
              <a:extLst>
                <a:ext uri="{FF2B5EF4-FFF2-40B4-BE49-F238E27FC236}">
                  <a16:creationId xmlns:a16="http://schemas.microsoft.com/office/drawing/2014/main" id="{6E6FD2E6-D058-45C3-B9CE-6E5C60C863D1}"/>
                </a:ext>
              </a:extLst>
            </p:cNvPr>
            <p:cNvSpPr/>
            <p:nvPr/>
          </p:nvSpPr>
          <p:spPr>
            <a:xfrm>
              <a:off x="5498909" y="5403181"/>
              <a:ext cx="519754" cy="51975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4</a:t>
              </a:r>
            </a:p>
          </p:txBody>
        </p:sp>
        <p:sp>
          <p:nvSpPr>
            <p:cNvPr id="151" name="Rectangle: Rounded Corners 150">
              <a:extLst>
                <a:ext uri="{FF2B5EF4-FFF2-40B4-BE49-F238E27FC236}">
                  <a16:creationId xmlns:a16="http://schemas.microsoft.com/office/drawing/2014/main" id="{B3575687-9FC7-4126-80A8-8ED77C011F7E}"/>
                </a:ext>
              </a:extLst>
            </p:cNvPr>
            <p:cNvSpPr/>
            <p:nvPr/>
          </p:nvSpPr>
          <p:spPr>
            <a:xfrm>
              <a:off x="5501753" y="5397690"/>
              <a:ext cx="2121535" cy="532262"/>
            </a:xfrm>
            <a:prstGeom prst="roundRect">
              <a:avLst>
                <a:gd name="adj" fmla="val 5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9" name="Group 1048">
            <a:extLst>
              <a:ext uri="{FF2B5EF4-FFF2-40B4-BE49-F238E27FC236}">
                <a16:creationId xmlns:a16="http://schemas.microsoft.com/office/drawing/2014/main" id="{C85E23C6-30C3-495A-A938-F6D8CE6D39FC}"/>
              </a:ext>
            </a:extLst>
          </p:cNvPr>
          <p:cNvGrpSpPr/>
          <p:nvPr/>
        </p:nvGrpSpPr>
        <p:grpSpPr>
          <a:xfrm>
            <a:off x="9445921" y="3580377"/>
            <a:ext cx="3980311" cy="548186"/>
            <a:chOff x="9239535" y="3429000"/>
            <a:chExt cx="3980311" cy="548186"/>
          </a:xfrm>
        </p:grpSpPr>
        <p:sp>
          <p:nvSpPr>
            <p:cNvPr id="143" name="Flowchart: Connector 142">
              <a:extLst>
                <a:ext uri="{FF2B5EF4-FFF2-40B4-BE49-F238E27FC236}">
                  <a16:creationId xmlns:a16="http://schemas.microsoft.com/office/drawing/2014/main" id="{ECE0F6B5-13AF-410E-A499-7AD3A70CBD2B}"/>
                </a:ext>
              </a:extLst>
            </p:cNvPr>
            <p:cNvSpPr/>
            <p:nvPr/>
          </p:nvSpPr>
          <p:spPr>
            <a:xfrm>
              <a:off x="9239535" y="3429000"/>
              <a:ext cx="548186" cy="54818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0" name="Rectangle: Rounded Corners 149">
              <a:extLst>
                <a:ext uri="{FF2B5EF4-FFF2-40B4-BE49-F238E27FC236}">
                  <a16:creationId xmlns:a16="http://schemas.microsoft.com/office/drawing/2014/main" id="{D46A261B-49A7-4991-8174-1A41898A61E7}"/>
                </a:ext>
              </a:extLst>
            </p:cNvPr>
            <p:cNvSpPr/>
            <p:nvPr/>
          </p:nvSpPr>
          <p:spPr>
            <a:xfrm>
              <a:off x="9252612" y="3442647"/>
              <a:ext cx="2128169" cy="532262"/>
            </a:xfrm>
            <a:prstGeom prst="roundRect">
              <a:avLst>
                <a:gd name="adj" fmla="val 5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Box 161">
              <a:extLst>
                <a:ext uri="{FF2B5EF4-FFF2-40B4-BE49-F238E27FC236}">
                  <a16:creationId xmlns:a16="http://schemas.microsoft.com/office/drawing/2014/main" id="{BDF394DE-7600-42A1-AEEA-267178F300F7}"/>
                </a:ext>
              </a:extLst>
            </p:cNvPr>
            <p:cNvSpPr txBox="1"/>
            <p:nvPr/>
          </p:nvSpPr>
          <p:spPr>
            <a:xfrm>
              <a:off x="9876145" y="3544171"/>
              <a:ext cx="3343701"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Partnership</a:t>
              </a:r>
            </a:p>
          </p:txBody>
        </p:sp>
      </p:grpSp>
      <p:sp>
        <p:nvSpPr>
          <p:cNvPr id="1067" name="Rectangle 1066">
            <a:extLst>
              <a:ext uri="{FF2B5EF4-FFF2-40B4-BE49-F238E27FC236}">
                <a16:creationId xmlns:a16="http://schemas.microsoft.com/office/drawing/2014/main" id="{FB2901BB-55B9-4D4B-9AAD-0D84948C6CC1}"/>
              </a:ext>
            </a:extLst>
          </p:cNvPr>
          <p:cNvSpPr/>
          <p:nvPr/>
        </p:nvSpPr>
        <p:spPr>
          <a:xfrm>
            <a:off x="8464399" y="7573355"/>
            <a:ext cx="2478009" cy="2643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Arrow Connector 56">
            <a:extLst>
              <a:ext uri="{FF2B5EF4-FFF2-40B4-BE49-F238E27FC236}">
                <a16:creationId xmlns:a16="http://schemas.microsoft.com/office/drawing/2014/main" id="{EE561FF8-334B-461E-93D7-B59EC6518609}"/>
              </a:ext>
            </a:extLst>
          </p:cNvPr>
          <p:cNvCxnSpPr>
            <a:cxnSpLocks/>
            <a:stCxn id="105" idx="3"/>
          </p:cNvCxnSpPr>
          <p:nvPr/>
        </p:nvCxnSpPr>
        <p:spPr>
          <a:xfrm>
            <a:off x="2824047" y="788051"/>
            <a:ext cx="0" cy="1955149"/>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98B577D-524F-478D-9A5D-B7F1BDE0B220}"/>
              </a:ext>
            </a:extLst>
          </p:cNvPr>
          <p:cNvSpPr/>
          <p:nvPr/>
        </p:nvSpPr>
        <p:spPr>
          <a:xfrm>
            <a:off x="8635302" y="1465625"/>
            <a:ext cx="1951234"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Straight Arrow Connector 166">
            <a:extLst>
              <a:ext uri="{FF2B5EF4-FFF2-40B4-BE49-F238E27FC236}">
                <a16:creationId xmlns:a16="http://schemas.microsoft.com/office/drawing/2014/main" id="{D8D5AB73-F509-4147-A03E-F6CF24EFADAE}"/>
              </a:ext>
            </a:extLst>
          </p:cNvPr>
          <p:cNvCxnSpPr>
            <a:cxnSpLocks/>
            <a:endCxn id="150" idx="1"/>
          </p:cNvCxnSpPr>
          <p:nvPr/>
        </p:nvCxnSpPr>
        <p:spPr>
          <a:xfrm flipV="1">
            <a:off x="9458998" y="3860155"/>
            <a:ext cx="0" cy="1870780"/>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4" name="Title 3">
            <a:extLst>
              <a:ext uri="{FF2B5EF4-FFF2-40B4-BE49-F238E27FC236}">
                <a16:creationId xmlns:a16="http://schemas.microsoft.com/office/drawing/2014/main" id="{3A94B4CA-55DF-4A88-B929-B4A25A607CE1}"/>
              </a:ext>
            </a:extLst>
          </p:cNvPr>
          <p:cNvSpPr txBox="1">
            <a:spLocks/>
          </p:cNvSpPr>
          <p:nvPr/>
        </p:nvSpPr>
        <p:spPr>
          <a:xfrm>
            <a:off x="0" y="371961"/>
            <a:ext cx="12192000" cy="8107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r>
              <a:rPr lang="en-US" sz="3200" dirty="0"/>
              <a:t>Logo Brand Story</a:t>
            </a:r>
            <a:endParaRPr lang="en-US" sz="4400" dirty="0"/>
          </a:p>
        </p:txBody>
      </p:sp>
      <p:sp>
        <p:nvSpPr>
          <p:cNvPr id="1030" name="TextBox 1029">
            <a:extLst>
              <a:ext uri="{FF2B5EF4-FFF2-40B4-BE49-F238E27FC236}">
                <a16:creationId xmlns:a16="http://schemas.microsoft.com/office/drawing/2014/main" id="{E06C96F9-BF97-4AB4-81AF-470D6BB10D1C}"/>
              </a:ext>
            </a:extLst>
          </p:cNvPr>
          <p:cNvSpPr txBox="1"/>
          <p:nvPr/>
        </p:nvSpPr>
        <p:spPr>
          <a:xfrm>
            <a:off x="747545" y="1057824"/>
            <a:ext cx="2333081" cy="600164"/>
          </a:xfrm>
          <a:prstGeom prst="rect">
            <a:avLst/>
          </a:prstGeom>
          <a:noFill/>
        </p:spPr>
        <p:txBody>
          <a:bodyPr wrap="square" rtlCol="0">
            <a:spAutoFit/>
          </a:bodyPr>
          <a:lstStyle/>
          <a:p>
            <a:r>
              <a:rPr lang="en-US" sz="1100" dirty="0">
                <a:latin typeface="Arial Narrow" panose="020B0606020202030204" pitchFamily="34" charset="0"/>
              </a:rPr>
              <a:t>Aviation differentiates CAP from other nonprofits in youth development, emergency services, and education.</a:t>
            </a:r>
          </a:p>
        </p:txBody>
      </p:sp>
      <p:sp>
        <p:nvSpPr>
          <p:cNvPr id="158" name="TextBox 157">
            <a:extLst>
              <a:ext uri="{FF2B5EF4-FFF2-40B4-BE49-F238E27FC236}">
                <a16:creationId xmlns:a16="http://schemas.microsoft.com/office/drawing/2014/main" id="{0F2697E1-8A9D-431D-8A73-6B5FC100C5B0}"/>
              </a:ext>
            </a:extLst>
          </p:cNvPr>
          <p:cNvSpPr txBox="1"/>
          <p:nvPr/>
        </p:nvSpPr>
        <p:spPr>
          <a:xfrm>
            <a:off x="9212437" y="1057341"/>
            <a:ext cx="2062872" cy="600164"/>
          </a:xfrm>
          <a:prstGeom prst="rect">
            <a:avLst/>
          </a:prstGeom>
          <a:noFill/>
        </p:spPr>
        <p:txBody>
          <a:bodyPr wrap="square" rtlCol="0">
            <a:spAutoFit/>
          </a:bodyPr>
          <a:lstStyle/>
          <a:p>
            <a:r>
              <a:rPr lang="en-US" sz="1100" dirty="0">
                <a:latin typeface="Arial Narrow" panose="020B0606020202030204" pitchFamily="34" charset="0"/>
              </a:rPr>
              <a:t>Volunteerism fuels CAP, which is why “Volunteers” is the first word in the mission statement.</a:t>
            </a:r>
          </a:p>
        </p:txBody>
      </p:sp>
      <p:sp>
        <p:nvSpPr>
          <p:cNvPr id="159" name="TextBox 158">
            <a:extLst>
              <a:ext uri="{FF2B5EF4-FFF2-40B4-BE49-F238E27FC236}">
                <a16:creationId xmlns:a16="http://schemas.microsoft.com/office/drawing/2014/main" id="{FE39AFA0-B036-403B-80BC-08BB5B120C26}"/>
              </a:ext>
            </a:extLst>
          </p:cNvPr>
          <p:cNvSpPr txBox="1"/>
          <p:nvPr/>
        </p:nvSpPr>
        <p:spPr>
          <a:xfrm>
            <a:off x="5027498" y="6033976"/>
            <a:ext cx="2117517" cy="600164"/>
          </a:xfrm>
          <a:prstGeom prst="rect">
            <a:avLst/>
          </a:prstGeom>
          <a:noFill/>
        </p:spPr>
        <p:txBody>
          <a:bodyPr wrap="square" rtlCol="0">
            <a:spAutoFit/>
          </a:bodyPr>
          <a:lstStyle/>
          <a:p>
            <a:r>
              <a:rPr lang="en-US" sz="1100" dirty="0">
                <a:latin typeface="Arial Narrow" panose="020B0606020202030204" pitchFamily="34" charset="0"/>
              </a:rPr>
              <a:t>Triangle and bars in the negative space celebrate the heritage of CAP’s Civilian Defense roots.</a:t>
            </a:r>
          </a:p>
        </p:txBody>
      </p:sp>
      <p:sp>
        <p:nvSpPr>
          <p:cNvPr id="160" name="TextBox 159">
            <a:extLst>
              <a:ext uri="{FF2B5EF4-FFF2-40B4-BE49-F238E27FC236}">
                <a16:creationId xmlns:a16="http://schemas.microsoft.com/office/drawing/2014/main" id="{B71F52EE-110B-4E4E-8875-57F92D13DA8F}"/>
              </a:ext>
            </a:extLst>
          </p:cNvPr>
          <p:cNvSpPr txBox="1"/>
          <p:nvPr/>
        </p:nvSpPr>
        <p:spPr>
          <a:xfrm>
            <a:off x="667395" y="5670303"/>
            <a:ext cx="2247856" cy="430887"/>
          </a:xfrm>
          <a:prstGeom prst="rect">
            <a:avLst/>
          </a:prstGeom>
          <a:noFill/>
        </p:spPr>
        <p:txBody>
          <a:bodyPr wrap="square" rtlCol="0">
            <a:spAutoFit/>
          </a:bodyPr>
          <a:lstStyle/>
          <a:p>
            <a:r>
              <a:rPr lang="en-US" sz="1100" dirty="0">
                <a:latin typeface="Arial Narrow" panose="020B0606020202030204" pitchFamily="34" charset="0"/>
              </a:rPr>
              <a:t>Bars divide the wing shape into thirds to represent three CAP programs.</a:t>
            </a:r>
          </a:p>
        </p:txBody>
      </p:sp>
      <p:sp>
        <p:nvSpPr>
          <p:cNvPr id="161" name="TextBox 160">
            <a:extLst>
              <a:ext uri="{FF2B5EF4-FFF2-40B4-BE49-F238E27FC236}">
                <a16:creationId xmlns:a16="http://schemas.microsoft.com/office/drawing/2014/main" id="{5500496B-D435-4850-96FB-A8AFC853C55A}"/>
              </a:ext>
            </a:extLst>
          </p:cNvPr>
          <p:cNvSpPr txBox="1"/>
          <p:nvPr/>
        </p:nvSpPr>
        <p:spPr>
          <a:xfrm>
            <a:off x="9458998" y="4130513"/>
            <a:ext cx="2281898" cy="600164"/>
          </a:xfrm>
          <a:prstGeom prst="rect">
            <a:avLst/>
          </a:prstGeom>
          <a:noFill/>
        </p:spPr>
        <p:txBody>
          <a:bodyPr wrap="square" rtlCol="0">
            <a:spAutoFit/>
          </a:bodyPr>
          <a:lstStyle/>
          <a:p>
            <a:r>
              <a:rPr lang="en-US" sz="1100" dirty="0">
                <a:latin typeface="Arial Narrow" panose="020B0606020202030204" pitchFamily="34" charset="0"/>
              </a:rPr>
              <a:t>Color and aesthetic cues visually align CAP as a Total Force partner of today’s modern Air Force.</a:t>
            </a:r>
          </a:p>
        </p:txBody>
      </p:sp>
      <p:pic>
        <p:nvPicPr>
          <p:cNvPr id="1032" name="Picture 4">
            <a:extLst>
              <a:ext uri="{FF2B5EF4-FFF2-40B4-BE49-F238E27FC236}">
                <a16:creationId xmlns:a16="http://schemas.microsoft.com/office/drawing/2014/main" id="{5444134F-AC79-4DCE-830E-2F91FF95CCF2}"/>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9726" y="4677226"/>
            <a:ext cx="1270415" cy="68979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5414D17-7B34-4948-A10D-0466AD07149E}"/>
              </a:ext>
            </a:extLst>
          </p:cNvPr>
          <p:cNvGrpSpPr/>
          <p:nvPr/>
        </p:nvGrpSpPr>
        <p:grpSpPr>
          <a:xfrm>
            <a:off x="5197400" y="5018822"/>
            <a:ext cx="1913744" cy="458391"/>
            <a:chOff x="5197400" y="5018822"/>
            <a:chExt cx="1913744" cy="458391"/>
          </a:xfrm>
        </p:grpSpPr>
        <p:cxnSp>
          <p:nvCxnSpPr>
            <p:cNvPr id="97" name="Straight Arrow Connector 96">
              <a:extLst>
                <a:ext uri="{FF2B5EF4-FFF2-40B4-BE49-F238E27FC236}">
                  <a16:creationId xmlns:a16="http://schemas.microsoft.com/office/drawing/2014/main" id="{DDE16DD6-1CD1-4C28-B76A-E2980EF67C76}"/>
                </a:ext>
              </a:extLst>
            </p:cNvPr>
            <p:cNvCxnSpPr>
              <a:cxnSpLocks/>
            </p:cNvCxnSpPr>
            <p:nvPr/>
          </p:nvCxnSpPr>
          <p:spPr>
            <a:xfrm flipH="1" flipV="1">
              <a:off x="5197400" y="5018822"/>
              <a:ext cx="856822" cy="458082"/>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E9599978-4DC2-4E21-A8B5-C2FBBF649129}"/>
                </a:ext>
              </a:extLst>
            </p:cNvPr>
            <p:cNvCxnSpPr>
              <a:cxnSpLocks/>
            </p:cNvCxnSpPr>
            <p:nvPr/>
          </p:nvCxnSpPr>
          <p:spPr>
            <a:xfrm flipV="1">
              <a:off x="6344186" y="5031641"/>
              <a:ext cx="766958" cy="445572"/>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90" name="Straight Arrow Connector 89">
            <a:extLst>
              <a:ext uri="{FF2B5EF4-FFF2-40B4-BE49-F238E27FC236}">
                <a16:creationId xmlns:a16="http://schemas.microsoft.com/office/drawing/2014/main" id="{F61BC39A-96C2-4DCE-8CCF-7BB13246562A}"/>
              </a:ext>
            </a:extLst>
          </p:cNvPr>
          <p:cNvCxnSpPr>
            <a:cxnSpLocks/>
            <a:endCxn id="151" idx="0"/>
          </p:cNvCxnSpPr>
          <p:nvPr/>
        </p:nvCxnSpPr>
        <p:spPr>
          <a:xfrm flipH="1">
            <a:off x="6062895" y="3637262"/>
            <a:ext cx="16344" cy="1850237"/>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CE8B1C3-B8C4-43F7-87D9-6821AC828EFD}"/>
              </a:ext>
            </a:extLst>
          </p:cNvPr>
          <p:cNvCxnSpPr>
            <a:cxnSpLocks/>
          </p:cNvCxnSpPr>
          <p:nvPr/>
        </p:nvCxnSpPr>
        <p:spPr>
          <a:xfrm flipH="1">
            <a:off x="6360844" y="3361667"/>
            <a:ext cx="1039808" cy="2102552"/>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2BF68D19-67FC-4965-A74D-B45E29E1D971}"/>
              </a:ext>
            </a:extLst>
          </p:cNvPr>
          <p:cNvCxnSpPr>
            <a:cxnSpLocks/>
            <a:stCxn id="149" idx="1"/>
          </p:cNvCxnSpPr>
          <p:nvPr/>
        </p:nvCxnSpPr>
        <p:spPr>
          <a:xfrm flipH="1">
            <a:off x="6979501" y="791443"/>
            <a:ext cx="2183187" cy="2017553"/>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578E7FEE-3882-4E48-8D75-208DBBDA60ED}"/>
              </a:ext>
            </a:extLst>
          </p:cNvPr>
          <p:cNvGrpSpPr/>
          <p:nvPr/>
        </p:nvGrpSpPr>
        <p:grpSpPr>
          <a:xfrm>
            <a:off x="654746" y="5128974"/>
            <a:ext cx="2835754" cy="532262"/>
            <a:chOff x="5498909" y="5397690"/>
            <a:chExt cx="2835754" cy="532262"/>
          </a:xfrm>
        </p:grpSpPr>
        <p:sp>
          <p:nvSpPr>
            <p:cNvPr id="139" name="TextBox 138">
              <a:extLst>
                <a:ext uri="{FF2B5EF4-FFF2-40B4-BE49-F238E27FC236}">
                  <a16:creationId xmlns:a16="http://schemas.microsoft.com/office/drawing/2014/main" id="{2BE499D6-A7AC-4F0A-80B2-E8408E6914B8}"/>
                </a:ext>
              </a:extLst>
            </p:cNvPr>
            <p:cNvSpPr txBox="1"/>
            <p:nvPr/>
          </p:nvSpPr>
          <p:spPr>
            <a:xfrm>
              <a:off x="6096432" y="5501399"/>
              <a:ext cx="2238231"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Programs</a:t>
              </a:r>
            </a:p>
          </p:txBody>
        </p:sp>
        <p:sp>
          <p:nvSpPr>
            <p:cNvPr id="140" name="Flowchart: Connector 139">
              <a:extLst>
                <a:ext uri="{FF2B5EF4-FFF2-40B4-BE49-F238E27FC236}">
                  <a16:creationId xmlns:a16="http://schemas.microsoft.com/office/drawing/2014/main" id="{A3B8099D-C4D8-49AD-AC9F-275FD1242FB6}"/>
                </a:ext>
              </a:extLst>
            </p:cNvPr>
            <p:cNvSpPr/>
            <p:nvPr/>
          </p:nvSpPr>
          <p:spPr>
            <a:xfrm>
              <a:off x="5498909" y="5403181"/>
              <a:ext cx="519754" cy="519754"/>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5</a:t>
              </a:r>
            </a:p>
          </p:txBody>
        </p:sp>
        <p:sp>
          <p:nvSpPr>
            <p:cNvPr id="141" name="Rectangle: Rounded Corners 140">
              <a:extLst>
                <a:ext uri="{FF2B5EF4-FFF2-40B4-BE49-F238E27FC236}">
                  <a16:creationId xmlns:a16="http://schemas.microsoft.com/office/drawing/2014/main" id="{0DE9EBE6-599E-4326-9717-1FF9FAA118D6}"/>
                </a:ext>
              </a:extLst>
            </p:cNvPr>
            <p:cNvSpPr/>
            <p:nvPr/>
          </p:nvSpPr>
          <p:spPr>
            <a:xfrm>
              <a:off x="5501753" y="5397690"/>
              <a:ext cx="2121535" cy="532262"/>
            </a:xfrm>
            <a:prstGeom prst="roundRect">
              <a:avLst>
                <a:gd name="adj" fmla="val 5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Isosceles Triangle 4">
            <a:extLst>
              <a:ext uri="{FF2B5EF4-FFF2-40B4-BE49-F238E27FC236}">
                <a16:creationId xmlns:a16="http://schemas.microsoft.com/office/drawing/2014/main" id="{AF8307F1-2BDF-4318-BFBE-ED849E54BE20}"/>
              </a:ext>
            </a:extLst>
          </p:cNvPr>
          <p:cNvSpPr/>
          <p:nvPr/>
        </p:nvSpPr>
        <p:spPr>
          <a:xfrm rot="10800000">
            <a:off x="8653464" y="1715772"/>
            <a:ext cx="1869743" cy="3957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5" name="Straight Connector 124">
            <a:extLst>
              <a:ext uri="{FF2B5EF4-FFF2-40B4-BE49-F238E27FC236}">
                <a16:creationId xmlns:a16="http://schemas.microsoft.com/office/drawing/2014/main" id="{2FBFA65C-ED4D-407F-BAE1-E009B8D808AA}"/>
              </a:ext>
            </a:extLst>
          </p:cNvPr>
          <p:cNvCxnSpPr>
            <a:cxnSpLocks/>
          </p:cNvCxnSpPr>
          <p:nvPr/>
        </p:nvCxnSpPr>
        <p:spPr>
          <a:xfrm flipV="1">
            <a:off x="3924325" y="2480843"/>
            <a:ext cx="384182" cy="154215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983710A-5E27-49E0-81B1-47039747586B}"/>
              </a:ext>
            </a:extLst>
          </p:cNvPr>
          <p:cNvCxnSpPr>
            <a:cxnSpLocks/>
          </p:cNvCxnSpPr>
          <p:nvPr/>
        </p:nvCxnSpPr>
        <p:spPr>
          <a:xfrm>
            <a:off x="7846700" y="2521416"/>
            <a:ext cx="361311" cy="125997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912493-B7FC-42DB-9EFC-ADBD8749215A}"/>
              </a:ext>
            </a:extLst>
          </p:cNvPr>
          <p:cNvCxnSpPr>
            <a:cxnSpLocks/>
          </p:cNvCxnSpPr>
          <p:nvPr/>
        </p:nvCxnSpPr>
        <p:spPr>
          <a:xfrm>
            <a:off x="7507850" y="3119989"/>
            <a:ext cx="1934598" cy="746935"/>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4D340CB0-5DB8-4DBF-A46C-E21DB9E1FF4D}"/>
              </a:ext>
            </a:extLst>
          </p:cNvPr>
          <p:cNvGrpSpPr/>
          <p:nvPr/>
        </p:nvGrpSpPr>
        <p:grpSpPr>
          <a:xfrm>
            <a:off x="1917132" y="2830491"/>
            <a:ext cx="2897321" cy="2318008"/>
            <a:chOff x="1917132" y="2830491"/>
            <a:chExt cx="2897321" cy="2318008"/>
          </a:xfrm>
        </p:grpSpPr>
        <p:cxnSp>
          <p:nvCxnSpPr>
            <p:cNvPr id="89" name="Straight Arrow Connector 88">
              <a:extLst>
                <a:ext uri="{FF2B5EF4-FFF2-40B4-BE49-F238E27FC236}">
                  <a16:creationId xmlns:a16="http://schemas.microsoft.com/office/drawing/2014/main" id="{5DB82A31-1E86-42AD-ADF9-5730D1F46164}"/>
                </a:ext>
              </a:extLst>
            </p:cNvPr>
            <p:cNvCxnSpPr>
              <a:cxnSpLocks/>
            </p:cNvCxnSpPr>
            <p:nvPr/>
          </p:nvCxnSpPr>
          <p:spPr>
            <a:xfrm flipV="1">
              <a:off x="1922037" y="2830491"/>
              <a:ext cx="2456727" cy="2303974"/>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ED2CA61-CF1C-4796-8AFF-4FB8BD67C1F9}"/>
                </a:ext>
              </a:extLst>
            </p:cNvPr>
            <p:cNvCxnSpPr>
              <a:cxnSpLocks/>
            </p:cNvCxnSpPr>
            <p:nvPr/>
          </p:nvCxnSpPr>
          <p:spPr>
            <a:xfrm flipV="1">
              <a:off x="1929356" y="3123060"/>
              <a:ext cx="2674698" cy="2018423"/>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FDCC27A-4FF3-4144-9E09-3387FDB97341}"/>
                </a:ext>
              </a:extLst>
            </p:cNvPr>
            <p:cNvCxnSpPr>
              <a:cxnSpLocks/>
            </p:cNvCxnSpPr>
            <p:nvPr/>
          </p:nvCxnSpPr>
          <p:spPr>
            <a:xfrm flipV="1">
              <a:off x="1917132" y="3479669"/>
              <a:ext cx="2897321" cy="1668830"/>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a:extLst>
              <a:ext uri="{FF2B5EF4-FFF2-40B4-BE49-F238E27FC236}">
                <a16:creationId xmlns:a16="http://schemas.microsoft.com/office/drawing/2014/main" id="{B42FE67C-CE92-46F5-B655-FEB8B9D0FD08}"/>
              </a:ext>
            </a:extLst>
          </p:cNvPr>
          <p:cNvCxnSpPr>
            <a:cxnSpLocks/>
            <a:stCxn id="105" idx="3"/>
          </p:cNvCxnSpPr>
          <p:nvPr/>
        </p:nvCxnSpPr>
        <p:spPr>
          <a:xfrm>
            <a:off x="2824047" y="788051"/>
            <a:ext cx="1990406" cy="2331938"/>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ADB70AA-13CE-15D5-AF16-B6AE6097A9AB}"/>
              </a:ext>
            </a:extLst>
          </p:cNvPr>
          <p:cNvGrpSpPr/>
          <p:nvPr/>
        </p:nvGrpSpPr>
        <p:grpSpPr>
          <a:xfrm>
            <a:off x="8563620" y="1526857"/>
            <a:ext cx="1770410" cy="1521128"/>
            <a:chOff x="8563620" y="1526857"/>
            <a:chExt cx="1770410" cy="1521128"/>
          </a:xfrm>
        </p:grpSpPr>
        <p:pic>
          <p:nvPicPr>
            <p:cNvPr id="123" name="Picture 122" descr="A picture containing icon&#10;&#10;Description automatically generated">
              <a:extLst>
                <a:ext uri="{FF2B5EF4-FFF2-40B4-BE49-F238E27FC236}">
                  <a16:creationId xmlns:a16="http://schemas.microsoft.com/office/drawing/2014/main" id="{9A65F406-E49A-5C9E-1B1E-468DC431DBFE}"/>
                </a:ext>
              </a:extLst>
            </p:cNvPr>
            <p:cNvPicPr>
              <a:picLocks noChangeAspect="1"/>
            </p:cNvPicPr>
            <p:nvPr/>
          </p:nvPicPr>
          <p:blipFill rotWithShape="1">
            <a:blip r:embed="rId3">
              <a:extLst>
                <a:ext uri="{28A0092B-C50C-407E-A947-70E740481C1C}">
                  <a14:useLocalDpi xmlns:a14="http://schemas.microsoft.com/office/drawing/2010/main" val="0"/>
                </a:ext>
              </a:extLst>
            </a:blip>
            <a:srcRect l="20286" t="20863" r="20003" b="21895"/>
            <a:stretch/>
          </p:blipFill>
          <p:spPr>
            <a:xfrm>
              <a:off x="8563620" y="1526857"/>
              <a:ext cx="1770410" cy="1521128"/>
            </a:xfrm>
            <a:prstGeom prst="rect">
              <a:avLst/>
            </a:prstGeom>
          </p:spPr>
        </p:pic>
        <p:sp>
          <p:nvSpPr>
            <p:cNvPr id="4" name="Isosceles Triangle 3">
              <a:extLst>
                <a:ext uri="{FF2B5EF4-FFF2-40B4-BE49-F238E27FC236}">
                  <a16:creationId xmlns:a16="http://schemas.microsoft.com/office/drawing/2014/main" id="{E80334E9-B842-64F9-A84F-E36E6D0B8F87}"/>
                </a:ext>
              </a:extLst>
            </p:cNvPr>
            <p:cNvSpPr/>
            <p:nvPr/>
          </p:nvSpPr>
          <p:spPr>
            <a:xfrm rot="14678205">
              <a:off x="9587209" y="1820014"/>
              <a:ext cx="586606" cy="763525"/>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Isosceles Triangle 126">
              <a:extLst>
                <a:ext uri="{FF2B5EF4-FFF2-40B4-BE49-F238E27FC236}">
                  <a16:creationId xmlns:a16="http://schemas.microsoft.com/office/drawing/2014/main" id="{B4F6F50D-DBD3-D9E7-65DC-A87FF2455267}"/>
                </a:ext>
              </a:extLst>
            </p:cNvPr>
            <p:cNvSpPr/>
            <p:nvPr/>
          </p:nvSpPr>
          <p:spPr>
            <a:xfrm rot="11951253" flipH="1" flipV="1">
              <a:off x="8594252" y="1783825"/>
              <a:ext cx="808852" cy="73572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CDC9FFA7-7AFE-3A9B-50B3-3384864807CF}"/>
                </a:ext>
              </a:extLst>
            </p:cNvPr>
            <p:cNvSpPr/>
            <p:nvPr/>
          </p:nvSpPr>
          <p:spPr>
            <a:xfrm>
              <a:off x="9207666" y="2097572"/>
              <a:ext cx="459112" cy="395786"/>
            </a:xfrm>
            <a:prstGeom prst="triangle">
              <a:avLst/>
            </a:prstGeom>
            <a:solidFill>
              <a:srgbClr val="081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Isosceles Triangle 127">
              <a:extLst>
                <a:ext uri="{FF2B5EF4-FFF2-40B4-BE49-F238E27FC236}">
                  <a16:creationId xmlns:a16="http://schemas.microsoft.com/office/drawing/2014/main" id="{303D8EE4-715D-18F6-93CE-F6D70E6F6814}"/>
                </a:ext>
              </a:extLst>
            </p:cNvPr>
            <p:cNvSpPr/>
            <p:nvPr/>
          </p:nvSpPr>
          <p:spPr>
            <a:xfrm rot="10800000">
              <a:off x="8943060" y="1734657"/>
              <a:ext cx="1005722" cy="6410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1" name="Straight Arrow Connector 70">
            <a:extLst>
              <a:ext uri="{FF2B5EF4-FFF2-40B4-BE49-F238E27FC236}">
                <a16:creationId xmlns:a16="http://schemas.microsoft.com/office/drawing/2014/main" id="{503BBC8E-699B-4F60-AC12-35E9DA4767E0}"/>
              </a:ext>
            </a:extLst>
          </p:cNvPr>
          <p:cNvCxnSpPr>
            <a:cxnSpLocks/>
            <a:endCxn id="149" idx="1"/>
          </p:cNvCxnSpPr>
          <p:nvPr/>
        </p:nvCxnSpPr>
        <p:spPr>
          <a:xfrm flipV="1">
            <a:off x="9162688" y="791443"/>
            <a:ext cx="0" cy="1324739"/>
          </a:xfrm>
          <a:prstGeom prst="straightConnector1">
            <a:avLst/>
          </a:prstGeom>
          <a:ln w="38100">
            <a:solidFill>
              <a:srgbClr val="FE1EE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78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up)">
                                      <p:cBhvr>
                                        <p:cTn id="13" dur="500"/>
                                        <p:tgtEl>
                                          <p:spTgt spid="57"/>
                                        </p:tgtEl>
                                      </p:cBhvr>
                                    </p:animEffect>
                                  </p:childTnLst>
                                </p:cTn>
                              </p:par>
                              <p:par>
                                <p:cTn id="14" presetID="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6"/>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wipe(up)">
                                      <p:cBhvr>
                                        <p:cTn id="24" dur="500"/>
                                        <p:tgtEl>
                                          <p:spTgt spid="7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9"/>
                                        </p:tgtEl>
                                        <p:attrNameLst>
                                          <p:attrName>style.visibility</p:attrName>
                                        </p:attrNameLst>
                                      </p:cBhvr>
                                      <p:to>
                                        <p:strVal val="visible"/>
                                      </p:to>
                                    </p:set>
                                  </p:childTnLst>
                                </p:cTn>
                              </p:par>
                              <p:par>
                                <p:cTn id="35" presetID="22" presetClass="entr" presetSubtype="1" fill="hold" nodeType="with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wipe(up)">
                                      <p:cBhvr>
                                        <p:cTn id="37" dur="500"/>
                                        <p:tgtEl>
                                          <p:spTgt spid="16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6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3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childTnLst>
                                </p:cTn>
                              </p:par>
                              <p:par>
                                <p:cTn id="46" presetID="22" presetClass="entr" presetSubtype="4"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1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p:cTn id="63" dur="500" fill="hold"/>
                                        <p:tgtEl>
                                          <p:spTgt spid="87"/>
                                        </p:tgtEl>
                                        <p:attrNameLst>
                                          <p:attrName>ppt_w</p:attrName>
                                        </p:attrNameLst>
                                      </p:cBhvr>
                                      <p:tavLst>
                                        <p:tav tm="0">
                                          <p:val>
                                            <p:fltVal val="0"/>
                                          </p:val>
                                        </p:tav>
                                        <p:tav tm="100000">
                                          <p:val>
                                            <p:strVal val="#ppt_w"/>
                                          </p:val>
                                        </p:tav>
                                      </p:tavLst>
                                    </p:anim>
                                    <p:anim calcmode="lin" valueType="num">
                                      <p:cBhvr>
                                        <p:cTn id="64" dur="500" fill="hold"/>
                                        <p:tgtEl>
                                          <p:spTgt spid="87"/>
                                        </p:tgtEl>
                                        <p:attrNameLst>
                                          <p:attrName>ppt_h</p:attrName>
                                        </p:attrNameLst>
                                      </p:cBhvr>
                                      <p:tavLst>
                                        <p:tav tm="0">
                                          <p:val>
                                            <p:fltVal val="0"/>
                                          </p:val>
                                        </p:tav>
                                        <p:tav tm="100000">
                                          <p:val>
                                            <p:strVal val="#ppt_h"/>
                                          </p:val>
                                        </p:tav>
                                      </p:tavLst>
                                    </p:anim>
                                    <p:animEffect transition="in" filter="fade">
                                      <p:cBhvr>
                                        <p:cTn id="65" dur="500"/>
                                        <p:tgtEl>
                                          <p:spTgt spid="8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down)">
                                      <p:cBhvr>
                                        <p:cTn id="70" dur="500"/>
                                        <p:tgtEl>
                                          <p:spTgt spid="27"/>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88"/>
                                        </p:tgtEl>
                                        <p:attrNameLst>
                                          <p:attrName>style.visibility</p:attrName>
                                        </p:attrNameLst>
                                      </p:cBhvr>
                                      <p:to>
                                        <p:strVal val="visible"/>
                                      </p:to>
                                    </p:set>
                                    <p:animEffect transition="in" filter="wipe(up)">
                                      <p:cBhvr>
                                        <p:cTn id="74" dur="500"/>
                                        <p:tgtEl>
                                          <p:spTgt spid="88"/>
                                        </p:tgtEl>
                                      </p:cBhvr>
                                    </p:animEffect>
                                  </p:childTnLst>
                                </p:cTn>
                              </p:par>
                            </p:childTnLst>
                          </p:cTn>
                        </p:par>
                        <p:par>
                          <p:cTn id="75" fill="hold">
                            <p:stCondLst>
                              <p:cond delay="1000"/>
                            </p:stCondLst>
                            <p:childTnLst>
                              <p:par>
                                <p:cTn id="76" presetID="22" presetClass="entr" presetSubtype="2" fill="hold" nodeType="afterEffect">
                                  <p:stCondLst>
                                    <p:cond delay="0"/>
                                  </p:stCondLst>
                                  <p:childTnLst>
                                    <p:set>
                                      <p:cBhvr>
                                        <p:cTn id="77" dur="1" fill="hold">
                                          <p:stCondLst>
                                            <p:cond delay="0"/>
                                          </p:stCondLst>
                                        </p:cTn>
                                        <p:tgtEl>
                                          <p:spTgt spid="95"/>
                                        </p:tgtEl>
                                        <p:attrNameLst>
                                          <p:attrName>style.visibility</p:attrName>
                                        </p:attrNameLst>
                                      </p:cBhvr>
                                      <p:to>
                                        <p:strVal val="visible"/>
                                      </p:to>
                                    </p:set>
                                    <p:animEffect transition="in" filter="wipe(right)">
                                      <p:cBhvr>
                                        <p:cTn id="78" dur="500"/>
                                        <p:tgtEl>
                                          <p:spTgt spid="95"/>
                                        </p:tgtEl>
                                      </p:cBhvr>
                                    </p:animEffect>
                                  </p:childTnLst>
                                </p:cTn>
                              </p:par>
                            </p:childTnLst>
                          </p:cTn>
                        </p:par>
                        <p:par>
                          <p:cTn id="79" fill="hold">
                            <p:stCondLst>
                              <p:cond delay="1500"/>
                            </p:stCondLst>
                            <p:childTnLst>
                              <p:par>
                                <p:cTn id="80" presetID="22" presetClass="entr" presetSubtype="4" fill="hold" nodeType="afterEffect">
                                  <p:stCondLst>
                                    <p:cond delay="0"/>
                                  </p:stCondLst>
                                  <p:childTnLst>
                                    <p:set>
                                      <p:cBhvr>
                                        <p:cTn id="81" dur="1" fill="hold">
                                          <p:stCondLst>
                                            <p:cond delay="0"/>
                                          </p:stCondLst>
                                        </p:cTn>
                                        <p:tgtEl>
                                          <p:spTgt spid="92"/>
                                        </p:tgtEl>
                                        <p:attrNameLst>
                                          <p:attrName>style.visibility</p:attrName>
                                        </p:attrNameLst>
                                      </p:cBhvr>
                                      <p:to>
                                        <p:strVal val="visible"/>
                                      </p:to>
                                    </p:set>
                                    <p:animEffect transition="in" filter="wipe(down)">
                                      <p:cBhvr>
                                        <p:cTn id="82" dur="500"/>
                                        <p:tgtEl>
                                          <p:spTgt spid="92"/>
                                        </p:tgtEl>
                                      </p:cBhvr>
                                    </p:animEffect>
                                  </p:childTnLst>
                                </p:cTn>
                              </p:par>
                              <p:par>
                                <p:cTn id="83" presetID="22" presetClass="entr" presetSubtype="4" fill="hold" nodeType="withEffect">
                                  <p:stCondLst>
                                    <p:cond delay="0"/>
                                  </p:stCondLst>
                                  <p:childTnLst>
                                    <p:set>
                                      <p:cBhvr>
                                        <p:cTn id="84" dur="1" fill="hold">
                                          <p:stCondLst>
                                            <p:cond delay="0"/>
                                          </p:stCondLst>
                                        </p:cTn>
                                        <p:tgtEl>
                                          <p:spTgt spid="91"/>
                                        </p:tgtEl>
                                        <p:attrNameLst>
                                          <p:attrName>style.visibility</p:attrName>
                                        </p:attrNameLst>
                                      </p:cBhvr>
                                      <p:to>
                                        <p:strVal val="visible"/>
                                      </p:to>
                                    </p:set>
                                    <p:animEffect transition="in" filter="wipe(down)">
                                      <p:cBhvr>
                                        <p:cTn id="85" dur="500"/>
                                        <p:tgtEl>
                                          <p:spTgt spid="91"/>
                                        </p:tgtEl>
                                      </p:cBhvr>
                                    </p:animEffect>
                                  </p:childTnLst>
                                </p:cTn>
                              </p:par>
                            </p:childTnLst>
                          </p:cTn>
                        </p:par>
                        <p:par>
                          <p:cTn id="86" fill="hold">
                            <p:stCondLst>
                              <p:cond delay="2000"/>
                            </p:stCondLst>
                            <p:childTnLst>
                              <p:par>
                                <p:cTn id="87" presetID="22" presetClass="entr" presetSubtype="4" fill="hold" nodeType="after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wipe(down)">
                                      <p:cBhvr>
                                        <p:cTn id="8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P spid="158" grpId="0"/>
      <p:bldP spid="159" grpId="0"/>
      <p:bldP spid="160" grpId="0"/>
      <p:bldP spid="16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8EED28-D9D7-4D7B-93D9-9AB552021E4F}"/>
              </a:ext>
            </a:extLst>
          </p:cNvPr>
          <p:cNvSpPr>
            <a:spLocks noGrp="1"/>
          </p:cNvSpPr>
          <p:nvPr>
            <p:ph type="sldNum" sz="quarter" idx="11"/>
          </p:nvPr>
        </p:nvSpPr>
        <p:spPr/>
        <p:txBody>
          <a:bodyPr/>
          <a:lstStyle/>
          <a:p>
            <a:fld id="{A47E3F7A-0EE5-45E7-B40F-D7CBCF0FD8B8}" type="slidenum">
              <a:rPr lang="en-US" smtClean="0"/>
              <a:pPr/>
              <a:t>33</a:t>
            </a:fld>
            <a:endParaRPr lang="en-US" dirty="0"/>
          </a:p>
        </p:txBody>
      </p:sp>
      <p:pic>
        <p:nvPicPr>
          <p:cNvPr id="24" name="Picture 23" descr="A close up of a sign&#10;&#10;Description automatically generated">
            <a:extLst>
              <a:ext uri="{FF2B5EF4-FFF2-40B4-BE49-F238E27FC236}">
                <a16:creationId xmlns:a16="http://schemas.microsoft.com/office/drawing/2014/main" id="{857712EA-490C-4870-8C51-5F8F1123B63B}"/>
              </a:ext>
            </a:extLst>
          </p:cNvPr>
          <p:cNvPicPr>
            <a:picLocks noChangeAspect="1"/>
          </p:cNvPicPr>
          <p:nvPr/>
        </p:nvPicPr>
        <p:blipFill rotWithShape="1">
          <a:blip r:embed="rId3">
            <a:extLst>
              <a:ext uri="{28A0092B-C50C-407E-A947-70E740481C1C}">
                <a14:useLocalDpi xmlns:a14="http://schemas.microsoft.com/office/drawing/2010/main" val="0"/>
              </a:ext>
            </a:extLst>
          </a:blip>
          <a:srcRect t="3565" b="8160"/>
          <a:stretch/>
        </p:blipFill>
        <p:spPr>
          <a:xfrm>
            <a:off x="3338226" y="3452902"/>
            <a:ext cx="875020" cy="864656"/>
          </a:xfrm>
          <a:prstGeom prst="rect">
            <a:avLst/>
          </a:prstGeom>
          <a:ln>
            <a:noFill/>
          </a:ln>
        </p:spPr>
      </p:pic>
      <p:pic>
        <p:nvPicPr>
          <p:cNvPr id="27" name="Picture 13" descr="A close up of a logo&#10;&#10;Description automatically generated">
            <a:extLst>
              <a:ext uri="{FF2B5EF4-FFF2-40B4-BE49-F238E27FC236}">
                <a16:creationId xmlns:a16="http://schemas.microsoft.com/office/drawing/2014/main" id="{580E8F90-F97E-47B6-BBCA-078182AC4B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249" y="1345794"/>
            <a:ext cx="627024" cy="558729"/>
          </a:xfrm>
          <a:prstGeom prst="rect">
            <a:avLst/>
          </a:prstGeom>
        </p:spPr>
      </p:pic>
      <p:sp>
        <p:nvSpPr>
          <p:cNvPr id="29" name="Callout: Line 28">
            <a:extLst>
              <a:ext uri="{FF2B5EF4-FFF2-40B4-BE49-F238E27FC236}">
                <a16:creationId xmlns:a16="http://schemas.microsoft.com/office/drawing/2014/main" id="{3940FBE0-0114-4606-B908-45512AA872C3}"/>
              </a:ext>
            </a:extLst>
          </p:cNvPr>
          <p:cNvSpPr/>
          <p:nvPr/>
        </p:nvSpPr>
        <p:spPr>
          <a:xfrm>
            <a:off x="4253923" y="4394423"/>
            <a:ext cx="3401191" cy="650543"/>
          </a:xfrm>
          <a:prstGeom prst="borderCallout1">
            <a:avLst>
              <a:gd name="adj1" fmla="val 70528"/>
              <a:gd name="adj2" fmla="val 51173"/>
              <a:gd name="adj3" fmla="val 167497"/>
              <a:gd name="adj4" fmla="val 51442"/>
            </a:avLst>
          </a:prstGeom>
          <a:solidFill>
            <a:srgbClr val="020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Wordmark is all caps like the six branches of the military</a:t>
            </a:r>
          </a:p>
        </p:txBody>
      </p:sp>
      <p:pic>
        <p:nvPicPr>
          <p:cNvPr id="40" name="Picture 39" descr="A picture containing drawing&#10;&#10;Description automatically generated">
            <a:extLst>
              <a:ext uri="{FF2B5EF4-FFF2-40B4-BE49-F238E27FC236}">
                <a16:creationId xmlns:a16="http://schemas.microsoft.com/office/drawing/2014/main" id="{9821AD4B-E108-43EA-B670-FCEF43DD0AF6}"/>
              </a:ext>
            </a:extLst>
          </p:cNvPr>
          <p:cNvPicPr>
            <a:picLocks noChangeAspect="1"/>
          </p:cNvPicPr>
          <p:nvPr/>
        </p:nvPicPr>
        <p:blipFill rotWithShape="1">
          <a:blip r:embed="rId5">
            <a:extLst>
              <a:ext uri="{28A0092B-C50C-407E-A947-70E740481C1C}">
                <a14:useLocalDpi xmlns:a14="http://schemas.microsoft.com/office/drawing/2010/main" val="0"/>
              </a:ext>
            </a:extLst>
          </a:blip>
          <a:srcRect b="12978"/>
          <a:stretch/>
        </p:blipFill>
        <p:spPr>
          <a:xfrm>
            <a:off x="7843086" y="2181572"/>
            <a:ext cx="665620" cy="579232"/>
          </a:xfrm>
          <a:prstGeom prst="rect">
            <a:avLst/>
          </a:prstGeom>
          <a:ln>
            <a:noFill/>
          </a:ln>
        </p:spPr>
      </p:pic>
      <p:sp>
        <p:nvSpPr>
          <p:cNvPr id="21" name="Callout: Line 20">
            <a:extLst>
              <a:ext uri="{FF2B5EF4-FFF2-40B4-BE49-F238E27FC236}">
                <a16:creationId xmlns:a16="http://schemas.microsoft.com/office/drawing/2014/main" id="{EBB3BA8E-6E57-42C1-B11D-54AE3CEB9B22}"/>
              </a:ext>
            </a:extLst>
          </p:cNvPr>
          <p:cNvSpPr/>
          <p:nvPr/>
        </p:nvSpPr>
        <p:spPr>
          <a:xfrm>
            <a:off x="4253564" y="2164743"/>
            <a:ext cx="3430770" cy="603054"/>
          </a:xfrm>
          <a:prstGeom prst="borderCallout1">
            <a:avLst>
              <a:gd name="adj1" fmla="val 48492"/>
              <a:gd name="adj2" fmla="val -111"/>
              <a:gd name="adj3" fmla="val 189458"/>
              <a:gd name="adj4" fmla="val -34236"/>
            </a:avLst>
          </a:prstGeom>
          <a:solidFill>
            <a:srgbClr val="020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Floats without a container for    more flexibility</a:t>
            </a:r>
          </a:p>
        </p:txBody>
      </p:sp>
      <p:sp>
        <p:nvSpPr>
          <p:cNvPr id="20" name="Callout: Line 19">
            <a:extLst>
              <a:ext uri="{FF2B5EF4-FFF2-40B4-BE49-F238E27FC236}">
                <a16:creationId xmlns:a16="http://schemas.microsoft.com/office/drawing/2014/main" id="{40217B65-D118-4F04-A550-5AA5145D70E0}"/>
              </a:ext>
            </a:extLst>
          </p:cNvPr>
          <p:cNvSpPr/>
          <p:nvPr/>
        </p:nvSpPr>
        <p:spPr>
          <a:xfrm>
            <a:off x="4235824" y="1343332"/>
            <a:ext cx="3401191" cy="627433"/>
          </a:xfrm>
          <a:prstGeom prst="borderCallout1">
            <a:avLst>
              <a:gd name="adj1" fmla="val 54403"/>
              <a:gd name="adj2" fmla="val 225"/>
              <a:gd name="adj3" fmla="val 213405"/>
              <a:gd name="adj4" fmla="val -37804"/>
            </a:avLst>
          </a:prstGeom>
          <a:solidFill>
            <a:srgbClr val="020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Modern, single-color design comparable to USAF</a:t>
            </a:r>
          </a:p>
        </p:txBody>
      </p:sp>
      <p:sp>
        <p:nvSpPr>
          <p:cNvPr id="19" name="Callout: Line 18">
            <a:extLst>
              <a:ext uri="{FF2B5EF4-FFF2-40B4-BE49-F238E27FC236}">
                <a16:creationId xmlns:a16="http://schemas.microsoft.com/office/drawing/2014/main" id="{9DFCE9BA-D5BC-497A-95B0-C06C9C3584BF}"/>
              </a:ext>
            </a:extLst>
          </p:cNvPr>
          <p:cNvSpPr/>
          <p:nvPr/>
        </p:nvSpPr>
        <p:spPr>
          <a:xfrm>
            <a:off x="4250058" y="3566666"/>
            <a:ext cx="3401191" cy="650543"/>
          </a:xfrm>
          <a:prstGeom prst="borderCallout1">
            <a:avLst>
              <a:gd name="adj1" fmla="val 59114"/>
              <a:gd name="adj2" fmla="val 100404"/>
              <a:gd name="adj3" fmla="val 170817"/>
              <a:gd name="adj4" fmla="val 142872"/>
            </a:avLst>
          </a:prstGeom>
          <a:solidFill>
            <a:srgbClr val="020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While not the same character size, both names have equal length</a:t>
            </a:r>
          </a:p>
        </p:txBody>
      </p:sp>
      <p:sp>
        <p:nvSpPr>
          <p:cNvPr id="22" name="Callout: Line 21">
            <a:extLst>
              <a:ext uri="{FF2B5EF4-FFF2-40B4-BE49-F238E27FC236}">
                <a16:creationId xmlns:a16="http://schemas.microsoft.com/office/drawing/2014/main" id="{AEDD66E7-0B7C-4A8E-ADB0-F33366A19D97}"/>
              </a:ext>
            </a:extLst>
          </p:cNvPr>
          <p:cNvSpPr/>
          <p:nvPr/>
        </p:nvSpPr>
        <p:spPr>
          <a:xfrm>
            <a:off x="4235820" y="2996997"/>
            <a:ext cx="3401191" cy="391390"/>
          </a:xfrm>
          <a:prstGeom prst="borderCallout1">
            <a:avLst>
              <a:gd name="adj1" fmla="val 54403"/>
              <a:gd name="adj2" fmla="val 99696"/>
              <a:gd name="adj3" fmla="val 291516"/>
              <a:gd name="adj4" fmla="val 151931"/>
            </a:avLst>
          </a:prstGeom>
          <a:solidFill>
            <a:srgbClr val="020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Lock-up is more purposeful</a:t>
            </a:r>
          </a:p>
        </p:txBody>
      </p:sp>
      <p:pic>
        <p:nvPicPr>
          <p:cNvPr id="5" name="Picture 4" descr="Logo&#10;&#10;Description automatically generated">
            <a:extLst>
              <a:ext uri="{FF2B5EF4-FFF2-40B4-BE49-F238E27FC236}">
                <a16:creationId xmlns:a16="http://schemas.microsoft.com/office/drawing/2014/main" id="{2A3EB9B5-9270-7A79-74C6-9E1C5F6EB2EA}"/>
              </a:ext>
            </a:extLst>
          </p:cNvPr>
          <p:cNvPicPr>
            <a:picLocks noChangeAspect="1"/>
          </p:cNvPicPr>
          <p:nvPr/>
        </p:nvPicPr>
        <p:blipFill rotWithShape="1">
          <a:blip r:embed="rId6">
            <a:extLst>
              <a:ext uri="{28A0092B-C50C-407E-A947-70E740481C1C}">
                <a14:useLocalDpi xmlns:a14="http://schemas.microsoft.com/office/drawing/2010/main" val="0"/>
              </a:ext>
            </a:extLst>
          </a:blip>
          <a:srcRect l="8858" t="23173" r="10187" b="20872"/>
          <a:stretch/>
        </p:blipFill>
        <p:spPr>
          <a:xfrm>
            <a:off x="3040815" y="5241650"/>
            <a:ext cx="5674058" cy="1505009"/>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F2BF07AC-2FF9-432F-1683-7B6F7DCBE428}"/>
              </a:ext>
            </a:extLst>
          </p:cNvPr>
          <p:cNvPicPr>
            <a:picLocks noChangeAspect="1"/>
          </p:cNvPicPr>
          <p:nvPr/>
        </p:nvPicPr>
        <p:blipFill rotWithShape="1">
          <a:blip r:embed="rId7">
            <a:extLst>
              <a:ext uri="{28A0092B-C50C-407E-A947-70E740481C1C}">
                <a14:useLocalDpi xmlns:a14="http://schemas.microsoft.com/office/drawing/2010/main" val="0"/>
              </a:ext>
            </a:extLst>
          </a:blip>
          <a:srcRect l="20286" t="20863" r="20003" b="21895"/>
          <a:stretch/>
        </p:blipFill>
        <p:spPr>
          <a:xfrm>
            <a:off x="657225" y="2599061"/>
            <a:ext cx="2383590" cy="2047969"/>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4357D444-25B8-921C-D1AB-034C0D6BBD45}"/>
              </a:ext>
            </a:extLst>
          </p:cNvPr>
          <p:cNvPicPr>
            <a:picLocks noChangeAspect="1"/>
          </p:cNvPicPr>
          <p:nvPr/>
        </p:nvPicPr>
        <p:blipFill rotWithShape="1">
          <a:blip r:embed="rId8">
            <a:extLst>
              <a:ext uri="{28A0092B-C50C-407E-A947-70E740481C1C}">
                <a14:useLocalDpi xmlns:a14="http://schemas.microsoft.com/office/drawing/2010/main" val="0"/>
              </a:ext>
            </a:extLst>
          </a:blip>
          <a:srcRect l="8576" t="17201" r="17017" b="14285"/>
          <a:stretch/>
        </p:blipFill>
        <p:spPr>
          <a:xfrm>
            <a:off x="8878770" y="2571716"/>
            <a:ext cx="2532328" cy="2433612"/>
          </a:xfrm>
          <a:prstGeom prst="rect">
            <a:avLst/>
          </a:prstGeom>
        </p:spPr>
      </p:pic>
      <p:sp>
        <p:nvSpPr>
          <p:cNvPr id="16" name="TextBox 15">
            <a:extLst>
              <a:ext uri="{FF2B5EF4-FFF2-40B4-BE49-F238E27FC236}">
                <a16:creationId xmlns:a16="http://schemas.microsoft.com/office/drawing/2014/main" id="{66572D55-60AB-A384-B601-ED63D9FB5E9C}"/>
              </a:ext>
            </a:extLst>
          </p:cNvPr>
          <p:cNvSpPr txBox="1"/>
          <p:nvPr/>
        </p:nvSpPr>
        <p:spPr>
          <a:xfrm>
            <a:off x="838198" y="455430"/>
            <a:ext cx="10688677" cy="707886"/>
          </a:xfrm>
          <a:prstGeom prst="rect">
            <a:avLst/>
          </a:prstGeom>
          <a:noFill/>
        </p:spPr>
        <p:txBody>
          <a:bodyPr wrap="square" rtlCol="0">
            <a:spAutoFit/>
          </a:bodyPr>
          <a:lstStyle/>
          <a:p>
            <a:pPr algn="ctr"/>
            <a:r>
              <a:rPr lang="en-US" sz="4000" dirty="0">
                <a:latin typeface="Arial Black" panose="020B0A04020102020204" pitchFamily="34" charset="0"/>
              </a:rPr>
              <a:t>Logo Enhancements</a:t>
            </a:r>
          </a:p>
        </p:txBody>
      </p:sp>
    </p:spTree>
    <p:extLst>
      <p:ext uri="{BB962C8B-B14F-4D97-AF65-F5344CB8AC3E}">
        <p14:creationId xmlns:p14="http://schemas.microsoft.com/office/powerpoint/2010/main" val="13059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27"/>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grpId="0" nodeType="afterEffect">
                                  <p:stCondLst>
                                    <p:cond delay="100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40"/>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100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20" grpId="0" animBg="1"/>
      <p:bldP spid="19"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31D7F9F0-4641-4283-B015-9847A9FA1754}"/>
              </a:ext>
            </a:extLst>
          </p:cNvPr>
          <p:cNvPicPr>
            <a:picLocks noChangeAspect="1"/>
          </p:cNvPicPr>
          <p:nvPr/>
        </p:nvPicPr>
        <p:blipFill rotWithShape="1">
          <a:blip r:embed="rId3">
            <a:extLst>
              <a:ext uri="{28A0092B-C50C-407E-A947-70E740481C1C}">
                <a14:useLocalDpi xmlns:a14="http://schemas.microsoft.com/office/drawing/2010/main" val="0"/>
              </a:ext>
            </a:extLst>
          </a:blip>
          <a:srcRect b="13732"/>
          <a:stretch/>
        </p:blipFill>
        <p:spPr>
          <a:xfrm>
            <a:off x="7577082" y="1462567"/>
            <a:ext cx="2632636" cy="2896867"/>
          </a:xfrm>
          <a:prstGeom prst="rect">
            <a:avLst/>
          </a:prstGeom>
        </p:spPr>
      </p:pic>
      <p:sp>
        <p:nvSpPr>
          <p:cNvPr id="16" name="Footer Placeholder 3">
            <a:extLst>
              <a:ext uri="{FF2B5EF4-FFF2-40B4-BE49-F238E27FC236}">
                <a16:creationId xmlns:a16="http://schemas.microsoft.com/office/drawing/2014/main" id="{AA19383F-BDD7-4B30-8C94-D7355D6C7D5A}"/>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cxnSp>
        <p:nvCxnSpPr>
          <p:cNvPr id="19" name="Straight Connector 18">
            <a:extLst>
              <a:ext uri="{FF2B5EF4-FFF2-40B4-BE49-F238E27FC236}">
                <a16:creationId xmlns:a16="http://schemas.microsoft.com/office/drawing/2014/main" id="{D4EF82C3-AE46-4F5F-BEC0-37290ECB096B}"/>
              </a:ext>
            </a:extLst>
          </p:cNvPr>
          <p:cNvCxnSpPr>
            <a:cxnSpLocks/>
          </p:cNvCxnSpPr>
          <p:nvPr/>
        </p:nvCxnSpPr>
        <p:spPr>
          <a:xfrm flipH="1">
            <a:off x="2220582" y="4550113"/>
            <a:ext cx="1049769" cy="232049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FDB918-5139-4D8B-9B07-D631219971AC}"/>
              </a:ext>
            </a:extLst>
          </p:cNvPr>
          <p:cNvCxnSpPr>
            <a:cxnSpLocks/>
          </p:cNvCxnSpPr>
          <p:nvPr/>
        </p:nvCxnSpPr>
        <p:spPr>
          <a:xfrm>
            <a:off x="1278491" y="4550113"/>
            <a:ext cx="1117385" cy="23158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Picture 41" descr="Logo, company name&#10;&#10;Description automatically generated">
            <a:extLst>
              <a:ext uri="{FF2B5EF4-FFF2-40B4-BE49-F238E27FC236}">
                <a16:creationId xmlns:a16="http://schemas.microsoft.com/office/drawing/2014/main" id="{1A12DDFE-C92C-45A2-A47D-D3DB238FD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244" y="4732104"/>
            <a:ext cx="4711846" cy="896821"/>
          </a:xfrm>
          <a:prstGeom prst="rect">
            <a:avLst/>
          </a:prstGeom>
        </p:spPr>
      </p:pic>
      <p:grpSp>
        <p:nvGrpSpPr>
          <p:cNvPr id="44" name="Group 43">
            <a:extLst>
              <a:ext uri="{FF2B5EF4-FFF2-40B4-BE49-F238E27FC236}">
                <a16:creationId xmlns:a16="http://schemas.microsoft.com/office/drawing/2014/main" id="{EAD76636-A707-4019-A35D-818F44FC2DC6}"/>
              </a:ext>
            </a:extLst>
          </p:cNvPr>
          <p:cNvGrpSpPr/>
          <p:nvPr/>
        </p:nvGrpSpPr>
        <p:grpSpPr>
          <a:xfrm>
            <a:off x="2182853" y="5258427"/>
            <a:ext cx="3389606" cy="531738"/>
            <a:chOff x="1597009" y="3958560"/>
            <a:chExt cx="3481054" cy="1396650"/>
          </a:xfrm>
        </p:grpSpPr>
        <p:cxnSp>
          <p:nvCxnSpPr>
            <p:cNvPr id="45" name="Straight Connector 44">
              <a:extLst>
                <a:ext uri="{FF2B5EF4-FFF2-40B4-BE49-F238E27FC236}">
                  <a16:creationId xmlns:a16="http://schemas.microsoft.com/office/drawing/2014/main" id="{CCE49CF6-AB24-43A3-9B09-E01D36639831}"/>
                </a:ext>
              </a:extLst>
            </p:cNvPr>
            <p:cNvCxnSpPr>
              <a:cxnSpLocks/>
            </p:cNvCxnSpPr>
            <p:nvPr/>
          </p:nvCxnSpPr>
          <p:spPr>
            <a:xfrm>
              <a:off x="1597009" y="5084061"/>
              <a:ext cx="3471756" cy="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14EAE8A4-803C-4A18-B306-84F4FA7E438A}"/>
                </a:ext>
              </a:extLst>
            </p:cNvPr>
            <p:cNvCxnSpPr>
              <a:cxnSpLocks/>
            </p:cNvCxnSpPr>
            <p:nvPr/>
          </p:nvCxnSpPr>
          <p:spPr>
            <a:xfrm flipH="1" flipV="1">
              <a:off x="1606304" y="3958560"/>
              <a:ext cx="1" cy="139665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A6046D8B-03EC-491E-93CD-359CA54D5ED7}"/>
                </a:ext>
              </a:extLst>
            </p:cNvPr>
            <p:cNvCxnSpPr>
              <a:cxnSpLocks/>
            </p:cNvCxnSpPr>
            <p:nvPr/>
          </p:nvCxnSpPr>
          <p:spPr>
            <a:xfrm flipV="1">
              <a:off x="5078063" y="3958560"/>
              <a:ext cx="0" cy="1396647"/>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grpSp>
      <p:cxnSp>
        <p:nvCxnSpPr>
          <p:cNvPr id="69" name="Straight Connector 68">
            <a:extLst>
              <a:ext uri="{FF2B5EF4-FFF2-40B4-BE49-F238E27FC236}">
                <a16:creationId xmlns:a16="http://schemas.microsoft.com/office/drawing/2014/main" id="{DA9E1C1B-8E99-41E2-8A99-0FDB5A57CA4E}"/>
              </a:ext>
            </a:extLst>
          </p:cNvPr>
          <p:cNvCxnSpPr>
            <a:cxnSpLocks/>
          </p:cNvCxnSpPr>
          <p:nvPr/>
        </p:nvCxnSpPr>
        <p:spPr>
          <a:xfrm>
            <a:off x="6175861" y="1509592"/>
            <a:ext cx="3637" cy="47810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04CF7D31-CEBB-4E60-80C7-22E16CF0029B}"/>
              </a:ext>
            </a:extLst>
          </p:cNvPr>
          <p:cNvGrpSpPr/>
          <p:nvPr/>
        </p:nvGrpSpPr>
        <p:grpSpPr>
          <a:xfrm>
            <a:off x="7803348" y="5587991"/>
            <a:ext cx="2038579" cy="531600"/>
            <a:chOff x="1606304" y="4016544"/>
            <a:chExt cx="3471759" cy="1338666"/>
          </a:xfrm>
        </p:grpSpPr>
        <p:cxnSp>
          <p:nvCxnSpPr>
            <p:cNvPr id="62" name="Straight Connector 61">
              <a:extLst>
                <a:ext uri="{FF2B5EF4-FFF2-40B4-BE49-F238E27FC236}">
                  <a16:creationId xmlns:a16="http://schemas.microsoft.com/office/drawing/2014/main" id="{FA3A242E-0564-49C5-8598-E64A62A52B5E}"/>
                </a:ext>
              </a:extLst>
            </p:cNvPr>
            <p:cNvCxnSpPr>
              <a:cxnSpLocks/>
            </p:cNvCxnSpPr>
            <p:nvPr/>
          </p:nvCxnSpPr>
          <p:spPr>
            <a:xfrm>
              <a:off x="1606307" y="5084061"/>
              <a:ext cx="3471756" cy="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BB07002C-5915-4FC0-A6C8-3E3577B5B4DB}"/>
                </a:ext>
              </a:extLst>
            </p:cNvPr>
            <p:cNvCxnSpPr>
              <a:cxnSpLocks/>
            </p:cNvCxnSpPr>
            <p:nvPr/>
          </p:nvCxnSpPr>
          <p:spPr>
            <a:xfrm flipV="1">
              <a:off x="1606304" y="4016544"/>
              <a:ext cx="0" cy="1338666"/>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5FEF202B-5CC7-4422-B2E6-9D313EBD2CEA}"/>
                </a:ext>
              </a:extLst>
            </p:cNvPr>
            <p:cNvCxnSpPr>
              <a:cxnSpLocks/>
            </p:cNvCxnSpPr>
            <p:nvPr/>
          </p:nvCxnSpPr>
          <p:spPr>
            <a:xfrm flipV="1">
              <a:off x="5078063" y="4016544"/>
              <a:ext cx="0" cy="1338661"/>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grpSp>
      <p:sp>
        <p:nvSpPr>
          <p:cNvPr id="70" name="TextBox 69">
            <a:extLst>
              <a:ext uri="{FF2B5EF4-FFF2-40B4-BE49-F238E27FC236}">
                <a16:creationId xmlns:a16="http://schemas.microsoft.com/office/drawing/2014/main" id="{D2F2E56A-76CB-4847-9586-5F60CAE3EC0A}"/>
              </a:ext>
            </a:extLst>
          </p:cNvPr>
          <p:cNvSpPr txBox="1"/>
          <p:nvPr/>
        </p:nvSpPr>
        <p:spPr>
          <a:xfrm>
            <a:off x="838198" y="455430"/>
            <a:ext cx="10688677" cy="707886"/>
          </a:xfrm>
          <a:prstGeom prst="rect">
            <a:avLst/>
          </a:prstGeom>
          <a:noFill/>
        </p:spPr>
        <p:txBody>
          <a:bodyPr wrap="square" rtlCol="0">
            <a:spAutoFit/>
          </a:bodyPr>
          <a:lstStyle/>
          <a:p>
            <a:pPr algn="ctr"/>
            <a:r>
              <a:rPr lang="en-US" sz="4000" dirty="0">
                <a:latin typeface="Arial Black" panose="020B0A04020102020204" pitchFamily="34" charset="0"/>
              </a:rPr>
              <a:t>Logo Solutions</a:t>
            </a:r>
          </a:p>
        </p:txBody>
      </p:sp>
      <p:sp>
        <p:nvSpPr>
          <p:cNvPr id="72" name="Rectangle 71">
            <a:extLst>
              <a:ext uri="{FF2B5EF4-FFF2-40B4-BE49-F238E27FC236}">
                <a16:creationId xmlns:a16="http://schemas.microsoft.com/office/drawing/2014/main" id="{394AA9A4-EB28-4F59-A45A-B1A9CCE296D9}"/>
              </a:ext>
            </a:extLst>
          </p:cNvPr>
          <p:cNvSpPr/>
          <p:nvPr/>
        </p:nvSpPr>
        <p:spPr>
          <a:xfrm>
            <a:off x="9528552" y="3774375"/>
            <a:ext cx="426254" cy="513871"/>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Slide Number Placeholder 2">
            <a:extLst>
              <a:ext uri="{FF2B5EF4-FFF2-40B4-BE49-F238E27FC236}">
                <a16:creationId xmlns:a16="http://schemas.microsoft.com/office/drawing/2014/main" id="{83318C14-2DC1-467D-8366-9062D3D6C27C}"/>
              </a:ext>
            </a:extLst>
          </p:cNvPr>
          <p:cNvSpPr>
            <a:spLocks noGrp="1"/>
          </p:cNvSpPr>
          <p:nvPr>
            <p:ph type="sldNum" sz="quarter" idx="11"/>
          </p:nvPr>
        </p:nvSpPr>
        <p:spPr>
          <a:xfrm>
            <a:off x="10932666" y="6459897"/>
            <a:ext cx="956865" cy="321416"/>
          </a:xfrm>
        </p:spPr>
        <p:txBody>
          <a:bodyPr/>
          <a:lstStyle/>
          <a:p>
            <a:fld id="{A47E3F7A-0EE5-45E7-B40F-D7CBCF0FD8B8}" type="slidenum">
              <a:rPr lang="en-US" smtClean="0"/>
              <a:pPr/>
              <a:t>34</a:t>
            </a:fld>
            <a:endParaRPr lang="en-US" dirty="0"/>
          </a:p>
        </p:txBody>
      </p:sp>
      <p:sp>
        <p:nvSpPr>
          <p:cNvPr id="56" name="Rectangle 55">
            <a:extLst>
              <a:ext uri="{FF2B5EF4-FFF2-40B4-BE49-F238E27FC236}">
                <a16:creationId xmlns:a16="http://schemas.microsoft.com/office/drawing/2014/main" id="{6B28D57A-B0BC-48B8-B1DB-0FED95F5CD13}"/>
              </a:ext>
            </a:extLst>
          </p:cNvPr>
          <p:cNvSpPr/>
          <p:nvPr/>
        </p:nvSpPr>
        <p:spPr>
          <a:xfrm>
            <a:off x="9864666" y="5319690"/>
            <a:ext cx="1337096" cy="204606"/>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FC139013-E3C2-4BB2-87B9-54E614C2A5A5}"/>
              </a:ext>
            </a:extLst>
          </p:cNvPr>
          <p:cNvGrpSpPr/>
          <p:nvPr/>
        </p:nvGrpSpPr>
        <p:grpSpPr>
          <a:xfrm>
            <a:off x="8556969" y="1740527"/>
            <a:ext cx="1389879" cy="1126157"/>
            <a:chOff x="8455686" y="1666526"/>
            <a:chExt cx="1389879" cy="1126157"/>
          </a:xfrm>
        </p:grpSpPr>
        <p:sp>
          <p:nvSpPr>
            <p:cNvPr id="75" name="Rectangle 74">
              <a:extLst>
                <a:ext uri="{FF2B5EF4-FFF2-40B4-BE49-F238E27FC236}">
                  <a16:creationId xmlns:a16="http://schemas.microsoft.com/office/drawing/2014/main" id="{2AAB04E3-3596-4FAC-9394-C153F8DDF470}"/>
                </a:ext>
              </a:extLst>
            </p:cNvPr>
            <p:cNvSpPr/>
            <p:nvPr/>
          </p:nvSpPr>
          <p:spPr>
            <a:xfrm>
              <a:off x="9072690" y="1666526"/>
              <a:ext cx="772875" cy="1126157"/>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ACB87385-3059-480D-87F5-3CDA648F100C}"/>
                </a:ext>
              </a:extLst>
            </p:cNvPr>
            <p:cNvSpPr/>
            <p:nvPr/>
          </p:nvSpPr>
          <p:spPr>
            <a:xfrm rot="10800000">
              <a:off x="8455686" y="1666526"/>
              <a:ext cx="1332638" cy="1119643"/>
            </a:xfrm>
            <a:prstGeom prst="triangle">
              <a:avLst>
                <a:gd name="adj" fmla="val 54021"/>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4" name="Rectangle 73">
            <a:extLst>
              <a:ext uri="{FF2B5EF4-FFF2-40B4-BE49-F238E27FC236}">
                <a16:creationId xmlns:a16="http://schemas.microsoft.com/office/drawing/2014/main" id="{4011A81D-2C17-4E30-AE7F-9E283202C6EE}"/>
              </a:ext>
            </a:extLst>
          </p:cNvPr>
          <p:cNvSpPr/>
          <p:nvPr/>
        </p:nvSpPr>
        <p:spPr>
          <a:xfrm>
            <a:off x="7812497" y="2866683"/>
            <a:ext cx="2134351" cy="218736"/>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6516B732-9869-49B7-8B20-783E05A4664B}"/>
              </a:ext>
            </a:extLst>
          </p:cNvPr>
          <p:cNvSpPr txBox="1"/>
          <p:nvPr/>
        </p:nvSpPr>
        <p:spPr>
          <a:xfrm>
            <a:off x="10646669" y="2952885"/>
            <a:ext cx="691337" cy="1015663"/>
          </a:xfrm>
          <a:prstGeom prst="rect">
            <a:avLst/>
          </a:prstGeom>
          <a:noFill/>
        </p:spPr>
        <p:txBody>
          <a:bodyPr wrap="square" rtlCol="0">
            <a:spAutoFit/>
          </a:bodyPr>
          <a:lstStyle/>
          <a:p>
            <a:r>
              <a:rPr lang="en-US" sz="6000" dirty="0">
                <a:solidFill>
                  <a:srgbClr val="FF00FF"/>
                </a:solidFill>
                <a:latin typeface="Rajdhani Bold" panose="02000000000000000000" pitchFamily="2" charset="0"/>
                <a:cs typeface="Rajdhani Bold" panose="02000000000000000000" pitchFamily="2" charset="0"/>
              </a:rPr>
              <a:t>A</a:t>
            </a:r>
            <a:endParaRPr lang="en-US" sz="4200" dirty="0">
              <a:solidFill>
                <a:srgbClr val="FF00FF"/>
              </a:solidFill>
              <a:latin typeface="Rajdhani Bold" panose="02000000000000000000" pitchFamily="2" charset="0"/>
              <a:cs typeface="Rajdhani Bold" panose="02000000000000000000" pitchFamily="2" charset="0"/>
            </a:endParaRPr>
          </a:p>
        </p:txBody>
      </p:sp>
      <p:grpSp>
        <p:nvGrpSpPr>
          <p:cNvPr id="83" name="Group 82">
            <a:extLst>
              <a:ext uri="{FF2B5EF4-FFF2-40B4-BE49-F238E27FC236}">
                <a16:creationId xmlns:a16="http://schemas.microsoft.com/office/drawing/2014/main" id="{4955854A-DF8E-4D0A-8ED4-BFADE21CCCE6}"/>
              </a:ext>
            </a:extLst>
          </p:cNvPr>
          <p:cNvGrpSpPr/>
          <p:nvPr/>
        </p:nvGrpSpPr>
        <p:grpSpPr>
          <a:xfrm rot="16200000">
            <a:off x="10459747" y="2771912"/>
            <a:ext cx="523219" cy="1291788"/>
            <a:chOff x="1606301" y="2177729"/>
            <a:chExt cx="3471763" cy="3177481"/>
          </a:xfrm>
        </p:grpSpPr>
        <p:cxnSp>
          <p:nvCxnSpPr>
            <p:cNvPr id="84" name="Straight Connector 83">
              <a:extLst>
                <a:ext uri="{FF2B5EF4-FFF2-40B4-BE49-F238E27FC236}">
                  <a16:creationId xmlns:a16="http://schemas.microsoft.com/office/drawing/2014/main" id="{EE72EAE4-1F48-430B-ABA5-B5841B6B3294}"/>
                </a:ext>
              </a:extLst>
            </p:cNvPr>
            <p:cNvCxnSpPr>
              <a:cxnSpLocks/>
            </p:cNvCxnSpPr>
            <p:nvPr/>
          </p:nvCxnSpPr>
          <p:spPr>
            <a:xfrm>
              <a:off x="1606308" y="5197279"/>
              <a:ext cx="3471756" cy="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85" name="Straight Connector 84">
              <a:extLst>
                <a:ext uri="{FF2B5EF4-FFF2-40B4-BE49-F238E27FC236}">
                  <a16:creationId xmlns:a16="http://schemas.microsoft.com/office/drawing/2014/main" id="{9A7AB109-E433-414D-89D6-C5371B92A0EA}"/>
                </a:ext>
              </a:extLst>
            </p:cNvPr>
            <p:cNvCxnSpPr>
              <a:cxnSpLocks/>
            </p:cNvCxnSpPr>
            <p:nvPr/>
          </p:nvCxnSpPr>
          <p:spPr>
            <a:xfrm rot="5400000" flipH="1">
              <a:off x="17561" y="3766470"/>
              <a:ext cx="3177480" cy="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86" name="Straight Connector 85">
              <a:extLst>
                <a:ext uri="{FF2B5EF4-FFF2-40B4-BE49-F238E27FC236}">
                  <a16:creationId xmlns:a16="http://schemas.microsoft.com/office/drawing/2014/main" id="{CF453962-4B1C-4290-B4F9-2360E0B64A2A}"/>
                </a:ext>
              </a:extLst>
            </p:cNvPr>
            <p:cNvCxnSpPr>
              <a:cxnSpLocks/>
            </p:cNvCxnSpPr>
            <p:nvPr/>
          </p:nvCxnSpPr>
          <p:spPr>
            <a:xfrm rot="5400000" flipH="1">
              <a:off x="3489324" y="3766469"/>
              <a:ext cx="3177479" cy="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grpSp>
      <p:sp>
        <p:nvSpPr>
          <p:cNvPr id="87" name="TextBox 86">
            <a:extLst>
              <a:ext uri="{FF2B5EF4-FFF2-40B4-BE49-F238E27FC236}">
                <a16:creationId xmlns:a16="http://schemas.microsoft.com/office/drawing/2014/main" id="{2D10BBFF-C4A8-402C-8694-FA0FD071C485}"/>
              </a:ext>
            </a:extLst>
          </p:cNvPr>
          <p:cNvSpPr txBox="1"/>
          <p:nvPr/>
        </p:nvSpPr>
        <p:spPr>
          <a:xfrm>
            <a:off x="4846692" y="2793622"/>
            <a:ext cx="428449" cy="1015663"/>
          </a:xfrm>
          <a:prstGeom prst="rect">
            <a:avLst/>
          </a:prstGeom>
          <a:noFill/>
        </p:spPr>
        <p:txBody>
          <a:bodyPr wrap="square" rtlCol="0">
            <a:spAutoFit/>
          </a:bodyPr>
          <a:lstStyle/>
          <a:p>
            <a:r>
              <a:rPr lang="en-US" sz="6000" dirty="0">
                <a:solidFill>
                  <a:srgbClr val="FF00FF"/>
                </a:solidFill>
                <a:latin typeface="Rajdhani Bold" panose="02000000000000000000" pitchFamily="2" charset="0"/>
                <a:cs typeface="Rajdhani Bold" panose="02000000000000000000" pitchFamily="2" charset="0"/>
              </a:rPr>
              <a:t>A</a:t>
            </a:r>
            <a:endParaRPr lang="en-US" sz="4200" dirty="0">
              <a:solidFill>
                <a:srgbClr val="FF00FF"/>
              </a:solidFill>
              <a:latin typeface="Rajdhani Bold" panose="02000000000000000000" pitchFamily="2" charset="0"/>
              <a:cs typeface="Rajdhani Bold" panose="02000000000000000000" pitchFamily="2" charset="0"/>
            </a:endParaRPr>
          </a:p>
        </p:txBody>
      </p:sp>
      <p:grpSp>
        <p:nvGrpSpPr>
          <p:cNvPr id="88" name="Group 87">
            <a:extLst>
              <a:ext uri="{FF2B5EF4-FFF2-40B4-BE49-F238E27FC236}">
                <a16:creationId xmlns:a16="http://schemas.microsoft.com/office/drawing/2014/main" id="{14085037-63C3-4D8F-900F-1B17C74D1866}"/>
              </a:ext>
            </a:extLst>
          </p:cNvPr>
          <p:cNvGrpSpPr/>
          <p:nvPr/>
        </p:nvGrpSpPr>
        <p:grpSpPr>
          <a:xfrm rot="16200000">
            <a:off x="4702445" y="2760672"/>
            <a:ext cx="523219" cy="998252"/>
            <a:chOff x="1606301" y="2177729"/>
            <a:chExt cx="3471763" cy="3177481"/>
          </a:xfrm>
        </p:grpSpPr>
        <p:cxnSp>
          <p:nvCxnSpPr>
            <p:cNvPr id="89" name="Straight Connector 88">
              <a:extLst>
                <a:ext uri="{FF2B5EF4-FFF2-40B4-BE49-F238E27FC236}">
                  <a16:creationId xmlns:a16="http://schemas.microsoft.com/office/drawing/2014/main" id="{9C03A83E-9F98-4178-B406-A57AC1FEC55F}"/>
                </a:ext>
              </a:extLst>
            </p:cNvPr>
            <p:cNvCxnSpPr>
              <a:cxnSpLocks/>
            </p:cNvCxnSpPr>
            <p:nvPr/>
          </p:nvCxnSpPr>
          <p:spPr>
            <a:xfrm>
              <a:off x="1606308" y="5197279"/>
              <a:ext cx="3471756" cy="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90" name="Straight Connector 89">
              <a:extLst>
                <a:ext uri="{FF2B5EF4-FFF2-40B4-BE49-F238E27FC236}">
                  <a16:creationId xmlns:a16="http://schemas.microsoft.com/office/drawing/2014/main" id="{45DC453D-C6A3-4C33-B5B3-C13617D7077C}"/>
                </a:ext>
              </a:extLst>
            </p:cNvPr>
            <p:cNvCxnSpPr>
              <a:cxnSpLocks/>
            </p:cNvCxnSpPr>
            <p:nvPr/>
          </p:nvCxnSpPr>
          <p:spPr>
            <a:xfrm rot="5400000" flipH="1">
              <a:off x="17561" y="3766470"/>
              <a:ext cx="3177480" cy="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cxnSp>
          <p:nvCxnSpPr>
            <p:cNvPr id="91" name="Straight Connector 90">
              <a:extLst>
                <a:ext uri="{FF2B5EF4-FFF2-40B4-BE49-F238E27FC236}">
                  <a16:creationId xmlns:a16="http://schemas.microsoft.com/office/drawing/2014/main" id="{32AD4740-B151-404B-B43A-8C5B7C35504C}"/>
                </a:ext>
              </a:extLst>
            </p:cNvPr>
            <p:cNvCxnSpPr>
              <a:cxnSpLocks/>
            </p:cNvCxnSpPr>
            <p:nvPr/>
          </p:nvCxnSpPr>
          <p:spPr>
            <a:xfrm rot="5400000" flipH="1">
              <a:off x="3489324" y="3766469"/>
              <a:ext cx="3177479" cy="0"/>
            </a:xfrm>
            <a:prstGeom prst="line">
              <a:avLst/>
            </a:prstGeom>
            <a:ln w="19050">
              <a:solidFill>
                <a:srgbClr val="FF00FF"/>
              </a:solidFill>
            </a:ln>
          </p:spPr>
          <p:style>
            <a:lnRef idx="1">
              <a:schemeClr val="accent2"/>
            </a:lnRef>
            <a:fillRef idx="0">
              <a:schemeClr val="accent2"/>
            </a:fillRef>
            <a:effectRef idx="0">
              <a:schemeClr val="accent2"/>
            </a:effectRef>
            <a:fontRef idx="minor">
              <a:schemeClr val="tx1"/>
            </a:fontRef>
          </p:style>
        </p:cxnSp>
      </p:grpSp>
      <p:pic>
        <p:nvPicPr>
          <p:cNvPr id="5" name="Picture 4" descr="Logo&#10;&#10;Description automatically generated">
            <a:extLst>
              <a:ext uri="{FF2B5EF4-FFF2-40B4-BE49-F238E27FC236}">
                <a16:creationId xmlns:a16="http://schemas.microsoft.com/office/drawing/2014/main" id="{9A500DB0-1F33-8E68-CBDE-9603EE139E7D}"/>
              </a:ext>
            </a:extLst>
          </p:cNvPr>
          <p:cNvPicPr>
            <a:picLocks noChangeAspect="1"/>
          </p:cNvPicPr>
          <p:nvPr/>
        </p:nvPicPr>
        <p:blipFill rotWithShape="1">
          <a:blip r:embed="rId5">
            <a:extLst>
              <a:ext uri="{28A0092B-C50C-407E-A947-70E740481C1C}">
                <a14:useLocalDpi xmlns:a14="http://schemas.microsoft.com/office/drawing/2010/main" val="0"/>
              </a:ext>
            </a:extLst>
          </a:blip>
          <a:srcRect l="10767" t="27500" r="5110" b="18016"/>
          <a:stretch/>
        </p:blipFill>
        <p:spPr>
          <a:xfrm>
            <a:off x="730558" y="4258429"/>
            <a:ext cx="5225245" cy="129870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2F1AA9C5-BD39-6E21-215E-F23149E523B6}"/>
              </a:ext>
            </a:extLst>
          </p:cNvPr>
          <p:cNvPicPr>
            <a:picLocks noChangeAspect="1"/>
          </p:cNvPicPr>
          <p:nvPr/>
        </p:nvPicPr>
        <p:blipFill rotWithShape="1">
          <a:blip r:embed="rId6">
            <a:extLst>
              <a:ext uri="{28A0092B-C50C-407E-A947-70E740481C1C}">
                <a14:useLocalDpi xmlns:a14="http://schemas.microsoft.com/office/drawing/2010/main" val="0"/>
              </a:ext>
            </a:extLst>
          </a:blip>
          <a:srcRect l="14591" t="24468" r="14512" b="22428"/>
          <a:stretch/>
        </p:blipFill>
        <p:spPr>
          <a:xfrm>
            <a:off x="1525738" y="2538599"/>
            <a:ext cx="2910912" cy="1362738"/>
          </a:xfrm>
          <a:prstGeom prst="rect">
            <a:avLst/>
          </a:prstGeom>
        </p:spPr>
      </p:pic>
      <p:grpSp>
        <p:nvGrpSpPr>
          <p:cNvPr id="22" name="Group 21">
            <a:extLst>
              <a:ext uri="{FF2B5EF4-FFF2-40B4-BE49-F238E27FC236}">
                <a16:creationId xmlns:a16="http://schemas.microsoft.com/office/drawing/2014/main" id="{C4BB7599-2DF5-1576-7050-3880A54E0B50}"/>
              </a:ext>
            </a:extLst>
          </p:cNvPr>
          <p:cNvGrpSpPr/>
          <p:nvPr/>
        </p:nvGrpSpPr>
        <p:grpSpPr>
          <a:xfrm>
            <a:off x="3979332" y="1488666"/>
            <a:ext cx="1584071" cy="1113586"/>
            <a:chOff x="3979332" y="1488666"/>
            <a:chExt cx="1584071" cy="1113586"/>
          </a:xfrm>
        </p:grpSpPr>
        <p:sp>
          <p:nvSpPr>
            <p:cNvPr id="2" name="TextBox 1">
              <a:extLst>
                <a:ext uri="{FF2B5EF4-FFF2-40B4-BE49-F238E27FC236}">
                  <a16:creationId xmlns:a16="http://schemas.microsoft.com/office/drawing/2014/main" id="{32D6547B-7D2C-51A5-9422-6B58FEE95E9E}"/>
                </a:ext>
              </a:extLst>
            </p:cNvPr>
            <p:cNvSpPr txBox="1"/>
            <p:nvPr/>
          </p:nvSpPr>
          <p:spPr>
            <a:xfrm>
              <a:off x="3979332" y="1488666"/>
              <a:ext cx="1584071" cy="52322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Better balance and purpose</a:t>
              </a:r>
            </a:p>
          </p:txBody>
        </p:sp>
        <p:cxnSp>
          <p:nvCxnSpPr>
            <p:cNvPr id="4" name="Straight Connector 3">
              <a:extLst>
                <a:ext uri="{FF2B5EF4-FFF2-40B4-BE49-F238E27FC236}">
                  <a16:creationId xmlns:a16="http://schemas.microsoft.com/office/drawing/2014/main" id="{A917F373-3D01-6009-1C71-E67855216E7B}"/>
                </a:ext>
              </a:extLst>
            </p:cNvPr>
            <p:cNvCxnSpPr>
              <a:cxnSpLocks/>
            </p:cNvCxnSpPr>
            <p:nvPr/>
          </p:nvCxnSpPr>
          <p:spPr>
            <a:xfrm flipH="1">
              <a:off x="4436650" y="2008953"/>
              <a:ext cx="838491" cy="593299"/>
            </a:xfrm>
            <a:prstGeom prst="line">
              <a:avLst/>
            </a:prstGeom>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1D4A31B4-45B4-6E47-6640-FA30BC9282CF}"/>
              </a:ext>
            </a:extLst>
          </p:cNvPr>
          <p:cNvGrpSpPr/>
          <p:nvPr/>
        </p:nvGrpSpPr>
        <p:grpSpPr>
          <a:xfrm>
            <a:off x="404016" y="5150991"/>
            <a:ext cx="1946049" cy="1373144"/>
            <a:chOff x="404015" y="5150991"/>
            <a:chExt cx="2240425" cy="1373144"/>
          </a:xfrm>
        </p:grpSpPr>
        <p:sp>
          <p:nvSpPr>
            <p:cNvPr id="37" name="TextBox 36">
              <a:extLst>
                <a:ext uri="{FF2B5EF4-FFF2-40B4-BE49-F238E27FC236}">
                  <a16:creationId xmlns:a16="http://schemas.microsoft.com/office/drawing/2014/main" id="{9D1A5EB8-B63D-43C6-DF6A-FEA018DD0159}"/>
                </a:ext>
              </a:extLst>
            </p:cNvPr>
            <p:cNvSpPr txBox="1"/>
            <p:nvPr/>
          </p:nvSpPr>
          <p:spPr>
            <a:xfrm>
              <a:off x="404015" y="6000915"/>
              <a:ext cx="2240425" cy="52322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Better parity between CAP and USAFX</a:t>
              </a:r>
            </a:p>
          </p:txBody>
        </p:sp>
        <p:cxnSp>
          <p:nvCxnSpPr>
            <p:cNvPr id="48" name="Straight Connector 47">
              <a:extLst>
                <a:ext uri="{FF2B5EF4-FFF2-40B4-BE49-F238E27FC236}">
                  <a16:creationId xmlns:a16="http://schemas.microsoft.com/office/drawing/2014/main" id="{18B410AC-6054-34CB-A77A-B18DD9B299BA}"/>
                </a:ext>
              </a:extLst>
            </p:cNvPr>
            <p:cNvCxnSpPr>
              <a:cxnSpLocks/>
            </p:cNvCxnSpPr>
            <p:nvPr/>
          </p:nvCxnSpPr>
          <p:spPr>
            <a:xfrm flipH="1">
              <a:off x="1181103" y="5150991"/>
              <a:ext cx="1118545" cy="838673"/>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2310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down)">
                                      <p:cBhvr>
                                        <p:cTn id="10" dur="500"/>
                                        <p:tgtEl>
                                          <p:spTgt spid="61"/>
                                        </p:tgtEl>
                                      </p:cBhvr>
                                    </p:animEffec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wipe(down)">
                                      <p:cBhvr>
                                        <p:cTn id="20" dur="500"/>
                                        <p:tgtEl>
                                          <p:spTgt spid="72"/>
                                        </p:tgtEl>
                                      </p:cBhvr>
                                    </p:animEffect>
                                  </p:childTnLst>
                                </p:cTn>
                              </p:par>
                              <p:par>
                                <p:cTn id="21" presetID="22" presetClass="entr" presetSubtype="2"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500"/>
                                        <p:tgtEl>
                                          <p:spTgt spid="9"/>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wipe(right)">
                                      <p:cBhvr>
                                        <p:cTn id="26" dur="500"/>
                                        <p:tgtEl>
                                          <p:spTgt spid="74"/>
                                        </p:tgtEl>
                                      </p:cBhvr>
                                    </p:animEffect>
                                  </p:childTnLst>
                                </p:cTn>
                              </p:par>
                              <p:par>
                                <p:cTn id="27" presetID="22" presetClass="entr" presetSubtype="2"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right)">
                                      <p:cBhvr>
                                        <p:cTn id="29" dur="500"/>
                                        <p:tgtEl>
                                          <p:spTgt spid="83"/>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par>
                                <p:cTn id="32" presetID="22" presetClass="entr" presetSubtype="2"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right)">
                                      <p:cBhvr>
                                        <p:cTn id="34" dur="500"/>
                                        <p:tgtEl>
                                          <p:spTgt spid="8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56" grpId="0" animBg="1"/>
      <p:bldP spid="74" grpId="0" animBg="1"/>
      <p:bldP spid="82" grpId="0"/>
      <p:bldP spid="8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07ABFC-06F4-4841-B1E5-C23F8E55DEF2}"/>
              </a:ext>
            </a:extLst>
          </p:cNvPr>
          <p:cNvSpPr>
            <a:spLocks noGrp="1"/>
          </p:cNvSpPr>
          <p:nvPr>
            <p:ph type="sldNum" sz="quarter" idx="11"/>
          </p:nvPr>
        </p:nvSpPr>
        <p:spPr/>
        <p:txBody>
          <a:bodyPr/>
          <a:lstStyle/>
          <a:p>
            <a:fld id="{A47E3F7A-0EE5-45E7-B40F-D7CBCF0FD8B8}" type="slidenum">
              <a:rPr lang="en-US" smtClean="0"/>
              <a:pPr/>
              <a:t>35</a:t>
            </a:fld>
            <a:endParaRPr lang="en-US" dirty="0"/>
          </a:p>
        </p:txBody>
      </p:sp>
      <p:pic>
        <p:nvPicPr>
          <p:cNvPr id="8194" name="Picture 2" descr="Word Cloud">
            <a:extLst>
              <a:ext uri="{FF2B5EF4-FFF2-40B4-BE49-F238E27FC236}">
                <a16:creationId xmlns:a16="http://schemas.microsoft.com/office/drawing/2014/main" id="{66FD6F10-5697-4D29-A4D2-5F90DD249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129" y="2900931"/>
            <a:ext cx="5715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ord Cloud">
            <a:extLst>
              <a:ext uri="{FF2B5EF4-FFF2-40B4-BE49-F238E27FC236}">
                <a16:creationId xmlns:a16="http://schemas.microsoft.com/office/drawing/2014/main" id="{A974C219-1BE3-4D61-A224-244B71936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62" y="2900931"/>
            <a:ext cx="5715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drawing&#10;&#10;Description automatically generated">
            <a:extLst>
              <a:ext uri="{FF2B5EF4-FFF2-40B4-BE49-F238E27FC236}">
                <a16:creationId xmlns:a16="http://schemas.microsoft.com/office/drawing/2014/main" id="{96A7D60D-0A89-416E-B82D-3B10E2B698D6}"/>
              </a:ext>
            </a:extLst>
          </p:cNvPr>
          <p:cNvPicPr>
            <a:picLocks noChangeAspect="1"/>
          </p:cNvPicPr>
          <p:nvPr/>
        </p:nvPicPr>
        <p:blipFill rotWithShape="1">
          <a:blip r:embed="rId5">
            <a:extLst>
              <a:ext uri="{28A0092B-C50C-407E-A947-70E740481C1C}">
                <a14:useLocalDpi xmlns:a14="http://schemas.microsoft.com/office/drawing/2010/main" val="0"/>
              </a:ext>
            </a:extLst>
          </a:blip>
          <a:srcRect b="11564"/>
          <a:stretch/>
        </p:blipFill>
        <p:spPr>
          <a:xfrm>
            <a:off x="2468277" y="1778948"/>
            <a:ext cx="1770539" cy="1565795"/>
          </a:xfrm>
          <a:prstGeom prst="triangle">
            <a:avLst/>
          </a:prstGeom>
          <a:ln>
            <a:noFill/>
          </a:ln>
        </p:spPr>
      </p:pic>
      <p:sp>
        <p:nvSpPr>
          <p:cNvPr id="13" name="Title 1">
            <a:extLst>
              <a:ext uri="{FF2B5EF4-FFF2-40B4-BE49-F238E27FC236}">
                <a16:creationId xmlns:a16="http://schemas.microsoft.com/office/drawing/2014/main" id="{BF1D41B7-F8B4-4EA0-81AA-59A0C50C6A98}"/>
              </a:ext>
            </a:extLst>
          </p:cNvPr>
          <p:cNvSpPr>
            <a:spLocks noGrp="1"/>
          </p:cNvSpPr>
          <p:nvPr>
            <p:ph type="title"/>
          </p:nvPr>
        </p:nvSpPr>
        <p:spPr>
          <a:xfrm>
            <a:off x="839972" y="149242"/>
            <a:ext cx="11352028" cy="1325563"/>
          </a:xfrm>
        </p:spPr>
        <p:txBody>
          <a:bodyPr>
            <a:normAutofit/>
          </a:bodyPr>
          <a:lstStyle/>
          <a:p>
            <a:r>
              <a:rPr lang="en-US" sz="4000" dirty="0"/>
              <a:t>What Members Say                              the Visual Identity Conveys</a:t>
            </a:r>
          </a:p>
        </p:txBody>
      </p:sp>
      <p:cxnSp>
        <p:nvCxnSpPr>
          <p:cNvPr id="8" name="Straight Connector 7">
            <a:extLst>
              <a:ext uri="{FF2B5EF4-FFF2-40B4-BE49-F238E27FC236}">
                <a16:creationId xmlns:a16="http://schemas.microsoft.com/office/drawing/2014/main" id="{F45C3A56-84AB-43BA-8179-28F8941BFA6B}"/>
              </a:ext>
            </a:extLst>
          </p:cNvPr>
          <p:cNvCxnSpPr>
            <a:cxnSpLocks/>
          </p:cNvCxnSpPr>
          <p:nvPr/>
        </p:nvCxnSpPr>
        <p:spPr>
          <a:xfrm>
            <a:off x="6148560" y="2310066"/>
            <a:ext cx="0" cy="3543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D1F5034-21EF-4466-916C-6005AA7B14E4}"/>
              </a:ext>
            </a:extLst>
          </p:cNvPr>
          <p:cNvSpPr/>
          <p:nvPr/>
        </p:nvSpPr>
        <p:spPr>
          <a:xfrm>
            <a:off x="6221034" y="3364832"/>
            <a:ext cx="5860007" cy="29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F69EBD-F29A-4601-9359-A96EEF6FC178}"/>
              </a:ext>
            </a:extLst>
          </p:cNvPr>
          <p:cNvSpPr/>
          <p:nvPr/>
        </p:nvSpPr>
        <p:spPr>
          <a:xfrm>
            <a:off x="187835" y="3355154"/>
            <a:ext cx="5860007" cy="29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icon&#10;&#10;Description automatically generated">
            <a:extLst>
              <a:ext uri="{FF2B5EF4-FFF2-40B4-BE49-F238E27FC236}">
                <a16:creationId xmlns:a16="http://schemas.microsoft.com/office/drawing/2014/main" id="{B850C29C-5688-E298-13C7-851CD79004DE}"/>
              </a:ext>
            </a:extLst>
          </p:cNvPr>
          <p:cNvPicPr>
            <a:picLocks noChangeAspect="1"/>
          </p:cNvPicPr>
          <p:nvPr/>
        </p:nvPicPr>
        <p:blipFill rotWithShape="1">
          <a:blip r:embed="rId6">
            <a:extLst>
              <a:ext uri="{28A0092B-C50C-407E-A947-70E740481C1C}">
                <a14:useLocalDpi xmlns:a14="http://schemas.microsoft.com/office/drawing/2010/main" val="0"/>
              </a:ext>
            </a:extLst>
          </a:blip>
          <a:srcRect l="20286" t="20863" r="20003" b="21895"/>
          <a:stretch/>
        </p:blipFill>
        <p:spPr>
          <a:xfrm>
            <a:off x="7912221" y="1673303"/>
            <a:ext cx="1939022" cy="1665998"/>
          </a:xfrm>
          <a:prstGeom prst="rect">
            <a:avLst/>
          </a:prstGeom>
        </p:spPr>
      </p:pic>
    </p:spTree>
    <p:extLst>
      <p:ext uri="{BB962C8B-B14F-4D97-AF65-F5344CB8AC3E}">
        <p14:creationId xmlns:p14="http://schemas.microsoft.com/office/powerpoint/2010/main" val="412800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grpId="0" nodeType="afterEffect">
                                  <p:stCondLst>
                                    <p:cond delay="0"/>
                                  </p:stCondLst>
                                  <p:childTnLst>
                                    <p:animEffect transition="out" filter="randombar(horizontal)">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par>
                          <p:cTn id="8" fill="hold">
                            <p:stCondLst>
                              <p:cond delay="2000"/>
                            </p:stCondLst>
                            <p:childTnLst>
                              <p:par>
                                <p:cTn id="9" presetID="14" presetClass="exit" presetSubtype="10" fill="hold" grpId="0" nodeType="afterEffect">
                                  <p:stCondLst>
                                    <p:cond delay="0"/>
                                  </p:stCondLst>
                                  <p:childTnLst>
                                    <p:animEffect transition="out" filter="randombar(horizontal)">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8F0DE04-6456-472C-B260-5CEF422A73D7}"/>
              </a:ext>
            </a:extLst>
          </p:cNvPr>
          <p:cNvSpPr/>
          <p:nvPr/>
        </p:nvSpPr>
        <p:spPr>
          <a:xfrm>
            <a:off x="5990317" y="3095523"/>
            <a:ext cx="5002306" cy="62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D3F55A-6AE8-4531-B94B-5165F349B09E}"/>
              </a:ext>
            </a:extLst>
          </p:cNvPr>
          <p:cNvSpPr/>
          <p:nvPr/>
        </p:nvSpPr>
        <p:spPr>
          <a:xfrm>
            <a:off x="5994800" y="3396712"/>
            <a:ext cx="5002306" cy="62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U.S. Air Force logo and symbol, meaning, history, PNG">
            <a:extLst>
              <a:ext uri="{FF2B5EF4-FFF2-40B4-BE49-F238E27FC236}">
                <a16:creationId xmlns:a16="http://schemas.microsoft.com/office/drawing/2014/main" id="{38578988-5E3B-4BDF-A4CE-2C931FD49AA9}"/>
              </a:ext>
            </a:extLst>
          </p:cNvPr>
          <p:cNvPicPr>
            <a:picLocks noChangeAspect="1" noChangeArrowheads="1"/>
          </p:cNvPicPr>
          <p:nvPr/>
        </p:nvPicPr>
        <p:blipFill rotWithShape="1">
          <a:blip r:embed="rId3">
            <a:duotone>
              <a:schemeClr val="accent4">
                <a:shade val="45000"/>
                <a:satMod val="135000"/>
              </a:schemeClr>
              <a:prstClr val="white"/>
            </a:duotone>
            <a:alphaModFix amt="70000"/>
            <a:extLst>
              <a:ext uri="{28A0092B-C50C-407E-A947-70E740481C1C}">
                <a14:useLocalDpi xmlns:a14="http://schemas.microsoft.com/office/drawing/2010/main" val="0"/>
              </a:ext>
            </a:extLst>
          </a:blip>
          <a:srcRect l="25842" r="25496" b="20546"/>
          <a:stretch/>
        </p:blipFill>
        <p:spPr bwMode="auto">
          <a:xfrm>
            <a:off x="1665073" y="2440742"/>
            <a:ext cx="3347635" cy="3074567"/>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3">
            <a:extLst>
              <a:ext uri="{FF2B5EF4-FFF2-40B4-BE49-F238E27FC236}">
                <a16:creationId xmlns:a16="http://schemas.microsoft.com/office/drawing/2014/main" id="{DAB1AC8F-964D-4D7B-AA41-5A692F7E3F46}"/>
              </a:ext>
            </a:extLst>
          </p:cNvPr>
          <p:cNvSpPr txBox="1">
            <a:spLocks/>
          </p:cNvSpPr>
          <p:nvPr/>
        </p:nvSpPr>
        <p:spPr>
          <a:xfrm>
            <a:off x="972766" y="371961"/>
            <a:ext cx="10507860" cy="8107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r>
              <a:rPr lang="en-US" sz="4400" dirty="0"/>
              <a:t>Concept Execution</a:t>
            </a:r>
            <a:endParaRPr lang="en-US" dirty="0"/>
          </a:p>
        </p:txBody>
      </p:sp>
      <p:sp>
        <p:nvSpPr>
          <p:cNvPr id="17" name="Footer Placeholder 3">
            <a:extLst>
              <a:ext uri="{FF2B5EF4-FFF2-40B4-BE49-F238E27FC236}">
                <a16:creationId xmlns:a16="http://schemas.microsoft.com/office/drawing/2014/main" id="{E0A427F0-723B-4AC6-A628-00B9AC1EADBE}"/>
              </a:ext>
            </a:extLst>
          </p:cNvPr>
          <p:cNvSpPr txBox="1">
            <a:spLocks/>
          </p:cNvSpPr>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
        <p:nvSpPr>
          <p:cNvPr id="19" name="Slide Number Placeholder 2">
            <a:extLst>
              <a:ext uri="{FF2B5EF4-FFF2-40B4-BE49-F238E27FC236}">
                <a16:creationId xmlns:a16="http://schemas.microsoft.com/office/drawing/2014/main" id="{95DB2BBA-E988-41B3-8C17-25F9A0AAE485}"/>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200" kern="1200">
                <a:solidFill>
                  <a:srgbClr val="BDBDBD"/>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latin typeface="Arial Black" panose="020B0A04020102020204" pitchFamily="34" charset="0"/>
              </a:rPr>
              <a:pPr algn="r"/>
              <a:t>36</a:t>
            </a:fld>
            <a:endParaRPr lang="en-US" dirty="0">
              <a:latin typeface="Arial Black" panose="020B0A04020102020204" pitchFamily="34" charset="0"/>
            </a:endParaRPr>
          </a:p>
        </p:txBody>
      </p:sp>
      <p:pic>
        <p:nvPicPr>
          <p:cNvPr id="22" name="Picture 21" descr="A picture containing icon&#10;&#10;Description automatically generated">
            <a:extLst>
              <a:ext uri="{FF2B5EF4-FFF2-40B4-BE49-F238E27FC236}">
                <a16:creationId xmlns:a16="http://schemas.microsoft.com/office/drawing/2014/main" id="{CAF1FB04-5201-54B9-E322-813BC059CEB9}"/>
              </a:ext>
            </a:extLst>
          </p:cNvPr>
          <p:cNvPicPr>
            <a:picLocks noChangeAspect="1"/>
          </p:cNvPicPr>
          <p:nvPr/>
        </p:nvPicPr>
        <p:blipFill rotWithShape="1">
          <a:blip r:embed="rId4">
            <a:duotone>
              <a:schemeClr val="accent4">
                <a:shade val="45000"/>
                <a:satMod val="135000"/>
              </a:schemeClr>
              <a:prstClr val="white"/>
            </a:duotone>
            <a:alphaModFix amt="50000"/>
            <a:extLst>
              <a:ext uri="{28A0092B-C50C-407E-A947-70E740481C1C}">
                <a14:useLocalDpi xmlns:a14="http://schemas.microsoft.com/office/drawing/2010/main" val="0"/>
              </a:ext>
            </a:extLst>
          </a:blip>
          <a:srcRect l="20286" t="20863" r="20003" b="21895"/>
          <a:stretch/>
        </p:blipFill>
        <p:spPr>
          <a:xfrm>
            <a:off x="7175334" y="2353839"/>
            <a:ext cx="3347635" cy="2876274"/>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8F3E267A-A16A-31CD-6DC1-9960F743D9C3}"/>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800000">
            <a:off x="1721834" y="1883919"/>
            <a:ext cx="3251698" cy="4431948"/>
          </a:xfrm>
          <a:prstGeom prst="rect">
            <a:avLst/>
          </a:prstGeom>
        </p:spPr>
      </p:pic>
      <p:grpSp>
        <p:nvGrpSpPr>
          <p:cNvPr id="6" name="Group 5">
            <a:extLst>
              <a:ext uri="{FF2B5EF4-FFF2-40B4-BE49-F238E27FC236}">
                <a16:creationId xmlns:a16="http://schemas.microsoft.com/office/drawing/2014/main" id="{0E5BB432-0BB9-7897-D8BF-FAC88BCC79E8}"/>
              </a:ext>
            </a:extLst>
          </p:cNvPr>
          <p:cNvGrpSpPr/>
          <p:nvPr/>
        </p:nvGrpSpPr>
        <p:grpSpPr>
          <a:xfrm>
            <a:off x="1669055" y="3280524"/>
            <a:ext cx="3343085" cy="2026660"/>
            <a:chOff x="1514029" y="-1688196"/>
            <a:chExt cx="3343085" cy="2026660"/>
          </a:xfrm>
        </p:grpSpPr>
        <p:cxnSp>
          <p:nvCxnSpPr>
            <p:cNvPr id="36" name="Straight Connector 35">
              <a:extLst>
                <a:ext uri="{FF2B5EF4-FFF2-40B4-BE49-F238E27FC236}">
                  <a16:creationId xmlns:a16="http://schemas.microsoft.com/office/drawing/2014/main" id="{DD903D2A-F51B-4A40-6DB5-EC5C7BD9F93D}"/>
                </a:ext>
              </a:extLst>
            </p:cNvPr>
            <p:cNvCxnSpPr>
              <a:cxnSpLocks/>
            </p:cNvCxnSpPr>
            <p:nvPr/>
          </p:nvCxnSpPr>
          <p:spPr>
            <a:xfrm>
              <a:off x="2715174" y="-8804"/>
              <a:ext cx="482742" cy="347268"/>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E02B58-7E5B-0C7E-CCDA-CB5F94A2917F}"/>
                </a:ext>
              </a:extLst>
            </p:cNvPr>
            <p:cNvCxnSpPr>
              <a:cxnSpLocks/>
            </p:cNvCxnSpPr>
            <p:nvPr/>
          </p:nvCxnSpPr>
          <p:spPr>
            <a:xfrm flipH="1">
              <a:off x="3331695" y="-1688195"/>
              <a:ext cx="1525419" cy="1110678"/>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1FF75A4-7FED-20BB-6561-A502B249323A}"/>
                </a:ext>
              </a:extLst>
            </p:cNvPr>
            <p:cNvCxnSpPr>
              <a:cxnSpLocks/>
            </p:cNvCxnSpPr>
            <p:nvPr/>
          </p:nvCxnSpPr>
          <p:spPr>
            <a:xfrm>
              <a:off x="1514029" y="-1688196"/>
              <a:ext cx="1555536" cy="1112043"/>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EFB71A5-D3EF-C5F7-6DCA-736CEAB1C233}"/>
                </a:ext>
              </a:extLst>
            </p:cNvPr>
            <p:cNvCxnSpPr>
              <a:cxnSpLocks/>
            </p:cNvCxnSpPr>
            <p:nvPr/>
          </p:nvCxnSpPr>
          <p:spPr>
            <a:xfrm flipH="1">
              <a:off x="3197916" y="-8804"/>
              <a:ext cx="468605" cy="347268"/>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D04C2EED-EC00-A15A-14F5-6990F24320E5}"/>
              </a:ext>
            </a:extLst>
          </p:cNvPr>
          <p:cNvGrpSpPr/>
          <p:nvPr/>
        </p:nvGrpSpPr>
        <p:grpSpPr>
          <a:xfrm>
            <a:off x="6431701" y="2364877"/>
            <a:ext cx="4856479" cy="3563594"/>
            <a:chOff x="5336129" y="2707510"/>
            <a:chExt cx="4981578" cy="3619029"/>
          </a:xfrm>
        </p:grpSpPr>
        <p:sp>
          <p:nvSpPr>
            <p:cNvPr id="31" name="Moon 30">
              <a:extLst>
                <a:ext uri="{FF2B5EF4-FFF2-40B4-BE49-F238E27FC236}">
                  <a16:creationId xmlns:a16="http://schemas.microsoft.com/office/drawing/2014/main" id="{3211C13D-9F3B-57FC-F43A-9FD902D58EF3}"/>
                </a:ext>
              </a:extLst>
            </p:cNvPr>
            <p:cNvSpPr/>
            <p:nvPr/>
          </p:nvSpPr>
          <p:spPr>
            <a:xfrm rot="16200000">
              <a:off x="7686991" y="4230355"/>
              <a:ext cx="271306" cy="442129"/>
            </a:xfrm>
            <a:prstGeom prst="moon">
              <a:avLst>
                <a:gd name="adj" fmla="val 72685"/>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1AF10268-DE69-0F97-8153-25AF2FA37F23}"/>
                </a:ext>
              </a:extLst>
            </p:cNvPr>
            <p:cNvGrpSpPr/>
            <p:nvPr/>
          </p:nvGrpSpPr>
          <p:grpSpPr>
            <a:xfrm>
              <a:off x="5336129" y="2707510"/>
              <a:ext cx="4981578" cy="3619029"/>
              <a:chOff x="1723250" y="2739769"/>
              <a:chExt cx="5013321" cy="3642088"/>
            </a:xfrm>
          </p:grpSpPr>
          <p:pic>
            <p:nvPicPr>
              <p:cNvPr id="32" name="Picture 2">
                <a:extLst>
                  <a:ext uri="{FF2B5EF4-FFF2-40B4-BE49-F238E27FC236}">
                    <a16:creationId xmlns:a16="http://schemas.microsoft.com/office/drawing/2014/main" id="{BBEB2931-9A2B-6357-1622-D37C38BAACE1}"/>
                  </a:ext>
                </a:extLst>
              </p:cNvPr>
              <p:cNvPicPr>
                <a:picLocks noChangeAspect="1" noChangeArrowheads="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1250" t="39461" r="43594"/>
              <a:stretch/>
            </p:blipFill>
            <p:spPr bwMode="auto">
              <a:xfrm rot="10800000">
                <a:off x="1723250" y="2739769"/>
                <a:ext cx="5013321" cy="35654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Shape&#10;&#10;Description automatically generated with low confidence">
                <a:extLst>
                  <a:ext uri="{FF2B5EF4-FFF2-40B4-BE49-F238E27FC236}">
                    <a16:creationId xmlns:a16="http://schemas.microsoft.com/office/drawing/2014/main" id="{0B7C0D57-B98E-0BB6-170F-072789FB785A}"/>
                  </a:ext>
                </a:extLst>
              </p:cNvPr>
              <p:cNvPicPr>
                <a:picLocks noChangeAspect="1"/>
              </p:cNvPicPr>
              <p:nvPr/>
            </p:nvPicPr>
            <p:blipFill rotWithShape="1">
              <a:blip r:embed="rId7">
                <a:alphaModFix amt="50000"/>
                <a:duotone>
                  <a:schemeClr val="bg2">
                    <a:shade val="45000"/>
                    <a:satMod val="135000"/>
                  </a:schemeClr>
                  <a:prstClr val="white"/>
                </a:duotone>
                <a:extLst>
                  <a:ext uri="{28A0092B-C50C-407E-A947-70E740481C1C}">
                    <a14:useLocalDpi xmlns:a14="http://schemas.microsoft.com/office/drawing/2010/main" val="0"/>
                  </a:ext>
                </a:extLst>
              </a:blip>
              <a:srcRect t="13616" b="14063"/>
              <a:stretch/>
            </p:blipFill>
            <p:spPr>
              <a:xfrm>
                <a:off x="1797651" y="2790626"/>
                <a:ext cx="4859943" cy="3591231"/>
              </a:xfrm>
              <a:prstGeom prst="rect">
                <a:avLst/>
              </a:prstGeom>
            </p:spPr>
          </p:pic>
        </p:grpSp>
        <p:sp>
          <p:nvSpPr>
            <p:cNvPr id="28" name="Block Arc 27">
              <a:extLst>
                <a:ext uri="{FF2B5EF4-FFF2-40B4-BE49-F238E27FC236}">
                  <a16:creationId xmlns:a16="http://schemas.microsoft.com/office/drawing/2014/main" id="{B2EDE4FE-2F4D-B744-F1AC-760FE82CC4FE}"/>
                </a:ext>
              </a:extLst>
            </p:cNvPr>
            <p:cNvSpPr/>
            <p:nvPr/>
          </p:nvSpPr>
          <p:spPr>
            <a:xfrm>
              <a:off x="7571433" y="3456634"/>
              <a:ext cx="497393" cy="346667"/>
            </a:xfrm>
            <a:prstGeom prst="blockArc">
              <a:avLst>
                <a:gd name="adj1" fmla="val 10825628"/>
                <a:gd name="adj2" fmla="val 264"/>
                <a:gd name="adj3" fmla="val 49999"/>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Isosceles Triangle 1">
            <a:extLst>
              <a:ext uri="{FF2B5EF4-FFF2-40B4-BE49-F238E27FC236}">
                <a16:creationId xmlns:a16="http://schemas.microsoft.com/office/drawing/2014/main" id="{9EF2BE59-0869-F5F2-79B9-EA37B8BA68EB}"/>
              </a:ext>
            </a:extLst>
          </p:cNvPr>
          <p:cNvSpPr/>
          <p:nvPr/>
        </p:nvSpPr>
        <p:spPr>
          <a:xfrm>
            <a:off x="8572771" y="3626427"/>
            <a:ext cx="545800" cy="513782"/>
          </a:xfrm>
          <a:prstGeom prst="triangl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C26B799-CD7B-1FDF-D091-6D3D0155F29C}"/>
              </a:ext>
            </a:extLst>
          </p:cNvPr>
          <p:cNvGrpSpPr/>
          <p:nvPr/>
        </p:nvGrpSpPr>
        <p:grpSpPr>
          <a:xfrm>
            <a:off x="2786387" y="3975771"/>
            <a:ext cx="1140143" cy="1140143"/>
            <a:chOff x="2495324" y="4134330"/>
            <a:chExt cx="1140143" cy="1140143"/>
          </a:xfrm>
          <a:noFill/>
        </p:grpSpPr>
        <p:sp>
          <p:nvSpPr>
            <p:cNvPr id="4" name="Star: 5 Points 3">
              <a:extLst>
                <a:ext uri="{FF2B5EF4-FFF2-40B4-BE49-F238E27FC236}">
                  <a16:creationId xmlns:a16="http://schemas.microsoft.com/office/drawing/2014/main" id="{724709A4-FBA4-8E8A-B848-A60F4E7722D3}"/>
                </a:ext>
              </a:extLst>
            </p:cNvPr>
            <p:cNvSpPr/>
            <p:nvPr/>
          </p:nvSpPr>
          <p:spPr>
            <a:xfrm>
              <a:off x="2495324" y="4134330"/>
              <a:ext cx="1140143" cy="1140143"/>
            </a:xfrm>
            <a:prstGeom prst="star5">
              <a:avLst/>
            </a:prstGeom>
            <a:grp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CAC1A34-409A-E6E7-1AF1-2A830138E62E}"/>
                </a:ext>
              </a:extLst>
            </p:cNvPr>
            <p:cNvSpPr/>
            <p:nvPr/>
          </p:nvSpPr>
          <p:spPr>
            <a:xfrm>
              <a:off x="2921589" y="4624795"/>
              <a:ext cx="297239" cy="297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descr="A picture containing icon&#10;&#10;Description automatically generated">
            <a:extLst>
              <a:ext uri="{FF2B5EF4-FFF2-40B4-BE49-F238E27FC236}">
                <a16:creationId xmlns:a16="http://schemas.microsoft.com/office/drawing/2014/main" id="{5A97E15A-E88A-8B3A-C215-6D754C2B310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0286" t="20863" r="20003" b="21895"/>
          <a:stretch/>
        </p:blipFill>
        <p:spPr>
          <a:xfrm>
            <a:off x="7180138" y="2365812"/>
            <a:ext cx="3347635" cy="2876274"/>
          </a:xfrm>
          <a:prstGeom prst="rect">
            <a:avLst/>
          </a:prstGeom>
        </p:spPr>
      </p:pic>
      <p:pic>
        <p:nvPicPr>
          <p:cNvPr id="21" name="Picture 20" descr="U.S. Air Force logo and symbol, meaning, history, PNG">
            <a:extLst>
              <a:ext uri="{FF2B5EF4-FFF2-40B4-BE49-F238E27FC236}">
                <a16:creationId xmlns:a16="http://schemas.microsoft.com/office/drawing/2014/main" id="{B90D0EC4-6116-158D-23DC-2CA96EF8EBA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5842" r="25496" b="20546"/>
          <a:stretch/>
        </p:blipFill>
        <p:spPr bwMode="auto">
          <a:xfrm>
            <a:off x="1668496" y="2435234"/>
            <a:ext cx="3347635" cy="307456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03D0C12-6490-8BCB-40D5-AD7A99CF9224}"/>
              </a:ext>
            </a:extLst>
          </p:cNvPr>
          <p:cNvGrpSpPr/>
          <p:nvPr/>
        </p:nvGrpSpPr>
        <p:grpSpPr>
          <a:xfrm>
            <a:off x="7213587" y="3253562"/>
            <a:ext cx="3247264" cy="894546"/>
            <a:chOff x="7213587" y="3253562"/>
            <a:chExt cx="3247264" cy="894546"/>
          </a:xfrm>
        </p:grpSpPr>
        <p:grpSp>
          <p:nvGrpSpPr>
            <p:cNvPr id="9" name="Group 8">
              <a:extLst>
                <a:ext uri="{FF2B5EF4-FFF2-40B4-BE49-F238E27FC236}">
                  <a16:creationId xmlns:a16="http://schemas.microsoft.com/office/drawing/2014/main" id="{232D33A0-3E19-2794-FEEE-F0AFD4743E98}"/>
                </a:ext>
              </a:extLst>
            </p:cNvPr>
            <p:cNvGrpSpPr/>
            <p:nvPr/>
          </p:nvGrpSpPr>
          <p:grpSpPr>
            <a:xfrm>
              <a:off x="7213587" y="3253562"/>
              <a:ext cx="3247264" cy="894546"/>
              <a:chOff x="12125136" y="7573459"/>
              <a:chExt cx="3247264" cy="894546"/>
            </a:xfrm>
          </p:grpSpPr>
          <p:cxnSp>
            <p:nvCxnSpPr>
              <p:cNvPr id="11" name="Straight Connector 10">
                <a:extLst>
                  <a:ext uri="{FF2B5EF4-FFF2-40B4-BE49-F238E27FC236}">
                    <a16:creationId xmlns:a16="http://schemas.microsoft.com/office/drawing/2014/main" id="{2EF7DE7F-D8E4-70BC-F82F-AD2BAB97B1CD}"/>
                  </a:ext>
                </a:extLst>
              </p:cNvPr>
              <p:cNvCxnSpPr>
                <a:cxnSpLocks/>
              </p:cNvCxnSpPr>
              <p:nvPr/>
            </p:nvCxnSpPr>
            <p:spPr>
              <a:xfrm>
                <a:off x="12202854" y="7573459"/>
                <a:ext cx="3064281" cy="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AD77F7-06D0-A6FB-E355-29CBCA49530D}"/>
                  </a:ext>
                </a:extLst>
              </p:cNvPr>
              <p:cNvCxnSpPr>
                <a:cxnSpLocks/>
              </p:cNvCxnSpPr>
              <p:nvPr/>
            </p:nvCxnSpPr>
            <p:spPr>
              <a:xfrm flipH="1" flipV="1">
                <a:off x="12125136" y="8174361"/>
                <a:ext cx="1029420" cy="28629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4006660-70C2-FB8C-A6E9-3D362441A3C4}"/>
                  </a:ext>
                </a:extLst>
              </p:cNvPr>
              <p:cNvCxnSpPr>
                <a:cxnSpLocks/>
              </p:cNvCxnSpPr>
              <p:nvPr/>
            </p:nvCxnSpPr>
            <p:spPr>
              <a:xfrm flipH="1">
                <a:off x="14359884" y="8174361"/>
                <a:ext cx="1012516" cy="29364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A4B5FCF6-98AF-3994-80B7-FC8BABDC09D6}"/>
                </a:ext>
              </a:extLst>
            </p:cNvPr>
            <p:cNvCxnSpPr>
              <a:cxnSpLocks/>
            </p:cNvCxnSpPr>
            <p:nvPr/>
          </p:nvCxnSpPr>
          <p:spPr>
            <a:xfrm flipH="1" flipV="1">
              <a:off x="8243007" y="4140209"/>
              <a:ext cx="1218493" cy="6341"/>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51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32097E-91C6-404D-9E60-3A2814206A50}"/>
              </a:ext>
            </a:extLst>
          </p:cNvPr>
          <p:cNvSpPr>
            <a:spLocks noGrp="1"/>
          </p:cNvSpPr>
          <p:nvPr>
            <p:ph type="sldNum" sz="quarter" idx="11"/>
          </p:nvPr>
        </p:nvSpPr>
        <p:spPr/>
        <p:txBody>
          <a:bodyPr/>
          <a:lstStyle/>
          <a:p>
            <a:fld id="{A47E3F7A-0EE5-45E7-B40F-D7CBCF0FD8B8}" type="slidenum">
              <a:rPr lang="en-US" smtClean="0"/>
              <a:pPr/>
              <a:t>37</a:t>
            </a:fld>
            <a:endParaRPr lang="en-US" dirty="0"/>
          </a:p>
        </p:txBody>
      </p:sp>
      <p:sp>
        <p:nvSpPr>
          <p:cNvPr id="9" name="Content Placeholder 1">
            <a:extLst>
              <a:ext uri="{FF2B5EF4-FFF2-40B4-BE49-F238E27FC236}">
                <a16:creationId xmlns:a16="http://schemas.microsoft.com/office/drawing/2014/main" id="{81AF9D5D-B3C5-48A9-9A40-AFEA9C13043B}"/>
              </a:ext>
            </a:extLst>
          </p:cNvPr>
          <p:cNvSpPr>
            <a:spLocks noGrp="1"/>
          </p:cNvSpPr>
          <p:nvPr>
            <p:ph idx="1"/>
          </p:nvPr>
        </p:nvSpPr>
        <p:spPr>
          <a:xfrm>
            <a:off x="4547193" y="2361166"/>
            <a:ext cx="4773269" cy="3666505"/>
          </a:xfrm>
        </p:spPr>
        <p:txBody>
          <a:bodyPr>
            <a:noAutofit/>
          </a:bodyPr>
          <a:lstStyle/>
          <a:p>
            <a:pPr marL="0" indent="0">
              <a:buNone/>
            </a:pPr>
            <a:r>
              <a:rPr lang="en-US" sz="2400" dirty="0"/>
              <a:t>Simplified design </a:t>
            </a:r>
            <a:r>
              <a:rPr lang="en-US" sz="1600" dirty="0">
                <a:solidFill>
                  <a:schemeClr val="bg1">
                    <a:lumMod val="75000"/>
                  </a:schemeClr>
                </a:solidFill>
              </a:rPr>
              <a:t>(single color vs. three)</a:t>
            </a:r>
            <a:endParaRPr lang="en-US" sz="1600" dirty="0"/>
          </a:p>
          <a:p>
            <a:pPr marL="0" indent="0">
              <a:buNone/>
            </a:pPr>
            <a:r>
              <a:rPr lang="en-US" sz="2400" dirty="0"/>
              <a:t>Increased flexibility </a:t>
            </a:r>
            <a:r>
              <a:rPr lang="en-US" sz="1600" dirty="0">
                <a:solidFill>
                  <a:schemeClr val="bg1">
                    <a:lumMod val="75000"/>
                  </a:schemeClr>
                </a:solidFill>
              </a:rPr>
              <a:t>(no container)</a:t>
            </a:r>
          </a:p>
          <a:p>
            <a:pPr marL="0" indent="0">
              <a:buNone/>
            </a:pPr>
            <a:r>
              <a:rPr lang="en-US" sz="2400" dirty="0"/>
              <a:t>More modern than retro</a:t>
            </a:r>
          </a:p>
          <a:p>
            <a:pPr marL="0" indent="0">
              <a:buNone/>
            </a:pPr>
            <a:r>
              <a:rPr lang="en-US" sz="2400" dirty="0"/>
              <a:t>Enhanced visual appeal</a:t>
            </a:r>
          </a:p>
          <a:p>
            <a:pPr marL="0" indent="0">
              <a:buNone/>
            </a:pPr>
            <a:r>
              <a:rPr lang="en-US" sz="2400" dirty="0"/>
              <a:t>Modern design aesthetic</a:t>
            </a:r>
          </a:p>
          <a:p>
            <a:pPr marL="0" indent="0">
              <a:buNone/>
            </a:pPr>
            <a:r>
              <a:rPr lang="en-US" sz="2400" dirty="0"/>
              <a:t>More closely represents today’s organization than yesterday’s</a:t>
            </a:r>
          </a:p>
          <a:p>
            <a:pPr marL="0" indent="0">
              <a:buNone/>
            </a:pPr>
            <a:endParaRPr lang="en-US" sz="2400" dirty="0"/>
          </a:p>
          <a:p>
            <a:pPr marL="0" indent="0">
              <a:buNone/>
            </a:pPr>
            <a:endParaRPr lang="en-US" sz="2400" dirty="0"/>
          </a:p>
        </p:txBody>
      </p:sp>
      <p:grpSp>
        <p:nvGrpSpPr>
          <p:cNvPr id="10" name="Group 9">
            <a:extLst>
              <a:ext uri="{FF2B5EF4-FFF2-40B4-BE49-F238E27FC236}">
                <a16:creationId xmlns:a16="http://schemas.microsoft.com/office/drawing/2014/main" id="{83AE3A1F-1E3B-4AC7-AD60-8CCA5F7A3727}"/>
              </a:ext>
            </a:extLst>
          </p:cNvPr>
          <p:cNvGrpSpPr/>
          <p:nvPr/>
        </p:nvGrpSpPr>
        <p:grpSpPr>
          <a:xfrm>
            <a:off x="4047289" y="2456559"/>
            <a:ext cx="330442" cy="2565551"/>
            <a:chOff x="4859290" y="2285876"/>
            <a:chExt cx="330442" cy="2565551"/>
          </a:xfrm>
        </p:grpSpPr>
        <p:sp>
          <p:nvSpPr>
            <p:cNvPr id="11" name="Rectangle 10">
              <a:extLst>
                <a:ext uri="{FF2B5EF4-FFF2-40B4-BE49-F238E27FC236}">
                  <a16:creationId xmlns:a16="http://schemas.microsoft.com/office/drawing/2014/main" id="{9EB80674-CE61-430B-87C1-71EF5FF5261C}"/>
                </a:ext>
              </a:extLst>
            </p:cNvPr>
            <p:cNvSpPr/>
            <p:nvPr/>
          </p:nvSpPr>
          <p:spPr>
            <a:xfrm>
              <a:off x="4865677" y="3167351"/>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2528048-0AC4-4577-94CC-E79628BB84BA}"/>
                </a:ext>
              </a:extLst>
            </p:cNvPr>
            <p:cNvSpPr/>
            <p:nvPr/>
          </p:nvSpPr>
          <p:spPr>
            <a:xfrm>
              <a:off x="4865677" y="3647775"/>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98DC5B7-485B-4601-B50E-9E791CE0EBE4}"/>
                </a:ext>
              </a:extLst>
            </p:cNvPr>
            <p:cNvSpPr/>
            <p:nvPr/>
          </p:nvSpPr>
          <p:spPr>
            <a:xfrm>
              <a:off x="4861564" y="2285876"/>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499CE5-D8E2-4307-95A5-96D8B2F68137}"/>
                </a:ext>
              </a:extLst>
            </p:cNvPr>
            <p:cNvSpPr/>
            <p:nvPr/>
          </p:nvSpPr>
          <p:spPr>
            <a:xfrm>
              <a:off x="4859290" y="4098259"/>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EE0DF07-E004-4EB0-93B5-3024C15D1179}"/>
                </a:ext>
              </a:extLst>
            </p:cNvPr>
            <p:cNvSpPr/>
            <p:nvPr/>
          </p:nvSpPr>
          <p:spPr>
            <a:xfrm>
              <a:off x="4859290" y="4527372"/>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5829400-2EE9-4BC8-93D0-A4F226725F92}"/>
                </a:ext>
              </a:extLst>
            </p:cNvPr>
            <p:cNvSpPr/>
            <p:nvPr/>
          </p:nvSpPr>
          <p:spPr>
            <a:xfrm>
              <a:off x="4861565" y="2741432"/>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pic>
        <p:nvPicPr>
          <p:cNvPr id="19" name="Graphic 18" descr="Checkmark">
            <a:extLst>
              <a:ext uri="{FF2B5EF4-FFF2-40B4-BE49-F238E27FC236}">
                <a16:creationId xmlns:a16="http://schemas.microsoft.com/office/drawing/2014/main" id="{FB00B717-497D-4EF5-8358-9782A30EE7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8573" y="3178916"/>
            <a:ext cx="574605" cy="574605"/>
          </a:xfrm>
          <a:prstGeom prst="rect">
            <a:avLst/>
          </a:prstGeom>
        </p:spPr>
      </p:pic>
      <p:pic>
        <p:nvPicPr>
          <p:cNvPr id="20" name="Graphic 19" descr="Checkmark">
            <a:extLst>
              <a:ext uri="{FF2B5EF4-FFF2-40B4-BE49-F238E27FC236}">
                <a16:creationId xmlns:a16="http://schemas.microsoft.com/office/drawing/2014/main" id="{511F0A68-3C52-4576-B05B-0A1DA84A8D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5016" y="3681606"/>
            <a:ext cx="574605" cy="574605"/>
          </a:xfrm>
          <a:prstGeom prst="rect">
            <a:avLst/>
          </a:prstGeom>
        </p:spPr>
      </p:pic>
      <p:pic>
        <p:nvPicPr>
          <p:cNvPr id="21" name="Graphic 20" descr="Checkmark">
            <a:extLst>
              <a:ext uri="{FF2B5EF4-FFF2-40B4-BE49-F238E27FC236}">
                <a16:creationId xmlns:a16="http://schemas.microsoft.com/office/drawing/2014/main" id="{E9C28DC4-8975-4D74-9648-7074071452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6971" y="4116584"/>
            <a:ext cx="574605" cy="574605"/>
          </a:xfrm>
          <a:prstGeom prst="rect">
            <a:avLst/>
          </a:prstGeom>
        </p:spPr>
      </p:pic>
      <p:pic>
        <p:nvPicPr>
          <p:cNvPr id="22" name="Graphic 21" descr="Checkmark">
            <a:extLst>
              <a:ext uri="{FF2B5EF4-FFF2-40B4-BE49-F238E27FC236}">
                <a16:creationId xmlns:a16="http://schemas.microsoft.com/office/drawing/2014/main" id="{62E200B7-F685-4019-8738-DA6023ED6E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5520" y="4549705"/>
            <a:ext cx="574605" cy="574605"/>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9134E5E5-FE0B-42E9-A2B0-3B17C126FC35}"/>
              </a:ext>
            </a:extLst>
          </p:cNvPr>
          <p:cNvPicPr>
            <a:picLocks noChangeAspect="1"/>
          </p:cNvPicPr>
          <p:nvPr/>
        </p:nvPicPr>
        <p:blipFill rotWithShape="1">
          <a:blip r:embed="rId4">
            <a:extLst>
              <a:ext uri="{28A0092B-C50C-407E-A947-70E740481C1C}">
                <a14:useLocalDpi xmlns:a14="http://schemas.microsoft.com/office/drawing/2010/main" val="0"/>
              </a:ext>
            </a:extLst>
          </a:blip>
          <a:srcRect b="12978"/>
          <a:stretch/>
        </p:blipFill>
        <p:spPr>
          <a:xfrm>
            <a:off x="9335420" y="2825146"/>
            <a:ext cx="2133669" cy="1856749"/>
          </a:xfrm>
          <a:prstGeom prst="rect">
            <a:avLst/>
          </a:prstGeom>
          <a:ln>
            <a:noFill/>
          </a:ln>
        </p:spPr>
      </p:pic>
      <p:sp>
        <p:nvSpPr>
          <p:cNvPr id="28" name="Title 3">
            <a:extLst>
              <a:ext uri="{FF2B5EF4-FFF2-40B4-BE49-F238E27FC236}">
                <a16:creationId xmlns:a16="http://schemas.microsoft.com/office/drawing/2014/main" id="{BCBD48CD-E0BB-44FA-8F53-86B707F31F57}"/>
              </a:ext>
            </a:extLst>
          </p:cNvPr>
          <p:cNvSpPr>
            <a:spLocks noGrp="1"/>
          </p:cNvSpPr>
          <p:nvPr>
            <p:ph type="title"/>
          </p:nvPr>
        </p:nvSpPr>
        <p:spPr>
          <a:xfrm>
            <a:off x="882316" y="167158"/>
            <a:ext cx="10471484" cy="1325563"/>
          </a:xfrm>
        </p:spPr>
        <p:txBody>
          <a:bodyPr/>
          <a:lstStyle/>
          <a:p>
            <a:r>
              <a:rPr lang="en-US" dirty="0"/>
              <a:t>CAP Rebrand Scorecard</a:t>
            </a:r>
          </a:p>
        </p:txBody>
      </p:sp>
      <p:sp>
        <p:nvSpPr>
          <p:cNvPr id="31" name="Rectangle 30">
            <a:extLst>
              <a:ext uri="{FF2B5EF4-FFF2-40B4-BE49-F238E27FC236}">
                <a16:creationId xmlns:a16="http://schemas.microsoft.com/office/drawing/2014/main" id="{DAF02C0D-BE01-48A7-AF49-B7977E414184}"/>
              </a:ext>
            </a:extLst>
          </p:cNvPr>
          <p:cNvSpPr/>
          <p:nvPr/>
        </p:nvSpPr>
        <p:spPr>
          <a:xfrm>
            <a:off x="4047288" y="2007347"/>
            <a:ext cx="324055" cy="3240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728A877-93CF-4A99-8F21-BAF80CEE0239}"/>
              </a:ext>
            </a:extLst>
          </p:cNvPr>
          <p:cNvSpPr txBox="1"/>
          <p:nvPr/>
        </p:nvSpPr>
        <p:spPr>
          <a:xfrm>
            <a:off x="4532539" y="1901681"/>
            <a:ext cx="6093724" cy="461665"/>
          </a:xfrm>
          <a:prstGeom prst="rect">
            <a:avLst/>
          </a:prstGeom>
          <a:noFill/>
        </p:spPr>
        <p:txBody>
          <a:bodyPr wrap="square">
            <a:spAutoFit/>
          </a:bodyPr>
          <a:lstStyle/>
          <a:p>
            <a:pPr marL="0" indent="0">
              <a:buNone/>
            </a:pPr>
            <a:r>
              <a:rPr lang="en-US" sz="2400" dirty="0">
                <a:latin typeface="Arial" panose="020B0604020202020204" pitchFamily="34" charset="0"/>
                <a:cs typeface="Arial" panose="020B0604020202020204" pitchFamily="34" charset="0"/>
              </a:rPr>
              <a:t>Retains heritage </a:t>
            </a:r>
            <a:r>
              <a:rPr lang="en-US" sz="1600" dirty="0">
                <a:solidFill>
                  <a:schemeClr val="bg1">
                    <a:lumMod val="75000"/>
                  </a:schemeClr>
                </a:solidFill>
                <a:latin typeface="Arial" panose="020B0604020202020204" pitchFamily="34" charset="0"/>
                <a:cs typeface="Arial" panose="020B0604020202020204" pitchFamily="34" charset="0"/>
              </a:rPr>
              <a:t>(Civilian Defense triangle)</a:t>
            </a:r>
            <a:endParaRPr lang="en-US" sz="1200" dirty="0">
              <a:latin typeface="Arial" panose="020B0604020202020204" pitchFamily="34" charset="0"/>
              <a:cs typeface="Arial" panose="020B0604020202020204" pitchFamily="34" charset="0"/>
            </a:endParaRPr>
          </a:p>
        </p:txBody>
      </p:sp>
      <p:pic>
        <p:nvPicPr>
          <p:cNvPr id="24" name="Graphic 23" descr="Checkmark">
            <a:extLst>
              <a:ext uri="{FF2B5EF4-FFF2-40B4-BE49-F238E27FC236}">
                <a16:creationId xmlns:a16="http://schemas.microsoft.com/office/drawing/2014/main" id="{33613ABA-4248-4079-8F7C-F02BB8F1E4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0734" y="2755588"/>
            <a:ext cx="574605" cy="574605"/>
          </a:xfrm>
          <a:prstGeom prst="rect">
            <a:avLst/>
          </a:prstGeom>
        </p:spPr>
      </p:pic>
      <p:pic>
        <p:nvPicPr>
          <p:cNvPr id="18" name="Graphic 17" descr="Checkmark">
            <a:extLst>
              <a:ext uri="{FF2B5EF4-FFF2-40B4-BE49-F238E27FC236}">
                <a16:creationId xmlns:a16="http://schemas.microsoft.com/office/drawing/2014/main" id="{2599F92F-DEE3-4EEC-BDD0-7F59091701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8573" y="1857809"/>
            <a:ext cx="574605" cy="574605"/>
          </a:xfrm>
          <a:prstGeom prst="rect">
            <a:avLst/>
          </a:prstGeom>
        </p:spPr>
      </p:pic>
      <p:sp>
        <p:nvSpPr>
          <p:cNvPr id="35" name="Footer Placeholder 3">
            <a:extLst>
              <a:ext uri="{FF2B5EF4-FFF2-40B4-BE49-F238E27FC236}">
                <a16:creationId xmlns:a16="http://schemas.microsoft.com/office/drawing/2014/main" id="{7FEBA2E1-2965-4D38-B79C-5A52B90030A8}"/>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pic>
        <p:nvPicPr>
          <p:cNvPr id="36" name="Graphic 35" descr="Checkmark">
            <a:extLst>
              <a:ext uri="{FF2B5EF4-FFF2-40B4-BE49-F238E27FC236}">
                <a16:creationId xmlns:a16="http://schemas.microsoft.com/office/drawing/2014/main" id="{65BE2D6D-CF83-429C-A5A6-AFF1ABDD1F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74842" y="2306699"/>
            <a:ext cx="574605" cy="574605"/>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88902E4B-7BAF-6107-EC2E-D461349675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74" y="2094068"/>
            <a:ext cx="4167621" cy="3735231"/>
          </a:xfrm>
          <a:prstGeom prst="rect">
            <a:avLst/>
          </a:prstGeom>
        </p:spPr>
      </p:pic>
    </p:spTree>
    <p:extLst>
      <p:ext uri="{BB962C8B-B14F-4D97-AF65-F5344CB8AC3E}">
        <p14:creationId xmlns:p14="http://schemas.microsoft.com/office/powerpoint/2010/main" val="225405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BFBE75-F544-4970-85A5-7D5305FDC0C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7775"/>
          <a:stretch/>
        </p:blipFill>
        <p:spPr>
          <a:xfrm>
            <a:off x="5296521" y="4989758"/>
            <a:ext cx="1631166" cy="1592030"/>
          </a:xfrm>
          <a:prstGeom prst="rect">
            <a:avLst/>
          </a:prstGeom>
        </p:spPr>
      </p:pic>
      <p:pic>
        <p:nvPicPr>
          <p:cNvPr id="1026" name="Picture 2" descr="horizontal Space Force logo with U.S. Space Force text">
            <a:extLst>
              <a:ext uri="{FF2B5EF4-FFF2-40B4-BE49-F238E27FC236}">
                <a16:creationId xmlns:a16="http://schemas.microsoft.com/office/drawing/2014/main" id="{A40DDA53-65A9-43E6-ADAC-8C39C035C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122"/>
          <a:stretch/>
        </p:blipFill>
        <p:spPr bwMode="auto">
          <a:xfrm>
            <a:off x="1810747" y="2682559"/>
            <a:ext cx="2076561" cy="12018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 Navy vector | Marine dxf | Navy Logo eps | png | cricut cut file | separated">
            <a:extLst>
              <a:ext uri="{FF2B5EF4-FFF2-40B4-BE49-F238E27FC236}">
                <a16:creationId xmlns:a16="http://schemas.microsoft.com/office/drawing/2014/main" id="{308391A9-FCFB-4083-83D2-1D46B708EB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213" t="39420" r="7438" b="44880"/>
          <a:stretch/>
        </p:blipFill>
        <p:spPr bwMode="auto">
          <a:xfrm>
            <a:off x="8179941" y="4919463"/>
            <a:ext cx="290530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S. Air Force – Logos Download">
            <a:extLst>
              <a:ext uri="{FF2B5EF4-FFF2-40B4-BE49-F238E27FC236}">
                <a16:creationId xmlns:a16="http://schemas.microsoft.com/office/drawing/2014/main" id="{E96C5148-5891-443E-8E9C-F060AC3B5B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1450" y="2441198"/>
            <a:ext cx="2076561" cy="1684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MC Eagle EGA Corps Marine The Few  The Proud Car Sticker Car image 0">
            <a:extLst>
              <a:ext uri="{FF2B5EF4-FFF2-40B4-BE49-F238E27FC236}">
                <a16:creationId xmlns:a16="http://schemas.microsoft.com/office/drawing/2014/main" id="{CC128AFF-B750-4AB1-ABC3-59A2119598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2159" y="4520785"/>
            <a:ext cx="2752725" cy="14491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E1BF345-C4D9-4947-A607-86E125CC42F3}"/>
              </a:ext>
            </a:extLst>
          </p:cNvPr>
          <p:cNvGrpSpPr/>
          <p:nvPr/>
        </p:nvGrpSpPr>
        <p:grpSpPr>
          <a:xfrm>
            <a:off x="832426" y="2719856"/>
            <a:ext cx="1075400" cy="1449168"/>
            <a:chOff x="508288" y="2101516"/>
            <a:chExt cx="1292376" cy="1741556"/>
          </a:xfrm>
        </p:grpSpPr>
        <p:pic>
          <p:nvPicPr>
            <p:cNvPr id="6" name="Picture 4" descr="New United States Space Force Decal Die Cut Vinyl Multiple image 0">
              <a:extLst>
                <a:ext uri="{FF2B5EF4-FFF2-40B4-BE49-F238E27FC236}">
                  <a16:creationId xmlns:a16="http://schemas.microsoft.com/office/drawing/2014/main" id="{AF3235FF-9151-4E14-BB4D-09F84105BDB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333" t="6550" r="25381" b="19765"/>
            <a:stretch/>
          </p:blipFill>
          <p:spPr bwMode="auto">
            <a:xfrm>
              <a:off x="577515" y="2101516"/>
              <a:ext cx="1144030" cy="1732546"/>
            </a:xfrm>
            <a:prstGeom prst="triangle">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A0446794-14C1-4044-8B97-23E40A7439BD}"/>
                </a:ext>
              </a:extLst>
            </p:cNvPr>
            <p:cNvSpPr/>
            <p:nvPr/>
          </p:nvSpPr>
          <p:spPr>
            <a:xfrm>
              <a:off x="508288" y="3474104"/>
              <a:ext cx="1292376" cy="3689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2" descr="U.S. Army logo and symbol, meaning, history, PNG">
            <a:extLst>
              <a:ext uri="{FF2B5EF4-FFF2-40B4-BE49-F238E27FC236}">
                <a16:creationId xmlns:a16="http://schemas.microsoft.com/office/drawing/2014/main" id="{EC37454D-4480-4682-A185-4D7AED5DACA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703" r="16162"/>
          <a:stretch/>
        </p:blipFill>
        <p:spPr bwMode="auto">
          <a:xfrm>
            <a:off x="5296521" y="804971"/>
            <a:ext cx="1220537" cy="1636227"/>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
            <a:extLst>
              <a:ext uri="{FF2B5EF4-FFF2-40B4-BE49-F238E27FC236}">
                <a16:creationId xmlns:a16="http://schemas.microsoft.com/office/drawing/2014/main" id="{7B7C77EA-ACF1-4CE8-8347-B71711ECBE85}"/>
              </a:ext>
            </a:extLst>
          </p:cNvPr>
          <p:cNvSpPr>
            <a:spLocks noGrp="1"/>
          </p:cNvSpPr>
          <p:nvPr>
            <p:ph type="sldNum" sz="quarter" idx="11"/>
          </p:nvPr>
        </p:nvSpPr>
        <p:spPr>
          <a:xfrm>
            <a:off x="10932666" y="6459897"/>
            <a:ext cx="956865" cy="321416"/>
          </a:xfrm>
        </p:spPr>
        <p:txBody>
          <a:bodyPr/>
          <a:lstStyle/>
          <a:p>
            <a:fld id="{A47E3F7A-0EE5-45E7-B40F-D7CBCF0FD8B8}" type="slidenum">
              <a:rPr lang="en-US" smtClean="0"/>
              <a:pPr/>
              <a:t>38</a:t>
            </a:fld>
            <a:endParaRPr lang="en-US" dirty="0"/>
          </a:p>
        </p:txBody>
      </p:sp>
      <p:pic>
        <p:nvPicPr>
          <p:cNvPr id="22" name="Picture 21" descr="A picture containing logo&#10;&#10;Description automatically generated">
            <a:extLst>
              <a:ext uri="{FF2B5EF4-FFF2-40B4-BE49-F238E27FC236}">
                <a16:creationId xmlns:a16="http://schemas.microsoft.com/office/drawing/2014/main" id="{3A0CC8B5-76BF-6C55-EFED-475110C7BC5D}"/>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14591" t="24468" r="14512" b="22428"/>
          <a:stretch/>
        </p:blipFill>
        <p:spPr>
          <a:xfrm>
            <a:off x="4848156" y="3113358"/>
            <a:ext cx="2609919" cy="1221829"/>
          </a:xfrm>
          <a:prstGeom prst="rect">
            <a:avLst/>
          </a:prstGeom>
        </p:spPr>
      </p:pic>
    </p:spTree>
    <p:extLst>
      <p:ext uri="{BB962C8B-B14F-4D97-AF65-F5344CB8AC3E}">
        <p14:creationId xmlns:p14="http://schemas.microsoft.com/office/powerpoint/2010/main" val="22742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A6A8C5DF-5598-406E-B356-E3D271A5A612}"/>
              </a:ext>
            </a:extLst>
          </p:cNvPr>
          <p:cNvSpPr/>
          <p:nvPr/>
        </p:nvSpPr>
        <p:spPr>
          <a:xfrm rot="5400000">
            <a:off x="6690958" y="2188920"/>
            <a:ext cx="4978405" cy="3826174"/>
          </a:xfrm>
          <a:prstGeom prst="roundRect">
            <a:avLst>
              <a:gd name="adj" fmla="val 810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C3B56945-EE75-49A6-9A40-775B5748C393}"/>
              </a:ext>
            </a:extLst>
          </p:cNvPr>
          <p:cNvSpPr/>
          <p:nvPr/>
        </p:nvSpPr>
        <p:spPr>
          <a:xfrm rot="5400000">
            <a:off x="823085" y="1548141"/>
            <a:ext cx="5095956" cy="5225284"/>
          </a:xfrm>
          <a:prstGeom prst="roundRect">
            <a:avLst>
              <a:gd name="adj" fmla="val 8069"/>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04663BD-71C0-4F58-A84F-9C16F4D7FBFE}"/>
              </a:ext>
            </a:extLst>
          </p:cNvPr>
          <p:cNvSpPr/>
          <p:nvPr/>
        </p:nvSpPr>
        <p:spPr>
          <a:xfrm>
            <a:off x="3240505" y="3381962"/>
            <a:ext cx="5342021" cy="1549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377F56-984B-46F6-B088-F8F57645D208}"/>
              </a:ext>
            </a:extLst>
          </p:cNvPr>
          <p:cNvSpPr>
            <a:spLocks noGrp="1"/>
          </p:cNvSpPr>
          <p:nvPr>
            <p:ph type="title"/>
          </p:nvPr>
        </p:nvSpPr>
        <p:spPr>
          <a:xfrm>
            <a:off x="1602556" y="149242"/>
            <a:ext cx="10286975" cy="1325563"/>
          </a:xfrm>
        </p:spPr>
        <p:txBody>
          <a:bodyPr/>
          <a:lstStyle/>
          <a:p>
            <a:r>
              <a:rPr lang="en-US" dirty="0"/>
              <a:t>Air Force-Related Logo Family</a:t>
            </a:r>
          </a:p>
        </p:txBody>
      </p:sp>
      <p:sp>
        <p:nvSpPr>
          <p:cNvPr id="3" name="Slide Number Placeholder 2">
            <a:extLst>
              <a:ext uri="{FF2B5EF4-FFF2-40B4-BE49-F238E27FC236}">
                <a16:creationId xmlns:a16="http://schemas.microsoft.com/office/drawing/2014/main" id="{CF5F4422-B2F8-4986-911A-D384F176CE47}"/>
              </a:ext>
            </a:extLst>
          </p:cNvPr>
          <p:cNvSpPr>
            <a:spLocks noGrp="1"/>
          </p:cNvSpPr>
          <p:nvPr>
            <p:ph type="sldNum" sz="quarter" idx="11"/>
          </p:nvPr>
        </p:nvSpPr>
        <p:spPr/>
        <p:txBody>
          <a:bodyPr/>
          <a:lstStyle/>
          <a:p>
            <a:fld id="{A47E3F7A-0EE5-45E7-B40F-D7CBCF0FD8B8}" type="slidenum">
              <a:rPr lang="en-US" smtClean="0"/>
              <a:pPr/>
              <a:t>39</a:t>
            </a:fld>
            <a:endParaRPr lang="en-US" dirty="0"/>
          </a:p>
        </p:txBody>
      </p:sp>
      <p:pic>
        <p:nvPicPr>
          <p:cNvPr id="12" name="Picture 11">
            <a:extLst>
              <a:ext uri="{FF2B5EF4-FFF2-40B4-BE49-F238E27FC236}">
                <a16:creationId xmlns:a16="http://schemas.microsoft.com/office/drawing/2014/main" id="{FB6A650E-37EF-4DBE-A593-65FE4F53FD8E}"/>
              </a:ext>
            </a:extLst>
          </p:cNvPr>
          <p:cNvPicPr>
            <a:picLocks noChangeAspect="1"/>
          </p:cNvPicPr>
          <p:nvPr/>
        </p:nvPicPr>
        <p:blipFill>
          <a:blip r:embed="rId3">
            <a:grayscl/>
          </a:blip>
          <a:stretch>
            <a:fillRect/>
          </a:stretch>
        </p:blipFill>
        <p:spPr>
          <a:xfrm>
            <a:off x="877618" y="3327496"/>
            <a:ext cx="2042910" cy="1486258"/>
          </a:xfrm>
          <a:prstGeom prst="rect">
            <a:avLst/>
          </a:prstGeom>
        </p:spPr>
      </p:pic>
      <p:pic>
        <p:nvPicPr>
          <p:cNvPr id="5" name="Picture 1" descr="AFA logo">
            <a:extLst>
              <a:ext uri="{FF2B5EF4-FFF2-40B4-BE49-F238E27FC236}">
                <a16:creationId xmlns:a16="http://schemas.microsoft.com/office/drawing/2014/main" id="{943EA95D-A19B-4B63-AF69-393E94246B80}"/>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r="-3323"/>
          <a:stretch/>
        </p:blipFill>
        <p:spPr bwMode="auto">
          <a:xfrm>
            <a:off x="7556851" y="1823759"/>
            <a:ext cx="3246617" cy="130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Logo&#10;&#10;Description automatically generated">
            <a:extLst>
              <a:ext uri="{FF2B5EF4-FFF2-40B4-BE49-F238E27FC236}">
                <a16:creationId xmlns:a16="http://schemas.microsoft.com/office/drawing/2014/main" id="{F3D40AA7-000B-4E67-908E-E23AE48EDA19}"/>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189455" y="5121777"/>
            <a:ext cx="4420047" cy="1148958"/>
          </a:xfrm>
          <a:prstGeom prst="rect">
            <a:avLst/>
          </a:prstGeom>
        </p:spPr>
      </p:pic>
      <p:pic>
        <p:nvPicPr>
          <p:cNvPr id="2054" name="Picture 6" descr="Air Force Civilian Service (AFCS)  logo">
            <a:extLst>
              <a:ext uri="{FF2B5EF4-FFF2-40B4-BE49-F238E27FC236}">
                <a16:creationId xmlns:a16="http://schemas.microsoft.com/office/drawing/2014/main" id="{382B4C1A-451C-4C5E-86D5-FD12B53C8A33}"/>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8982124" y="3791787"/>
            <a:ext cx="1676705" cy="241606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C8BA9A2-D5BB-4EF5-A6DD-67450A78DB30}"/>
              </a:ext>
            </a:extLst>
          </p:cNvPr>
          <p:cNvGrpSpPr/>
          <p:nvPr/>
        </p:nvGrpSpPr>
        <p:grpSpPr>
          <a:xfrm>
            <a:off x="1098752" y="1758087"/>
            <a:ext cx="3867057" cy="1402512"/>
            <a:chOff x="252802" y="4805491"/>
            <a:chExt cx="4632991" cy="1680302"/>
          </a:xfrm>
        </p:grpSpPr>
        <p:pic>
          <p:nvPicPr>
            <p:cNvPr id="2050" name="Picture 2" descr="New York Air National Guard is introducing the YubiKey for high-assurance  network authentication - Yubico">
              <a:extLst>
                <a:ext uri="{FF2B5EF4-FFF2-40B4-BE49-F238E27FC236}">
                  <a16:creationId xmlns:a16="http://schemas.microsoft.com/office/drawing/2014/main" id="{C2587F86-D6EB-421C-A639-21E1542BB040}"/>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15292" r="17669" b="28637"/>
            <a:stretch/>
          </p:blipFill>
          <p:spPr bwMode="auto">
            <a:xfrm>
              <a:off x="252802" y="4805491"/>
              <a:ext cx="1702735" cy="16803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New York Air National Guard is introducing the YubiKey for high-assurance  network authentication - Yubico">
              <a:extLst>
                <a:ext uri="{FF2B5EF4-FFF2-40B4-BE49-F238E27FC236}">
                  <a16:creationId xmlns:a16="http://schemas.microsoft.com/office/drawing/2014/main" id="{E16F4339-BBAA-439F-9EDF-C9B2976C40E5}"/>
                </a:ext>
              </a:extLst>
            </p:cNvPr>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4392" t="67565"/>
            <a:stretch/>
          </p:blipFill>
          <p:spPr bwMode="auto">
            <a:xfrm>
              <a:off x="1959521" y="4993053"/>
              <a:ext cx="2926272" cy="92029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1A88F6A9-F0D0-401D-919A-E8F54356C6D6}"/>
              </a:ext>
            </a:extLst>
          </p:cNvPr>
          <p:cNvSpPr/>
          <p:nvPr/>
        </p:nvSpPr>
        <p:spPr>
          <a:xfrm>
            <a:off x="3844307" y="4934272"/>
            <a:ext cx="5029488" cy="625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03BCD18C-D66B-44C4-A3D7-AA448D21C5CE}"/>
              </a:ext>
            </a:extLst>
          </p:cNvPr>
          <p:cNvSpPr txBox="1"/>
          <p:nvPr/>
        </p:nvSpPr>
        <p:spPr>
          <a:xfrm>
            <a:off x="4097636" y="4982910"/>
            <a:ext cx="2304487" cy="461665"/>
          </a:xfrm>
          <a:prstGeom prst="rect">
            <a:avLst/>
          </a:prstGeom>
          <a:noFill/>
        </p:spPr>
        <p:txBody>
          <a:bodyPr wrap="square">
            <a:spAutoFit/>
          </a:bodyPr>
          <a:lstStyle/>
          <a:p>
            <a:pPr marL="0" indent="0" algn="ctr">
              <a:buNone/>
            </a:pPr>
            <a:r>
              <a:rPr lang="en-US" sz="2400" b="1" dirty="0">
                <a:solidFill>
                  <a:srgbClr val="1D4999"/>
                </a:solidFill>
                <a:latin typeface="Arial" panose="020B0604020202020204" pitchFamily="34" charset="0"/>
                <a:cs typeface="Arial" panose="020B0604020202020204" pitchFamily="34" charset="0"/>
              </a:rPr>
              <a:t>Total Force</a:t>
            </a:r>
            <a:endParaRPr lang="en-US" sz="1200" b="1" dirty="0">
              <a:solidFill>
                <a:srgbClr val="1D4999"/>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DC800A0C-1066-46EF-BB7B-741F43F2B7C8}"/>
              </a:ext>
            </a:extLst>
          </p:cNvPr>
          <p:cNvSpPr txBox="1"/>
          <p:nvPr/>
        </p:nvSpPr>
        <p:spPr>
          <a:xfrm>
            <a:off x="6911217" y="4989039"/>
            <a:ext cx="1582906" cy="461665"/>
          </a:xfrm>
          <a:prstGeom prst="rect">
            <a:avLst/>
          </a:prstGeom>
          <a:noFill/>
        </p:spPr>
        <p:txBody>
          <a:bodyPr wrap="square">
            <a:spAutoFit/>
          </a:bodyPr>
          <a:lstStyle/>
          <a:p>
            <a:pPr marL="0" indent="0" algn="ctr">
              <a:buNone/>
            </a:pPr>
            <a:r>
              <a:rPr lang="en-US" sz="2400" b="1" dirty="0">
                <a:solidFill>
                  <a:srgbClr val="C00000"/>
                </a:solidFill>
                <a:latin typeface="Arial" panose="020B0604020202020204" pitchFamily="34" charset="0"/>
                <a:cs typeface="Arial" panose="020B0604020202020204" pitchFamily="34" charset="0"/>
              </a:rPr>
              <a:t>Civilian</a:t>
            </a:r>
            <a:endParaRPr lang="en-US" sz="1200" b="1" dirty="0">
              <a:solidFill>
                <a:srgbClr val="C0000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D0361050-4596-4B32-A132-38AAEAF8F815}"/>
              </a:ext>
            </a:extLst>
          </p:cNvPr>
          <p:cNvSpPr/>
          <p:nvPr/>
        </p:nvSpPr>
        <p:spPr>
          <a:xfrm>
            <a:off x="5928933" y="5481183"/>
            <a:ext cx="116737" cy="118991"/>
          </a:xfrm>
          <a:prstGeom prst="ellipse">
            <a:avLst/>
          </a:prstGeom>
          <a:solidFill>
            <a:srgbClr val="1D4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069F55BB-10C6-452B-8E36-9404B73FE76F}"/>
              </a:ext>
            </a:extLst>
          </p:cNvPr>
          <p:cNvSpPr/>
          <p:nvPr/>
        </p:nvSpPr>
        <p:spPr>
          <a:xfrm>
            <a:off x="7213818" y="5502602"/>
            <a:ext cx="116737" cy="11899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Logo&#10;&#10;Description automatically generated">
            <a:extLst>
              <a:ext uri="{FF2B5EF4-FFF2-40B4-BE49-F238E27FC236}">
                <a16:creationId xmlns:a16="http://schemas.microsoft.com/office/drawing/2014/main" id="{E3C90D35-9B59-0398-CFA2-761835E54ED7}"/>
              </a:ext>
            </a:extLst>
          </p:cNvPr>
          <p:cNvPicPr>
            <a:picLocks noChangeAspect="1"/>
          </p:cNvPicPr>
          <p:nvPr/>
        </p:nvPicPr>
        <p:blipFill rotWithShape="1">
          <a:blip r:embed="rId9">
            <a:duotone>
              <a:prstClr val="black"/>
              <a:schemeClr val="tx2">
                <a:tint val="45000"/>
                <a:satMod val="400000"/>
              </a:schemeClr>
            </a:duotone>
            <a:extLst>
              <a:ext uri="{28A0092B-C50C-407E-A947-70E740481C1C}">
                <a14:useLocalDpi xmlns:a14="http://schemas.microsoft.com/office/drawing/2010/main" val="0"/>
              </a:ext>
            </a:extLst>
          </a:blip>
          <a:srcRect l="10767" t="27500" r="5110" b="18016"/>
          <a:stretch/>
        </p:blipFill>
        <p:spPr>
          <a:xfrm>
            <a:off x="3371063" y="3500666"/>
            <a:ext cx="5859309" cy="1456295"/>
          </a:xfrm>
          <a:prstGeom prst="rect">
            <a:avLst/>
          </a:prstGeom>
        </p:spPr>
      </p:pic>
    </p:spTree>
    <p:extLst>
      <p:ext uri="{BB962C8B-B14F-4D97-AF65-F5344CB8AC3E}">
        <p14:creationId xmlns:p14="http://schemas.microsoft.com/office/powerpoint/2010/main" val="241215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heel(1)">
                                      <p:cBhvr>
                                        <p:cTn id="17" dur="2000"/>
                                        <p:tgtEl>
                                          <p:spTgt spid="40"/>
                                        </p:tgtEl>
                                      </p:cBhvr>
                                    </p:animEffect>
                                  </p:childTnLst>
                                </p:cTn>
                              </p:par>
                            </p:childTnLst>
                          </p:cTn>
                        </p:par>
                        <p:par>
                          <p:cTn id="18" fill="hold">
                            <p:stCondLst>
                              <p:cond delay="4000"/>
                            </p:stCondLst>
                            <p:childTnLst>
                              <p:par>
                                <p:cTn id="19" presetID="1"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nodeType="afterEffect">
                                  <p:stCondLst>
                                    <p:cond delay="50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animBg="1"/>
      <p:bldP spid="42" grpId="0"/>
      <p:bldP spid="43" grpId="0"/>
      <p:bldP spid="10"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5D356F-19AB-4EEB-B1F8-B93B1CE49A89}"/>
              </a:ext>
            </a:extLst>
          </p:cNvPr>
          <p:cNvSpPr>
            <a:spLocks noGrp="1"/>
          </p:cNvSpPr>
          <p:nvPr>
            <p:ph type="sldNum" sz="quarter" idx="11"/>
          </p:nvPr>
        </p:nvSpPr>
        <p:spPr/>
        <p:txBody>
          <a:bodyPr/>
          <a:lstStyle/>
          <a:p>
            <a:fld id="{A47E3F7A-0EE5-45E7-B40F-D7CBCF0FD8B8}" type="slidenum">
              <a:rPr lang="en-US" smtClean="0"/>
              <a:pPr/>
              <a:t>4</a:t>
            </a:fld>
            <a:endParaRPr lang="en-US" dirty="0"/>
          </a:p>
        </p:txBody>
      </p:sp>
      <p:grpSp>
        <p:nvGrpSpPr>
          <p:cNvPr id="31" name="Group 30">
            <a:extLst>
              <a:ext uri="{FF2B5EF4-FFF2-40B4-BE49-F238E27FC236}">
                <a16:creationId xmlns:a16="http://schemas.microsoft.com/office/drawing/2014/main" id="{A75EF17F-1EA8-4886-A47B-7734957AF902}"/>
              </a:ext>
            </a:extLst>
          </p:cNvPr>
          <p:cNvGrpSpPr/>
          <p:nvPr/>
        </p:nvGrpSpPr>
        <p:grpSpPr>
          <a:xfrm>
            <a:off x="9498595" y="2268278"/>
            <a:ext cx="1604786" cy="2939942"/>
            <a:chOff x="607836" y="2824398"/>
            <a:chExt cx="1604786" cy="2939942"/>
          </a:xfrm>
          <a:solidFill>
            <a:schemeClr val="tx1"/>
          </a:solidFill>
        </p:grpSpPr>
        <p:sp>
          <p:nvSpPr>
            <p:cNvPr id="32" name="Rectangle 31">
              <a:extLst>
                <a:ext uri="{FF2B5EF4-FFF2-40B4-BE49-F238E27FC236}">
                  <a16:creationId xmlns:a16="http://schemas.microsoft.com/office/drawing/2014/main" id="{832809B3-467B-48EB-85B8-7308F3BA5870}"/>
                </a:ext>
              </a:extLst>
            </p:cNvPr>
            <p:cNvSpPr/>
            <p:nvPr/>
          </p:nvSpPr>
          <p:spPr>
            <a:xfrm>
              <a:off x="613127" y="2824398"/>
              <a:ext cx="1487312" cy="2939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9D6830C-85B5-46A9-BFA8-AD6F12C9B7D9}"/>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06</a:t>
              </a:r>
            </a:p>
          </p:txBody>
        </p:sp>
        <p:sp>
          <p:nvSpPr>
            <p:cNvPr id="34" name="TextBox 33">
              <a:extLst>
                <a:ext uri="{FF2B5EF4-FFF2-40B4-BE49-F238E27FC236}">
                  <a16:creationId xmlns:a16="http://schemas.microsoft.com/office/drawing/2014/main" id="{905C5605-21B3-46C5-B076-84679DD396D9}"/>
                </a:ext>
              </a:extLst>
            </p:cNvPr>
            <p:cNvSpPr txBox="1"/>
            <p:nvPr/>
          </p:nvSpPr>
          <p:spPr>
            <a:xfrm>
              <a:off x="607836" y="3610118"/>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Next Steps:</a:t>
              </a:r>
            </a:p>
          </p:txBody>
        </p:sp>
        <p:sp>
          <p:nvSpPr>
            <p:cNvPr id="35" name="TextBox 34">
              <a:extLst>
                <a:ext uri="{FF2B5EF4-FFF2-40B4-BE49-F238E27FC236}">
                  <a16:creationId xmlns:a16="http://schemas.microsoft.com/office/drawing/2014/main" id="{8CB603A2-FF58-4A24-9624-CAF70CAC3E66}"/>
                </a:ext>
              </a:extLst>
            </p:cNvPr>
            <p:cNvSpPr txBox="1"/>
            <p:nvPr/>
          </p:nvSpPr>
          <p:spPr>
            <a:xfrm>
              <a:off x="619126" y="3891477"/>
              <a:ext cx="1487311" cy="584775"/>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Where we go from here</a:t>
              </a:r>
            </a:p>
          </p:txBody>
        </p:sp>
      </p:grpSp>
      <p:sp>
        <p:nvSpPr>
          <p:cNvPr id="53" name="Title 3">
            <a:extLst>
              <a:ext uri="{FF2B5EF4-FFF2-40B4-BE49-F238E27FC236}">
                <a16:creationId xmlns:a16="http://schemas.microsoft.com/office/drawing/2014/main" id="{D03CAF47-6E35-46C7-8EC2-DC82AFD6428F}"/>
              </a:ext>
            </a:extLst>
          </p:cNvPr>
          <p:cNvSpPr>
            <a:spLocks noGrp="1"/>
          </p:cNvSpPr>
          <p:nvPr>
            <p:ph type="title"/>
          </p:nvPr>
        </p:nvSpPr>
        <p:spPr>
          <a:xfrm>
            <a:off x="1418695" y="167158"/>
            <a:ext cx="9935106" cy="1325563"/>
          </a:xfrm>
        </p:spPr>
        <p:txBody>
          <a:bodyPr/>
          <a:lstStyle/>
          <a:p>
            <a:r>
              <a:rPr lang="en-US" dirty="0"/>
              <a:t>The Journey to Modernization</a:t>
            </a:r>
          </a:p>
        </p:txBody>
      </p:sp>
      <p:grpSp>
        <p:nvGrpSpPr>
          <p:cNvPr id="46" name="Group 45">
            <a:extLst>
              <a:ext uri="{FF2B5EF4-FFF2-40B4-BE49-F238E27FC236}">
                <a16:creationId xmlns:a16="http://schemas.microsoft.com/office/drawing/2014/main" id="{8AB60392-88FE-4203-B8F4-DF82D9F39D09}"/>
              </a:ext>
            </a:extLst>
          </p:cNvPr>
          <p:cNvGrpSpPr/>
          <p:nvPr/>
        </p:nvGrpSpPr>
        <p:grpSpPr>
          <a:xfrm>
            <a:off x="7742759" y="2270585"/>
            <a:ext cx="1604786" cy="2912938"/>
            <a:chOff x="609739" y="2824398"/>
            <a:chExt cx="1604786" cy="2912938"/>
          </a:xfrm>
          <a:solidFill>
            <a:srgbClr val="000099"/>
          </a:solidFill>
        </p:grpSpPr>
        <p:sp>
          <p:nvSpPr>
            <p:cNvPr id="47" name="Rectangle 46">
              <a:extLst>
                <a:ext uri="{FF2B5EF4-FFF2-40B4-BE49-F238E27FC236}">
                  <a16:creationId xmlns:a16="http://schemas.microsoft.com/office/drawing/2014/main" id="{43765B0F-6236-4BB6-931D-5A0161C45E5F}"/>
                </a:ext>
              </a:extLst>
            </p:cNvPr>
            <p:cNvSpPr/>
            <p:nvPr/>
          </p:nvSpPr>
          <p:spPr>
            <a:xfrm>
              <a:off x="613127" y="2824398"/>
              <a:ext cx="1487312" cy="29129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F9461E6D-35A1-4723-A3F8-842786BA986F}"/>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05</a:t>
              </a:r>
            </a:p>
          </p:txBody>
        </p:sp>
        <p:sp>
          <p:nvSpPr>
            <p:cNvPr id="49" name="TextBox 48">
              <a:extLst>
                <a:ext uri="{FF2B5EF4-FFF2-40B4-BE49-F238E27FC236}">
                  <a16:creationId xmlns:a16="http://schemas.microsoft.com/office/drawing/2014/main" id="{B2CE2190-302D-472D-9E05-BA1EEEC514A4}"/>
                </a:ext>
              </a:extLst>
            </p:cNvPr>
            <p:cNvSpPr txBox="1"/>
            <p:nvPr/>
          </p:nvSpPr>
          <p:spPr>
            <a:xfrm>
              <a:off x="609739" y="3598978"/>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Case Studies:</a:t>
              </a:r>
            </a:p>
          </p:txBody>
        </p:sp>
        <p:sp>
          <p:nvSpPr>
            <p:cNvPr id="50" name="TextBox 49">
              <a:extLst>
                <a:ext uri="{FF2B5EF4-FFF2-40B4-BE49-F238E27FC236}">
                  <a16:creationId xmlns:a16="http://schemas.microsoft.com/office/drawing/2014/main" id="{1391BE0F-4C99-4FE5-AE48-6BE42410E307}"/>
                </a:ext>
              </a:extLst>
            </p:cNvPr>
            <p:cNvSpPr txBox="1"/>
            <p:nvPr/>
          </p:nvSpPr>
          <p:spPr>
            <a:xfrm>
              <a:off x="619306" y="3868232"/>
              <a:ext cx="1487311" cy="830997"/>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other companies manage</a:t>
              </a:r>
            </a:p>
          </p:txBody>
        </p:sp>
      </p:grpSp>
      <p:pic>
        <p:nvPicPr>
          <p:cNvPr id="59" name="Picture 58" descr="A picture containing dark, black&#10;&#10;Description automatically generated">
            <a:extLst>
              <a:ext uri="{FF2B5EF4-FFF2-40B4-BE49-F238E27FC236}">
                <a16:creationId xmlns:a16="http://schemas.microsoft.com/office/drawing/2014/main" id="{474567D2-37FA-4F0B-884B-8A0EF7FEEA99}"/>
              </a:ext>
            </a:extLst>
          </p:cNvPr>
          <p:cNvPicPr>
            <a:picLocks noChangeAspect="1"/>
          </p:cNvPicPr>
          <p:nvPr/>
        </p:nvPicPr>
        <p:blipFill rotWithShape="1">
          <a:blip r:embed="rId3">
            <a:extLst>
              <a:ext uri="{28A0092B-C50C-407E-A947-70E740481C1C}">
                <a14:useLocalDpi xmlns:a14="http://schemas.microsoft.com/office/drawing/2010/main" val="0"/>
              </a:ext>
            </a:extLst>
          </a:blip>
          <a:srcRect b="33105"/>
          <a:stretch/>
        </p:blipFill>
        <p:spPr>
          <a:xfrm>
            <a:off x="7646724" y="4147172"/>
            <a:ext cx="1656328" cy="830997"/>
          </a:xfrm>
          <a:prstGeom prst="rect">
            <a:avLst/>
          </a:prstGeom>
        </p:spPr>
      </p:pic>
      <p:grpSp>
        <p:nvGrpSpPr>
          <p:cNvPr id="26" name="Group 25">
            <a:extLst>
              <a:ext uri="{FF2B5EF4-FFF2-40B4-BE49-F238E27FC236}">
                <a16:creationId xmlns:a16="http://schemas.microsoft.com/office/drawing/2014/main" id="{402BEAED-FA6E-44CD-AE5E-1BF397F18A9B}"/>
              </a:ext>
            </a:extLst>
          </p:cNvPr>
          <p:cNvGrpSpPr/>
          <p:nvPr/>
        </p:nvGrpSpPr>
        <p:grpSpPr>
          <a:xfrm>
            <a:off x="4112118" y="2254280"/>
            <a:ext cx="1604786" cy="2929243"/>
            <a:chOff x="606220" y="2824398"/>
            <a:chExt cx="1604786" cy="2929243"/>
          </a:xfrm>
          <a:solidFill>
            <a:srgbClr val="0066FF"/>
          </a:solidFill>
        </p:grpSpPr>
        <p:sp>
          <p:nvSpPr>
            <p:cNvPr id="27" name="Rectangle 26">
              <a:extLst>
                <a:ext uri="{FF2B5EF4-FFF2-40B4-BE49-F238E27FC236}">
                  <a16:creationId xmlns:a16="http://schemas.microsoft.com/office/drawing/2014/main" id="{CCC2487C-D81B-429A-B8B7-51F503964C1C}"/>
                </a:ext>
              </a:extLst>
            </p:cNvPr>
            <p:cNvSpPr/>
            <p:nvPr/>
          </p:nvSpPr>
          <p:spPr>
            <a:xfrm>
              <a:off x="613127" y="2824398"/>
              <a:ext cx="1487312" cy="2929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37B29EC-F6D4-43F4-8D16-E77486D8CA06}"/>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03</a:t>
              </a:r>
            </a:p>
          </p:txBody>
        </p:sp>
        <p:sp>
          <p:nvSpPr>
            <p:cNvPr id="29" name="TextBox 28">
              <a:extLst>
                <a:ext uri="{FF2B5EF4-FFF2-40B4-BE49-F238E27FC236}">
                  <a16:creationId xmlns:a16="http://schemas.microsoft.com/office/drawing/2014/main" id="{87B1E8E2-3100-4245-985A-12D0DBCF7508}"/>
                </a:ext>
              </a:extLst>
            </p:cNvPr>
            <p:cNvSpPr txBox="1"/>
            <p:nvPr/>
          </p:nvSpPr>
          <p:spPr>
            <a:xfrm>
              <a:off x="606220"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Rationale:</a:t>
              </a:r>
            </a:p>
          </p:txBody>
        </p:sp>
        <p:sp>
          <p:nvSpPr>
            <p:cNvPr id="30" name="TextBox 29">
              <a:extLst>
                <a:ext uri="{FF2B5EF4-FFF2-40B4-BE49-F238E27FC236}">
                  <a16:creationId xmlns:a16="http://schemas.microsoft.com/office/drawing/2014/main" id="{D792CBB0-EB05-4743-BA51-9349A62B90F9}"/>
                </a:ext>
              </a:extLst>
            </p:cNvPr>
            <p:cNvSpPr txBox="1"/>
            <p:nvPr/>
          </p:nvSpPr>
          <p:spPr>
            <a:xfrm>
              <a:off x="619126" y="3891477"/>
              <a:ext cx="1487311" cy="830997"/>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CAP needs a refresh</a:t>
              </a:r>
            </a:p>
          </p:txBody>
        </p:sp>
      </p:grpSp>
      <p:grpSp>
        <p:nvGrpSpPr>
          <p:cNvPr id="41" name="Group 40">
            <a:extLst>
              <a:ext uri="{FF2B5EF4-FFF2-40B4-BE49-F238E27FC236}">
                <a16:creationId xmlns:a16="http://schemas.microsoft.com/office/drawing/2014/main" id="{7A83093C-7FC6-4F0A-B7B4-275DAA77DFC8}"/>
              </a:ext>
            </a:extLst>
          </p:cNvPr>
          <p:cNvGrpSpPr/>
          <p:nvPr/>
        </p:nvGrpSpPr>
        <p:grpSpPr>
          <a:xfrm>
            <a:off x="5966213" y="2254279"/>
            <a:ext cx="1604786" cy="2929244"/>
            <a:chOff x="606603" y="2824398"/>
            <a:chExt cx="1604786" cy="2929244"/>
          </a:xfrm>
          <a:solidFill>
            <a:srgbClr val="0000CC"/>
          </a:solidFill>
        </p:grpSpPr>
        <p:sp>
          <p:nvSpPr>
            <p:cNvPr id="42" name="Rectangle 41">
              <a:extLst>
                <a:ext uri="{FF2B5EF4-FFF2-40B4-BE49-F238E27FC236}">
                  <a16:creationId xmlns:a16="http://schemas.microsoft.com/office/drawing/2014/main" id="{41CBEAD0-FF6F-4A14-A96D-6DC74A32D1CA}"/>
                </a:ext>
              </a:extLst>
            </p:cNvPr>
            <p:cNvSpPr/>
            <p:nvPr/>
          </p:nvSpPr>
          <p:spPr>
            <a:xfrm>
              <a:off x="613127" y="2824398"/>
              <a:ext cx="1487312" cy="2929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5C68CD8C-5ED5-4C70-A8C5-A2BA6450490E}"/>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04</a:t>
              </a:r>
            </a:p>
          </p:txBody>
        </p:sp>
        <p:sp>
          <p:nvSpPr>
            <p:cNvPr id="44" name="TextBox 43">
              <a:extLst>
                <a:ext uri="{FF2B5EF4-FFF2-40B4-BE49-F238E27FC236}">
                  <a16:creationId xmlns:a16="http://schemas.microsoft.com/office/drawing/2014/main" id="{1AB40AA1-4925-4C1B-9BBD-77C50404D1FB}"/>
                </a:ext>
              </a:extLst>
            </p:cNvPr>
            <p:cNvSpPr txBox="1"/>
            <p:nvPr/>
          </p:nvSpPr>
          <p:spPr>
            <a:xfrm>
              <a:off x="606603"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Readiness:</a:t>
              </a:r>
            </a:p>
          </p:txBody>
        </p:sp>
        <p:sp>
          <p:nvSpPr>
            <p:cNvPr id="45" name="TextBox 44">
              <a:extLst>
                <a:ext uri="{FF2B5EF4-FFF2-40B4-BE49-F238E27FC236}">
                  <a16:creationId xmlns:a16="http://schemas.microsoft.com/office/drawing/2014/main" id="{A69C486D-B100-4F3E-B334-E6B0F49FF236}"/>
                </a:ext>
              </a:extLst>
            </p:cNvPr>
            <p:cNvSpPr txBox="1"/>
            <p:nvPr/>
          </p:nvSpPr>
          <p:spPr>
            <a:xfrm>
              <a:off x="619126" y="3891477"/>
              <a:ext cx="1487311" cy="830997"/>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What members think</a:t>
              </a:r>
            </a:p>
          </p:txBody>
        </p:sp>
      </p:grpSp>
      <p:pic>
        <p:nvPicPr>
          <p:cNvPr id="56" name="Picture 55" descr="A close up of a logo&#10;&#10;Description automatically generated">
            <a:extLst>
              <a:ext uri="{FF2B5EF4-FFF2-40B4-BE49-F238E27FC236}">
                <a16:creationId xmlns:a16="http://schemas.microsoft.com/office/drawing/2014/main" id="{8B015755-FBDD-4439-A44E-B484535DE6AF}"/>
              </a:ext>
            </a:extLst>
          </p:cNvPr>
          <p:cNvPicPr>
            <a:picLocks noChangeAspect="1"/>
          </p:cNvPicPr>
          <p:nvPr/>
        </p:nvPicPr>
        <p:blipFill rotWithShape="1">
          <a:blip r:embed="rId4">
            <a:biLevel thresh="25000"/>
            <a:extLst>
              <a:ext uri="{28A0092B-C50C-407E-A947-70E740481C1C}">
                <a14:useLocalDpi xmlns:a14="http://schemas.microsoft.com/office/drawing/2010/main" val="0"/>
              </a:ext>
            </a:extLst>
          </a:blip>
          <a:srcRect l="15365" r="16155" b="21841"/>
          <a:stretch/>
        </p:blipFill>
        <p:spPr>
          <a:xfrm>
            <a:off x="4453206" y="4330571"/>
            <a:ext cx="753391" cy="670904"/>
          </a:xfrm>
          <a:prstGeom prst="rect">
            <a:avLst/>
          </a:prstGeom>
        </p:spPr>
      </p:pic>
      <p:grpSp>
        <p:nvGrpSpPr>
          <p:cNvPr id="62" name="Group 61">
            <a:extLst>
              <a:ext uri="{FF2B5EF4-FFF2-40B4-BE49-F238E27FC236}">
                <a16:creationId xmlns:a16="http://schemas.microsoft.com/office/drawing/2014/main" id="{2D319F9F-AC9F-4896-8B78-9763E45C1E3A}"/>
              </a:ext>
            </a:extLst>
          </p:cNvPr>
          <p:cNvGrpSpPr/>
          <p:nvPr/>
        </p:nvGrpSpPr>
        <p:grpSpPr>
          <a:xfrm rot="10354597" flipH="1" flipV="1">
            <a:off x="6295806" y="4228020"/>
            <a:ext cx="761389" cy="757229"/>
            <a:chOff x="4472223" y="1431161"/>
            <a:chExt cx="3748717" cy="3694564"/>
          </a:xfrm>
        </p:grpSpPr>
        <p:pic>
          <p:nvPicPr>
            <p:cNvPr id="58" name="Picture 7" descr="A picture containing drawing&#10;&#10;Description automatically generated">
              <a:extLst>
                <a:ext uri="{FF2B5EF4-FFF2-40B4-BE49-F238E27FC236}">
                  <a16:creationId xmlns:a16="http://schemas.microsoft.com/office/drawing/2014/main" id="{721362A8-8840-4252-8010-63A603708D8F}"/>
                </a:ext>
              </a:extLst>
            </p:cNvPr>
            <p:cNvPicPr>
              <a:picLocks noChangeAspect="1"/>
            </p:cNvPicPr>
            <p:nvPr/>
          </p:nvPicPr>
          <p:blipFill rotWithShape="1">
            <a:blip r:embed="rId5"/>
            <a:srcRect l="8728" t="4257" r="1602" b="3960"/>
            <a:stretch/>
          </p:blipFill>
          <p:spPr>
            <a:xfrm rot="15095800" flipV="1">
              <a:off x="4499300" y="1404084"/>
              <a:ext cx="3694564" cy="3748717"/>
            </a:xfrm>
            <a:prstGeom prst="flowChartConnector">
              <a:avLst/>
            </a:prstGeom>
          </p:spPr>
        </p:pic>
        <p:sp>
          <p:nvSpPr>
            <p:cNvPr id="61" name="Oval 60">
              <a:extLst>
                <a:ext uri="{FF2B5EF4-FFF2-40B4-BE49-F238E27FC236}">
                  <a16:creationId xmlns:a16="http://schemas.microsoft.com/office/drawing/2014/main" id="{EF348AE9-B604-4154-98F1-53A5946BFFAD}"/>
                </a:ext>
              </a:extLst>
            </p:cNvPr>
            <p:cNvSpPr/>
            <p:nvPr/>
          </p:nvSpPr>
          <p:spPr>
            <a:xfrm>
              <a:off x="4950164" y="1916371"/>
              <a:ext cx="2768158" cy="2768158"/>
            </a:xfrm>
            <a:prstGeom prst="ellips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Graphic 63" descr="Question mark">
            <a:extLst>
              <a:ext uri="{FF2B5EF4-FFF2-40B4-BE49-F238E27FC236}">
                <a16:creationId xmlns:a16="http://schemas.microsoft.com/office/drawing/2014/main" id="{B2103BC8-BE39-4F28-8B9E-6C7086947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90342" y="4152355"/>
            <a:ext cx="914400" cy="914400"/>
          </a:xfrm>
          <a:prstGeom prst="rect">
            <a:avLst/>
          </a:prstGeom>
        </p:spPr>
      </p:pic>
      <p:grpSp>
        <p:nvGrpSpPr>
          <p:cNvPr id="20" name="Group 19">
            <a:extLst>
              <a:ext uri="{FF2B5EF4-FFF2-40B4-BE49-F238E27FC236}">
                <a16:creationId xmlns:a16="http://schemas.microsoft.com/office/drawing/2014/main" id="{5D3F217C-09A7-428B-9BF2-60E54A5BEC18}"/>
              </a:ext>
            </a:extLst>
          </p:cNvPr>
          <p:cNvGrpSpPr/>
          <p:nvPr/>
        </p:nvGrpSpPr>
        <p:grpSpPr>
          <a:xfrm>
            <a:off x="608289" y="2268358"/>
            <a:ext cx="1604786" cy="2939941"/>
            <a:chOff x="608289" y="2824398"/>
            <a:chExt cx="1604786" cy="2939941"/>
          </a:xfrm>
          <a:solidFill>
            <a:srgbClr val="99CCFF"/>
          </a:solidFill>
        </p:grpSpPr>
        <p:sp>
          <p:nvSpPr>
            <p:cNvPr id="5" name="Rectangle 4">
              <a:extLst>
                <a:ext uri="{FF2B5EF4-FFF2-40B4-BE49-F238E27FC236}">
                  <a16:creationId xmlns:a16="http://schemas.microsoft.com/office/drawing/2014/main" id="{05CAAD5D-6EC2-4A92-A98F-3FB10B587878}"/>
                </a:ext>
              </a:extLst>
            </p:cNvPr>
            <p:cNvSpPr/>
            <p:nvPr/>
          </p:nvSpPr>
          <p:spPr>
            <a:xfrm>
              <a:off x="613127" y="2824398"/>
              <a:ext cx="1487312" cy="29399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AFFAA9C-C866-4585-A73C-CB575AF191D1}"/>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01</a:t>
              </a:r>
            </a:p>
          </p:txBody>
        </p:sp>
        <p:sp>
          <p:nvSpPr>
            <p:cNvPr id="18" name="TextBox 17">
              <a:extLst>
                <a:ext uri="{FF2B5EF4-FFF2-40B4-BE49-F238E27FC236}">
                  <a16:creationId xmlns:a16="http://schemas.microsoft.com/office/drawing/2014/main" id="{E04C3D75-B298-4035-943A-DF165A9E291C}"/>
                </a:ext>
              </a:extLst>
            </p:cNvPr>
            <p:cNvSpPr txBox="1"/>
            <p:nvPr/>
          </p:nvSpPr>
          <p:spPr>
            <a:xfrm>
              <a:off x="608289" y="361158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Current State:</a:t>
              </a:r>
            </a:p>
          </p:txBody>
        </p:sp>
        <p:sp>
          <p:nvSpPr>
            <p:cNvPr id="19" name="TextBox 18">
              <a:extLst>
                <a:ext uri="{FF2B5EF4-FFF2-40B4-BE49-F238E27FC236}">
                  <a16:creationId xmlns:a16="http://schemas.microsoft.com/office/drawing/2014/main" id="{59899440-648D-4CA8-BA23-6743FEB42E3C}"/>
                </a:ext>
              </a:extLst>
            </p:cNvPr>
            <p:cNvSpPr txBox="1"/>
            <p:nvPr/>
          </p:nvSpPr>
          <p:spPr>
            <a:xfrm>
              <a:off x="619126" y="3891477"/>
              <a:ext cx="1481313"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we got here</a:t>
              </a:r>
            </a:p>
          </p:txBody>
        </p:sp>
      </p:grpSp>
      <p:pic>
        <p:nvPicPr>
          <p:cNvPr id="4098" name="Picture 2" descr="United States civil defense - Wikipedia">
            <a:extLst>
              <a:ext uri="{FF2B5EF4-FFF2-40B4-BE49-F238E27FC236}">
                <a16:creationId xmlns:a16="http://schemas.microsoft.com/office/drawing/2014/main" id="{FEE1E7BB-D323-4D19-BA10-648076526E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145" y="4190525"/>
            <a:ext cx="853886" cy="85388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E12E751-0C60-4F00-A412-FC9394E2B0E7}"/>
              </a:ext>
            </a:extLst>
          </p:cNvPr>
          <p:cNvGrpSpPr/>
          <p:nvPr/>
        </p:nvGrpSpPr>
        <p:grpSpPr>
          <a:xfrm>
            <a:off x="2333418" y="2258629"/>
            <a:ext cx="1604786" cy="2939942"/>
            <a:chOff x="596165" y="2824398"/>
            <a:chExt cx="1604786" cy="2939942"/>
          </a:xfrm>
          <a:solidFill>
            <a:srgbClr val="0099FF"/>
          </a:solidFill>
        </p:grpSpPr>
        <p:sp>
          <p:nvSpPr>
            <p:cNvPr id="22" name="Rectangle 21">
              <a:extLst>
                <a:ext uri="{FF2B5EF4-FFF2-40B4-BE49-F238E27FC236}">
                  <a16:creationId xmlns:a16="http://schemas.microsoft.com/office/drawing/2014/main" id="{2497E483-9C6E-43E2-9557-8B648EE14D88}"/>
                </a:ext>
              </a:extLst>
            </p:cNvPr>
            <p:cNvSpPr/>
            <p:nvPr/>
          </p:nvSpPr>
          <p:spPr>
            <a:xfrm>
              <a:off x="613127" y="2824398"/>
              <a:ext cx="1487312" cy="2939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58C72C-A690-4AD3-9067-6EC131D26B56}"/>
                </a:ext>
              </a:extLst>
            </p:cNvPr>
            <p:cNvSpPr txBox="1"/>
            <p:nvPr/>
          </p:nvSpPr>
          <p:spPr>
            <a:xfrm>
              <a:off x="611894" y="2824888"/>
              <a:ext cx="784223" cy="461665"/>
            </a:xfrm>
            <a:prstGeom prst="rect">
              <a:avLst/>
            </a:prstGeom>
            <a:noFill/>
            <a:ln>
              <a:noFill/>
            </a:ln>
          </p:spPr>
          <p:txBody>
            <a:bodyPr wrap="square" rtlCol="0">
              <a:spAutoFit/>
            </a:bodyPr>
            <a:lstStyle/>
            <a:p>
              <a:r>
                <a:rPr lang="en-US" sz="2400" dirty="0">
                  <a:solidFill>
                    <a:schemeClr val="bg1"/>
                  </a:solidFill>
                  <a:latin typeface="Century Gothic" panose="020B0502020202020204" pitchFamily="34" charset="0"/>
                </a:rPr>
                <a:t>02</a:t>
              </a:r>
            </a:p>
          </p:txBody>
        </p:sp>
        <p:sp>
          <p:nvSpPr>
            <p:cNvPr id="24" name="TextBox 23">
              <a:extLst>
                <a:ext uri="{FF2B5EF4-FFF2-40B4-BE49-F238E27FC236}">
                  <a16:creationId xmlns:a16="http://schemas.microsoft.com/office/drawing/2014/main" id="{5DA7E530-44F1-4A12-AFD0-D42CEFFA45D4}"/>
                </a:ext>
              </a:extLst>
            </p:cNvPr>
            <p:cNvSpPr txBox="1"/>
            <p:nvPr/>
          </p:nvSpPr>
          <p:spPr>
            <a:xfrm>
              <a:off x="596165" y="3611590"/>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Best Practice:</a:t>
              </a:r>
            </a:p>
          </p:txBody>
        </p:sp>
        <p:sp>
          <p:nvSpPr>
            <p:cNvPr id="25" name="TextBox 24">
              <a:extLst>
                <a:ext uri="{FF2B5EF4-FFF2-40B4-BE49-F238E27FC236}">
                  <a16:creationId xmlns:a16="http://schemas.microsoft.com/office/drawing/2014/main" id="{64A4028B-66D3-4AF8-B3CC-6145336FAE27}"/>
                </a:ext>
              </a:extLst>
            </p:cNvPr>
            <p:cNvSpPr txBox="1"/>
            <p:nvPr/>
          </p:nvSpPr>
          <p:spPr>
            <a:xfrm>
              <a:off x="619126" y="3880188"/>
              <a:ext cx="140186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brands modernize</a:t>
              </a:r>
            </a:p>
          </p:txBody>
        </p:sp>
      </p:grpSp>
      <p:pic>
        <p:nvPicPr>
          <p:cNvPr id="52" name="Picture 10" descr="See the source image">
            <a:extLst>
              <a:ext uri="{FF2B5EF4-FFF2-40B4-BE49-F238E27FC236}">
                <a16:creationId xmlns:a16="http://schemas.microsoft.com/office/drawing/2014/main" id="{7E617971-BAA5-480C-AAF4-482660E6B8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3236" y="4463673"/>
            <a:ext cx="1317355" cy="451264"/>
          </a:xfrm>
          <a:prstGeom prst="rect">
            <a:avLst/>
          </a:prstGeom>
          <a:noFill/>
          <a:extLst>
            <a:ext uri="{909E8E84-426E-40DD-AFC4-6F175D3DCCD1}">
              <a14:hiddenFill xmlns:a14="http://schemas.microsoft.com/office/drawing/2010/main">
                <a:solidFill>
                  <a:srgbClr val="FFFFFF"/>
                </a:solidFill>
              </a14:hiddenFill>
            </a:ext>
          </a:extLst>
        </p:spPr>
      </p:pic>
      <p:sp>
        <p:nvSpPr>
          <p:cNvPr id="51" name="Footer Placeholder 3">
            <a:extLst>
              <a:ext uri="{FF2B5EF4-FFF2-40B4-BE49-F238E27FC236}">
                <a16:creationId xmlns:a16="http://schemas.microsoft.com/office/drawing/2014/main" id="{2803BF62-9743-4EA2-A479-7283F1076F15}"/>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364133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2000" fill="hold"/>
                                        <p:tgtEl>
                                          <p:spTgt spid="4098"/>
                                        </p:tgtEl>
                                        <p:attrNameLst>
                                          <p:attrName>ppt_w</p:attrName>
                                        </p:attrNameLst>
                                      </p:cBhvr>
                                      <p:tavLst>
                                        <p:tav tm="0">
                                          <p:val>
                                            <p:fltVal val="0"/>
                                          </p:val>
                                        </p:tav>
                                        <p:tav tm="100000">
                                          <p:val>
                                            <p:strVal val="#ppt_w"/>
                                          </p:val>
                                        </p:tav>
                                      </p:tavLst>
                                    </p:anim>
                                    <p:anim calcmode="lin" valueType="num">
                                      <p:cBhvr>
                                        <p:cTn id="8" dur="2000" fill="hold"/>
                                        <p:tgtEl>
                                          <p:spTgt spid="4098"/>
                                        </p:tgtEl>
                                        <p:attrNameLst>
                                          <p:attrName>ppt_h</p:attrName>
                                        </p:attrNameLst>
                                      </p:cBhvr>
                                      <p:tavLst>
                                        <p:tav tm="0">
                                          <p:val>
                                            <p:fltVal val="0"/>
                                          </p:val>
                                        </p:tav>
                                        <p:tav tm="100000">
                                          <p:val>
                                            <p:strVal val="#ppt_h"/>
                                          </p:val>
                                        </p:tav>
                                      </p:tavLst>
                                    </p:anim>
                                    <p:animEffect transition="in" filter="fade">
                                      <p:cBhvr>
                                        <p:cTn id="9" dur="2000"/>
                                        <p:tgtEl>
                                          <p:spTgt spid="4098"/>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2000" fill="hold"/>
                                        <p:tgtEl>
                                          <p:spTgt spid="52"/>
                                        </p:tgtEl>
                                        <p:attrNameLst>
                                          <p:attrName>ppt_w</p:attrName>
                                        </p:attrNameLst>
                                      </p:cBhvr>
                                      <p:tavLst>
                                        <p:tav tm="0">
                                          <p:val>
                                            <p:fltVal val="0"/>
                                          </p:val>
                                        </p:tav>
                                        <p:tav tm="100000">
                                          <p:val>
                                            <p:strVal val="#ppt_w"/>
                                          </p:val>
                                        </p:tav>
                                      </p:tavLst>
                                    </p:anim>
                                    <p:anim calcmode="lin" valueType="num">
                                      <p:cBhvr>
                                        <p:cTn id="14" dur="2000" fill="hold"/>
                                        <p:tgtEl>
                                          <p:spTgt spid="52"/>
                                        </p:tgtEl>
                                        <p:attrNameLst>
                                          <p:attrName>ppt_h</p:attrName>
                                        </p:attrNameLst>
                                      </p:cBhvr>
                                      <p:tavLst>
                                        <p:tav tm="0">
                                          <p:val>
                                            <p:fltVal val="0"/>
                                          </p:val>
                                        </p:tav>
                                        <p:tav tm="100000">
                                          <p:val>
                                            <p:strVal val="#ppt_h"/>
                                          </p:val>
                                        </p:tav>
                                      </p:tavLst>
                                    </p:anim>
                                    <p:animEffect transition="in" filter="fade">
                                      <p:cBhvr>
                                        <p:cTn id="15" dur="2000"/>
                                        <p:tgtEl>
                                          <p:spTgt spid="52"/>
                                        </p:tgtEl>
                                      </p:cBhvr>
                                    </p:animEffect>
                                  </p:childTnLst>
                                </p:cTn>
                              </p:par>
                            </p:childTnLst>
                          </p:cTn>
                        </p:par>
                        <p:par>
                          <p:cTn id="16" fill="hold">
                            <p:stCondLst>
                              <p:cond delay="4000"/>
                            </p:stCondLst>
                            <p:childTnLst>
                              <p:par>
                                <p:cTn id="17" presetID="53" presetClass="entr" presetSubtype="16"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2000" fill="hold"/>
                                        <p:tgtEl>
                                          <p:spTgt spid="56"/>
                                        </p:tgtEl>
                                        <p:attrNameLst>
                                          <p:attrName>ppt_w</p:attrName>
                                        </p:attrNameLst>
                                      </p:cBhvr>
                                      <p:tavLst>
                                        <p:tav tm="0">
                                          <p:val>
                                            <p:fltVal val="0"/>
                                          </p:val>
                                        </p:tav>
                                        <p:tav tm="100000">
                                          <p:val>
                                            <p:strVal val="#ppt_w"/>
                                          </p:val>
                                        </p:tav>
                                      </p:tavLst>
                                    </p:anim>
                                    <p:anim calcmode="lin" valueType="num">
                                      <p:cBhvr>
                                        <p:cTn id="20" dur="2000" fill="hold"/>
                                        <p:tgtEl>
                                          <p:spTgt spid="56"/>
                                        </p:tgtEl>
                                        <p:attrNameLst>
                                          <p:attrName>ppt_h</p:attrName>
                                        </p:attrNameLst>
                                      </p:cBhvr>
                                      <p:tavLst>
                                        <p:tav tm="0">
                                          <p:val>
                                            <p:fltVal val="0"/>
                                          </p:val>
                                        </p:tav>
                                        <p:tav tm="100000">
                                          <p:val>
                                            <p:strVal val="#ppt_h"/>
                                          </p:val>
                                        </p:tav>
                                      </p:tavLst>
                                    </p:anim>
                                    <p:animEffect transition="in" filter="fade">
                                      <p:cBhvr>
                                        <p:cTn id="21" dur="2000"/>
                                        <p:tgtEl>
                                          <p:spTgt spid="56"/>
                                        </p:tgtEl>
                                      </p:cBhvr>
                                    </p:animEffect>
                                  </p:childTnLst>
                                </p:cTn>
                              </p:par>
                            </p:childTnLst>
                          </p:cTn>
                        </p:par>
                        <p:par>
                          <p:cTn id="22" fill="hold">
                            <p:stCondLst>
                              <p:cond delay="6000"/>
                            </p:stCondLst>
                            <p:childTnLst>
                              <p:par>
                                <p:cTn id="23" presetID="53" presetClass="entr" presetSubtype="16"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2000" fill="hold"/>
                                        <p:tgtEl>
                                          <p:spTgt spid="62"/>
                                        </p:tgtEl>
                                        <p:attrNameLst>
                                          <p:attrName>ppt_w</p:attrName>
                                        </p:attrNameLst>
                                      </p:cBhvr>
                                      <p:tavLst>
                                        <p:tav tm="0">
                                          <p:val>
                                            <p:fltVal val="0"/>
                                          </p:val>
                                        </p:tav>
                                        <p:tav tm="100000">
                                          <p:val>
                                            <p:strVal val="#ppt_w"/>
                                          </p:val>
                                        </p:tav>
                                      </p:tavLst>
                                    </p:anim>
                                    <p:anim calcmode="lin" valueType="num">
                                      <p:cBhvr>
                                        <p:cTn id="26" dur="2000" fill="hold"/>
                                        <p:tgtEl>
                                          <p:spTgt spid="62"/>
                                        </p:tgtEl>
                                        <p:attrNameLst>
                                          <p:attrName>ppt_h</p:attrName>
                                        </p:attrNameLst>
                                      </p:cBhvr>
                                      <p:tavLst>
                                        <p:tav tm="0">
                                          <p:val>
                                            <p:fltVal val="0"/>
                                          </p:val>
                                        </p:tav>
                                        <p:tav tm="100000">
                                          <p:val>
                                            <p:strVal val="#ppt_h"/>
                                          </p:val>
                                        </p:tav>
                                      </p:tavLst>
                                    </p:anim>
                                    <p:animEffect transition="in" filter="fade">
                                      <p:cBhvr>
                                        <p:cTn id="27" dur="2000"/>
                                        <p:tgtEl>
                                          <p:spTgt spid="62"/>
                                        </p:tgtEl>
                                      </p:cBhvr>
                                    </p:animEffect>
                                  </p:childTnLst>
                                </p:cTn>
                              </p:par>
                            </p:childTnLst>
                          </p:cTn>
                        </p:par>
                        <p:par>
                          <p:cTn id="28" fill="hold">
                            <p:stCondLst>
                              <p:cond delay="8000"/>
                            </p:stCondLst>
                            <p:childTnLst>
                              <p:par>
                                <p:cTn id="29" presetID="53" presetClass="entr" presetSubtype="16"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2000" fill="hold"/>
                                        <p:tgtEl>
                                          <p:spTgt spid="59"/>
                                        </p:tgtEl>
                                        <p:attrNameLst>
                                          <p:attrName>ppt_w</p:attrName>
                                        </p:attrNameLst>
                                      </p:cBhvr>
                                      <p:tavLst>
                                        <p:tav tm="0">
                                          <p:val>
                                            <p:fltVal val="0"/>
                                          </p:val>
                                        </p:tav>
                                        <p:tav tm="100000">
                                          <p:val>
                                            <p:strVal val="#ppt_w"/>
                                          </p:val>
                                        </p:tav>
                                      </p:tavLst>
                                    </p:anim>
                                    <p:anim calcmode="lin" valueType="num">
                                      <p:cBhvr>
                                        <p:cTn id="32" dur="2000" fill="hold"/>
                                        <p:tgtEl>
                                          <p:spTgt spid="59"/>
                                        </p:tgtEl>
                                        <p:attrNameLst>
                                          <p:attrName>ppt_h</p:attrName>
                                        </p:attrNameLst>
                                      </p:cBhvr>
                                      <p:tavLst>
                                        <p:tav tm="0">
                                          <p:val>
                                            <p:fltVal val="0"/>
                                          </p:val>
                                        </p:tav>
                                        <p:tav tm="100000">
                                          <p:val>
                                            <p:strVal val="#ppt_h"/>
                                          </p:val>
                                        </p:tav>
                                      </p:tavLst>
                                    </p:anim>
                                    <p:animEffect transition="in" filter="fade">
                                      <p:cBhvr>
                                        <p:cTn id="33" dur="2000"/>
                                        <p:tgtEl>
                                          <p:spTgt spid="59"/>
                                        </p:tgtEl>
                                      </p:cBhvr>
                                    </p:animEffect>
                                  </p:childTnLst>
                                </p:cTn>
                              </p:par>
                            </p:childTnLst>
                          </p:cTn>
                        </p:par>
                        <p:par>
                          <p:cTn id="34" fill="hold">
                            <p:stCondLst>
                              <p:cond delay="10000"/>
                            </p:stCondLst>
                            <p:childTnLst>
                              <p:par>
                                <p:cTn id="35" presetID="53" presetClass="entr" presetSubtype="16"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2000" fill="hold"/>
                                        <p:tgtEl>
                                          <p:spTgt spid="64"/>
                                        </p:tgtEl>
                                        <p:attrNameLst>
                                          <p:attrName>ppt_w</p:attrName>
                                        </p:attrNameLst>
                                      </p:cBhvr>
                                      <p:tavLst>
                                        <p:tav tm="0">
                                          <p:val>
                                            <p:fltVal val="0"/>
                                          </p:val>
                                        </p:tav>
                                        <p:tav tm="100000">
                                          <p:val>
                                            <p:strVal val="#ppt_w"/>
                                          </p:val>
                                        </p:tav>
                                      </p:tavLst>
                                    </p:anim>
                                    <p:anim calcmode="lin" valueType="num">
                                      <p:cBhvr>
                                        <p:cTn id="38" dur="2000" fill="hold"/>
                                        <p:tgtEl>
                                          <p:spTgt spid="64"/>
                                        </p:tgtEl>
                                        <p:attrNameLst>
                                          <p:attrName>ppt_h</p:attrName>
                                        </p:attrNameLst>
                                      </p:cBhvr>
                                      <p:tavLst>
                                        <p:tav tm="0">
                                          <p:val>
                                            <p:fltVal val="0"/>
                                          </p:val>
                                        </p:tav>
                                        <p:tav tm="100000">
                                          <p:val>
                                            <p:strVal val="#ppt_h"/>
                                          </p:val>
                                        </p:tav>
                                      </p:tavLst>
                                    </p:anim>
                                    <p:animEffect transition="in" filter="fade">
                                      <p:cBhvr>
                                        <p:cTn id="39"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7619BC0-01EB-47DF-B715-7D297C264438}"/>
              </a:ext>
            </a:extLst>
          </p:cNvPr>
          <p:cNvSpPr/>
          <p:nvPr/>
        </p:nvSpPr>
        <p:spPr>
          <a:xfrm>
            <a:off x="144379" y="5474368"/>
            <a:ext cx="1118937" cy="1275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3">
            <a:extLst>
              <a:ext uri="{FF2B5EF4-FFF2-40B4-BE49-F238E27FC236}">
                <a16:creationId xmlns:a16="http://schemas.microsoft.com/office/drawing/2014/main" id="{DAB1AC8F-964D-4D7B-AA41-5A692F7E3F46}"/>
              </a:ext>
            </a:extLst>
          </p:cNvPr>
          <p:cNvSpPr txBox="1">
            <a:spLocks/>
          </p:cNvSpPr>
          <p:nvPr/>
        </p:nvSpPr>
        <p:spPr>
          <a:xfrm>
            <a:off x="972766" y="371961"/>
            <a:ext cx="10648216" cy="8107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Arial Black" panose="020B0A04020102020204" pitchFamily="34" charset="0"/>
                <a:ea typeface="+mj-ea"/>
                <a:cs typeface="+mj-cs"/>
              </a:defRPr>
            </a:lvl1pPr>
          </a:lstStyle>
          <a:p>
            <a:r>
              <a:rPr lang="en-US" sz="4400" dirty="0"/>
              <a:t>Total Force Alignment</a:t>
            </a:r>
            <a:endParaRPr lang="en-US" dirty="0"/>
          </a:p>
        </p:txBody>
      </p:sp>
      <p:sp>
        <p:nvSpPr>
          <p:cNvPr id="17" name="Footer Placeholder 3">
            <a:extLst>
              <a:ext uri="{FF2B5EF4-FFF2-40B4-BE49-F238E27FC236}">
                <a16:creationId xmlns:a16="http://schemas.microsoft.com/office/drawing/2014/main" id="{E0A427F0-723B-4AC6-A628-00B9AC1EADBE}"/>
              </a:ext>
            </a:extLst>
          </p:cNvPr>
          <p:cNvSpPr txBox="1">
            <a:spLocks/>
          </p:cNvSpPr>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
        <p:nvSpPr>
          <p:cNvPr id="19" name="Slide Number Placeholder 2">
            <a:extLst>
              <a:ext uri="{FF2B5EF4-FFF2-40B4-BE49-F238E27FC236}">
                <a16:creationId xmlns:a16="http://schemas.microsoft.com/office/drawing/2014/main" id="{95DB2BBA-E988-41B3-8C17-25F9A0AAE485}"/>
              </a:ext>
            </a:extLst>
          </p:cNvPr>
          <p:cNvSpPr txBox="1">
            <a:spLocks/>
          </p:cNvSpPr>
          <p:nvPr/>
        </p:nvSpPr>
        <p:spPr>
          <a:xfrm>
            <a:off x="10932666" y="6459897"/>
            <a:ext cx="956865" cy="321416"/>
          </a:xfrm>
          <a:prstGeom prst="rect">
            <a:avLst/>
          </a:prstGeom>
        </p:spPr>
        <p:txBody>
          <a:bodyPr/>
          <a:lstStyle>
            <a:defPPr>
              <a:defRPr lang="en-US"/>
            </a:defPPr>
            <a:lvl1pPr marL="0" algn="l" defTabSz="914400" rtl="0" eaLnBrk="1" latinLnBrk="0" hangingPunct="1">
              <a:defRPr sz="1200" kern="1200">
                <a:solidFill>
                  <a:srgbClr val="BDBDBD"/>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7E3F7A-0EE5-45E7-B40F-D7CBCF0FD8B8}" type="slidenum">
              <a:rPr lang="en-US" sz="1600" smtClean="0">
                <a:latin typeface="Arial Black" panose="020B0A04020102020204" pitchFamily="34" charset="0"/>
              </a:rPr>
              <a:pPr algn="r"/>
              <a:t>40</a:t>
            </a:fld>
            <a:endParaRPr lang="en-US" dirty="0">
              <a:latin typeface="Arial Black" panose="020B0A04020102020204" pitchFamily="34" charset="0"/>
            </a:endParaRPr>
          </a:p>
        </p:txBody>
      </p:sp>
      <p:pic>
        <p:nvPicPr>
          <p:cNvPr id="4" name="Picture 3" descr="Logo&#10;&#10;Description automatically generated with low confidence">
            <a:extLst>
              <a:ext uri="{FF2B5EF4-FFF2-40B4-BE49-F238E27FC236}">
                <a16:creationId xmlns:a16="http://schemas.microsoft.com/office/drawing/2014/main" id="{D7799618-E339-C07F-8267-57ED4CE7A854}"/>
              </a:ext>
            </a:extLst>
          </p:cNvPr>
          <p:cNvPicPr>
            <a:picLocks noChangeAspect="1"/>
          </p:cNvPicPr>
          <p:nvPr/>
        </p:nvPicPr>
        <p:blipFill rotWithShape="1">
          <a:blip r:embed="rId3">
            <a:extLst>
              <a:ext uri="{28A0092B-C50C-407E-A947-70E740481C1C}">
                <a14:useLocalDpi xmlns:a14="http://schemas.microsoft.com/office/drawing/2010/main" val="0"/>
              </a:ext>
            </a:extLst>
          </a:blip>
          <a:srcRect l="16660" t="16423" r="17309" b="16618"/>
          <a:stretch/>
        </p:blipFill>
        <p:spPr>
          <a:xfrm>
            <a:off x="7370248" y="2473357"/>
            <a:ext cx="2895601" cy="3064511"/>
          </a:xfrm>
          <a:prstGeom prst="rect">
            <a:avLst/>
          </a:prstGeom>
        </p:spPr>
      </p:pic>
      <p:pic>
        <p:nvPicPr>
          <p:cNvPr id="7" name="Picture 6" descr="Logo&#10;&#10;Description automatically generated">
            <a:extLst>
              <a:ext uri="{FF2B5EF4-FFF2-40B4-BE49-F238E27FC236}">
                <a16:creationId xmlns:a16="http://schemas.microsoft.com/office/drawing/2014/main" id="{7858B4F6-0533-F2E7-52BE-94AACBA20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949" y="2511458"/>
            <a:ext cx="3796423" cy="2963108"/>
          </a:xfrm>
          <a:prstGeom prst="rect">
            <a:avLst/>
          </a:prstGeom>
        </p:spPr>
      </p:pic>
    </p:spTree>
    <p:extLst>
      <p:ext uri="{BB962C8B-B14F-4D97-AF65-F5344CB8AC3E}">
        <p14:creationId xmlns:p14="http://schemas.microsoft.com/office/powerpoint/2010/main" val="4080940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ACF28E-71F0-471F-A4DE-58002333DABE}"/>
              </a:ext>
            </a:extLst>
          </p:cNvPr>
          <p:cNvSpPr>
            <a:spLocks noGrp="1"/>
          </p:cNvSpPr>
          <p:nvPr>
            <p:ph type="sldNum" sz="quarter" idx="11"/>
          </p:nvPr>
        </p:nvSpPr>
        <p:spPr/>
        <p:txBody>
          <a:bodyPr/>
          <a:lstStyle/>
          <a:p>
            <a:fld id="{A47E3F7A-0EE5-45E7-B40F-D7CBCF0FD8B8}" type="slidenum">
              <a:rPr lang="en-US" smtClean="0"/>
              <a:pPr/>
              <a:t>41</a:t>
            </a:fld>
            <a:endParaRPr lang="en-US" dirty="0"/>
          </a:p>
        </p:txBody>
      </p:sp>
      <p:sp>
        <p:nvSpPr>
          <p:cNvPr id="4" name="Title 3">
            <a:extLst>
              <a:ext uri="{FF2B5EF4-FFF2-40B4-BE49-F238E27FC236}">
                <a16:creationId xmlns:a16="http://schemas.microsoft.com/office/drawing/2014/main" id="{47B84FCC-C4DF-49B2-92F8-8F5F24E6D113}"/>
              </a:ext>
            </a:extLst>
          </p:cNvPr>
          <p:cNvSpPr>
            <a:spLocks noGrp="1"/>
          </p:cNvSpPr>
          <p:nvPr>
            <p:ph type="title"/>
          </p:nvPr>
        </p:nvSpPr>
        <p:spPr>
          <a:xfrm>
            <a:off x="845940" y="167158"/>
            <a:ext cx="10507860" cy="1325563"/>
          </a:xfrm>
        </p:spPr>
        <p:txBody>
          <a:bodyPr/>
          <a:lstStyle/>
          <a:p>
            <a:r>
              <a:rPr lang="en-US" dirty="0"/>
              <a:t>The Result</a:t>
            </a:r>
          </a:p>
        </p:txBody>
      </p:sp>
      <p:sp>
        <p:nvSpPr>
          <p:cNvPr id="25" name="TextBox 24">
            <a:extLst>
              <a:ext uri="{FF2B5EF4-FFF2-40B4-BE49-F238E27FC236}">
                <a16:creationId xmlns:a16="http://schemas.microsoft.com/office/drawing/2014/main" id="{EADB7F0E-91B2-4D12-A584-0130B3F3046A}"/>
              </a:ext>
            </a:extLst>
          </p:cNvPr>
          <p:cNvSpPr txBox="1"/>
          <p:nvPr/>
        </p:nvSpPr>
        <p:spPr>
          <a:xfrm>
            <a:off x="5414639" y="3688589"/>
            <a:ext cx="1423738" cy="584775"/>
          </a:xfrm>
          <a:prstGeom prst="rect">
            <a:avLst/>
          </a:prstGeom>
          <a:noFill/>
        </p:spPr>
        <p:txBody>
          <a:bodyPr wrap="square" rtlCol="0">
            <a:spAutoFit/>
          </a:bodyPr>
          <a:lstStyle/>
          <a:p>
            <a:pPr algn="ctr"/>
            <a:r>
              <a:rPr lang="en-US" sz="1600" dirty="0">
                <a:latin typeface="Arial Black" panose="020B0A04020102020204" pitchFamily="34" charset="0"/>
                <a:cs typeface="Arial" panose="020B0604020202020204" pitchFamily="34" charset="0"/>
              </a:rPr>
              <a:t>Emblem</a:t>
            </a:r>
          </a:p>
          <a:p>
            <a:pPr algn="ctr"/>
            <a:r>
              <a:rPr lang="en-US" sz="1600" dirty="0">
                <a:latin typeface="Arial" panose="020B0604020202020204" pitchFamily="34" charset="0"/>
                <a:cs typeface="Arial" panose="020B0604020202020204" pitchFamily="34" charset="0"/>
              </a:rPr>
              <a:t>Unchanged</a:t>
            </a:r>
          </a:p>
        </p:txBody>
      </p:sp>
      <p:sp>
        <p:nvSpPr>
          <p:cNvPr id="27" name="TextBox 26">
            <a:extLst>
              <a:ext uri="{FF2B5EF4-FFF2-40B4-BE49-F238E27FC236}">
                <a16:creationId xmlns:a16="http://schemas.microsoft.com/office/drawing/2014/main" id="{998F2D3D-AB08-4E12-9B20-09F7C916F6A7}"/>
              </a:ext>
            </a:extLst>
          </p:cNvPr>
          <p:cNvSpPr txBox="1"/>
          <p:nvPr/>
        </p:nvSpPr>
        <p:spPr>
          <a:xfrm>
            <a:off x="1554665" y="3681253"/>
            <a:ext cx="2789304" cy="584775"/>
          </a:xfrm>
          <a:prstGeom prst="rect">
            <a:avLst/>
          </a:prstGeom>
          <a:noFill/>
        </p:spPr>
        <p:txBody>
          <a:bodyPr wrap="square" rtlCol="0">
            <a:spAutoFit/>
          </a:bodyPr>
          <a:lstStyle/>
          <a:p>
            <a:pPr algn="ctr"/>
            <a:r>
              <a:rPr lang="en-US" sz="1600" dirty="0">
                <a:latin typeface="Arial Black" panose="020B0A04020102020204" pitchFamily="34" charset="0"/>
                <a:cs typeface="Arial" panose="020B0604020202020204" pitchFamily="34" charset="0"/>
              </a:rPr>
              <a:t>Seal</a:t>
            </a:r>
          </a:p>
          <a:p>
            <a:pPr algn="ctr"/>
            <a:r>
              <a:rPr lang="en-US" sz="1600" dirty="0">
                <a:latin typeface="Arial" panose="020B0604020202020204" pitchFamily="34" charset="0"/>
                <a:cs typeface="Arial" panose="020B0604020202020204" pitchFamily="34" charset="0"/>
              </a:rPr>
              <a:t>Unchanged</a:t>
            </a:r>
          </a:p>
        </p:txBody>
      </p:sp>
      <p:pic>
        <p:nvPicPr>
          <p:cNvPr id="1026" name="Picture 2">
            <a:extLst>
              <a:ext uri="{FF2B5EF4-FFF2-40B4-BE49-F238E27FC236}">
                <a16:creationId xmlns:a16="http://schemas.microsoft.com/office/drawing/2014/main" id="{6CCC8DCB-00EF-41FD-8DA9-CBB50F30A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378" y="1651380"/>
            <a:ext cx="1784908" cy="1760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286806C-AD05-4440-B09F-12E2B3850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17" y="4412255"/>
            <a:ext cx="1773715" cy="1773715"/>
          </a:xfrm>
          <a:prstGeom prst="rect">
            <a:avLst/>
          </a:prstGeom>
        </p:spPr>
      </p:pic>
      <p:pic>
        <p:nvPicPr>
          <p:cNvPr id="2052" name="Picture 4" descr="Picture 2 of 2">
            <a:extLst>
              <a:ext uri="{FF2B5EF4-FFF2-40B4-BE49-F238E27FC236}">
                <a16:creationId xmlns:a16="http://schemas.microsoft.com/office/drawing/2014/main" id="{FB4567A9-F31B-4EEC-9AC4-FD16791334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 t="1447" r="2415" b="2500"/>
          <a:stretch/>
        </p:blipFill>
        <p:spPr bwMode="auto">
          <a:xfrm>
            <a:off x="2019033" y="1597808"/>
            <a:ext cx="1800232" cy="181515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B524A36-8D87-4709-A287-695EF5A3337A}"/>
              </a:ext>
            </a:extLst>
          </p:cNvPr>
          <p:cNvPicPr>
            <a:picLocks noChangeAspect="1"/>
          </p:cNvPicPr>
          <p:nvPr/>
        </p:nvPicPr>
        <p:blipFill rotWithShape="1">
          <a:blip r:embed="rId6">
            <a:duotone>
              <a:schemeClr val="accent1">
                <a:shade val="45000"/>
                <a:satMod val="135000"/>
              </a:schemeClr>
              <a:prstClr val="white"/>
            </a:duotone>
          </a:blip>
          <a:srcRect b="16294"/>
          <a:stretch/>
        </p:blipFill>
        <p:spPr>
          <a:xfrm>
            <a:off x="7980639" y="1610437"/>
            <a:ext cx="2825385" cy="1720591"/>
          </a:xfrm>
          <a:prstGeom prst="rect">
            <a:avLst/>
          </a:prstGeom>
        </p:spPr>
      </p:pic>
      <p:sp>
        <p:nvSpPr>
          <p:cNvPr id="26" name="TextBox 25">
            <a:extLst>
              <a:ext uri="{FF2B5EF4-FFF2-40B4-BE49-F238E27FC236}">
                <a16:creationId xmlns:a16="http://schemas.microsoft.com/office/drawing/2014/main" id="{4E069DB4-0C8A-4EA4-BE95-9DFA5E603B74}"/>
              </a:ext>
            </a:extLst>
          </p:cNvPr>
          <p:cNvSpPr txBox="1"/>
          <p:nvPr/>
        </p:nvSpPr>
        <p:spPr>
          <a:xfrm>
            <a:off x="8585299" y="3666265"/>
            <a:ext cx="1423738" cy="584775"/>
          </a:xfrm>
          <a:prstGeom prst="rect">
            <a:avLst/>
          </a:prstGeom>
          <a:noFill/>
        </p:spPr>
        <p:txBody>
          <a:bodyPr wrap="square" rtlCol="0">
            <a:spAutoFit/>
          </a:bodyPr>
          <a:lstStyle/>
          <a:p>
            <a:pPr algn="ctr"/>
            <a:r>
              <a:rPr lang="en-US" sz="1600" dirty="0">
                <a:latin typeface="Arial Black" panose="020B0A04020102020204" pitchFamily="34" charset="0"/>
                <a:cs typeface="Arial" panose="020B0604020202020204" pitchFamily="34" charset="0"/>
              </a:rPr>
              <a:t>Symbol</a:t>
            </a:r>
          </a:p>
          <a:p>
            <a:pPr algn="ctr"/>
            <a:r>
              <a:rPr lang="en-US" sz="1600" dirty="0">
                <a:latin typeface="Arial" panose="020B0604020202020204" pitchFamily="34" charset="0"/>
                <a:cs typeface="Arial" panose="020B0604020202020204" pitchFamily="34" charset="0"/>
              </a:rPr>
              <a:t>Updated</a:t>
            </a:r>
          </a:p>
        </p:txBody>
      </p:sp>
      <p:sp>
        <p:nvSpPr>
          <p:cNvPr id="29" name="Footer Placeholder 3">
            <a:extLst>
              <a:ext uri="{FF2B5EF4-FFF2-40B4-BE49-F238E27FC236}">
                <a16:creationId xmlns:a16="http://schemas.microsoft.com/office/drawing/2014/main" id="{9F6EB8D6-3D15-41DE-B6D4-DDF28E245414}"/>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pic>
        <p:nvPicPr>
          <p:cNvPr id="5" name="Picture 4" descr="Logo&#10;&#10;Description automatically generated">
            <a:extLst>
              <a:ext uri="{FF2B5EF4-FFF2-40B4-BE49-F238E27FC236}">
                <a16:creationId xmlns:a16="http://schemas.microsoft.com/office/drawing/2014/main" id="{9AF624CF-AC4E-7A56-4E6F-C082D19C5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1926" y="4431290"/>
            <a:ext cx="1773715" cy="173530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6A09D6E7-0BAE-DCF0-EBE7-60D533EA75AD}"/>
              </a:ext>
            </a:extLst>
          </p:cNvPr>
          <p:cNvPicPr>
            <a:picLocks noChangeAspect="1"/>
          </p:cNvPicPr>
          <p:nvPr/>
        </p:nvPicPr>
        <p:blipFill rotWithShape="1">
          <a:blip r:embed="rId8">
            <a:extLst>
              <a:ext uri="{28A0092B-C50C-407E-A947-70E740481C1C}">
                <a14:useLocalDpi xmlns:a14="http://schemas.microsoft.com/office/drawing/2010/main" val="0"/>
              </a:ext>
            </a:extLst>
          </a:blip>
          <a:srcRect l="20286" t="20863" r="20003" b="21895"/>
          <a:stretch/>
        </p:blipFill>
        <p:spPr>
          <a:xfrm>
            <a:off x="8429624" y="4365371"/>
            <a:ext cx="1868647" cy="1605533"/>
          </a:xfrm>
          <a:prstGeom prst="rect">
            <a:avLst/>
          </a:prstGeom>
        </p:spPr>
      </p:pic>
    </p:spTree>
    <p:extLst>
      <p:ext uri="{BB962C8B-B14F-4D97-AF65-F5344CB8AC3E}">
        <p14:creationId xmlns:p14="http://schemas.microsoft.com/office/powerpoint/2010/main" val="312273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500" fill="hold"/>
                                        <p:tgtEl>
                                          <p:spTgt spid="2052"/>
                                        </p:tgtEl>
                                        <p:attrNameLst>
                                          <p:attrName>ppt_w</p:attrName>
                                        </p:attrNameLst>
                                      </p:cBhvr>
                                      <p:tavLst>
                                        <p:tav tm="0">
                                          <p:val>
                                            <p:fltVal val="0"/>
                                          </p:val>
                                        </p:tav>
                                        <p:tav tm="100000">
                                          <p:val>
                                            <p:strVal val="#ppt_w"/>
                                          </p:val>
                                        </p:tav>
                                      </p:tavLst>
                                    </p:anim>
                                    <p:anim calcmode="lin" valueType="num">
                                      <p:cBhvr>
                                        <p:cTn id="13" dur="500" fill="hold"/>
                                        <p:tgtEl>
                                          <p:spTgt spid="2052"/>
                                        </p:tgtEl>
                                        <p:attrNameLst>
                                          <p:attrName>ppt_h</p:attrName>
                                        </p:attrNameLst>
                                      </p:cBhvr>
                                      <p:tavLst>
                                        <p:tav tm="0">
                                          <p:val>
                                            <p:fltVal val="0"/>
                                          </p:val>
                                        </p:tav>
                                        <p:tav tm="100000">
                                          <p:val>
                                            <p:strVal val="#ppt_h"/>
                                          </p:val>
                                        </p:tav>
                                      </p:tavLst>
                                    </p:anim>
                                    <p:animEffect transition="in" filter="fade">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F6CF-DE0D-410D-9DC3-BFA5565C8C11}"/>
              </a:ext>
            </a:extLst>
          </p:cNvPr>
          <p:cNvSpPr>
            <a:spLocks noGrp="1"/>
          </p:cNvSpPr>
          <p:nvPr>
            <p:ph type="title"/>
          </p:nvPr>
        </p:nvSpPr>
        <p:spPr/>
        <p:txBody>
          <a:bodyPr/>
          <a:lstStyle/>
          <a:p>
            <a:endParaRPr lang="en-US" dirty="0"/>
          </a:p>
        </p:txBody>
      </p:sp>
      <p:pic>
        <p:nvPicPr>
          <p:cNvPr id="17" name="Picture 16">
            <a:extLst>
              <a:ext uri="{FF2B5EF4-FFF2-40B4-BE49-F238E27FC236}">
                <a16:creationId xmlns:a16="http://schemas.microsoft.com/office/drawing/2014/main" id="{D1BEF263-B5A8-4405-AC36-551D63B0886E}"/>
              </a:ext>
            </a:extLst>
          </p:cNvPr>
          <p:cNvPicPr>
            <a:picLocks noChangeAspect="1"/>
          </p:cNvPicPr>
          <p:nvPr/>
        </p:nvPicPr>
        <p:blipFill rotWithShape="1">
          <a:blip r:embed="rId3"/>
          <a:srcRect r="3587"/>
          <a:stretch/>
        </p:blipFill>
        <p:spPr>
          <a:xfrm>
            <a:off x="-321722" y="-77035"/>
            <a:ext cx="12684049" cy="6935035"/>
          </a:xfrm>
          <a:prstGeom prst="rect">
            <a:avLst/>
          </a:prstGeom>
        </p:spPr>
      </p:pic>
      <p:sp>
        <p:nvSpPr>
          <p:cNvPr id="3" name="TextBox 2">
            <a:extLst>
              <a:ext uri="{FF2B5EF4-FFF2-40B4-BE49-F238E27FC236}">
                <a16:creationId xmlns:a16="http://schemas.microsoft.com/office/drawing/2014/main" id="{4A01DC2C-D7C8-4499-80D9-0C4EC0C773B3}"/>
              </a:ext>
            </a:extLst>
          </p:cNvPr>
          <p:cNvSpPr txBox="1"/>
          <p:nvPr/>
        </p:nvSpPr>
        <p:spPr>
          <a:xfrm>
            <a:off x="-321722" y="5069836"/>
            <a:ext cx="6417722" cy="523220"/>
          </a:xfrm>
          <a:prstGeom prst="rect">
            <a:avLst/>
          </a:prstGeom>
          <a:noFill/>
        </p:spPr>
        <p:txBody>
          <a:bodyPr wrap="square" rtlCol="0">
            <a:spAutoFit/>
          </a:bodyPr>
          <a:lstStyle/>
          <a:p>
            <a:pPr algn="ctr"/>
            <a:r>
              <a:rPr lang="en-US" sz="2800" dirty="0">
                <a:solidFill>
                  <a:srgbClr val="BBBBBB"/>
                </a:solidFill>
                <a:latin typeface="Arial Black" panose="020B0A04020102020204" pitchFamily="34" charset="0"/>
              </a:rPr>
              <a:t>END</a:t>
            </a:r>
          </a:p>
        </p:txBody>
      </p:sp>
      <p:pic>
        <p:nvPicPr>
          <p:cNvPr id="5" name="Graphic 4">
            <a:extLst>
              <a:ext uri="{FF2B5EF4-FFF2-40B4-BE49-F238E27FC236}">
                <a16:creationId xmlns:a16="http://schemas.microsoft.com/office/drawing/2014/main" id="{D44698D2-03F9-CAAA-5AE0-5894B74254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5944" y="5816613"/>
            <a:ext cx="1161918" cy="1041387"/>
          </a:xfrm>
          <a:prstGeom prst="rect">
            <a:avLst/>
          </a:prstGeom>
        </p:spPr>
      </p:pic>
    </p:spTree>
    <p:extLst>
      <p:ext uri="{BB962C8B-B14F-4D97-AF65-F5344CB8AC3E}">
        <p14:creationId xmlns:p14="http://schemas.microsoft.com/office/powerpoint/2010/main" val="3364234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73D9A-A818-43C3-A62C-398CDE5B1530}"/>
              </a:ext>
            </a:extLst>
          </p:cNvPr>
          <p:cNvSpPr>
            <a:spLocks noGrp="1"/>
          </p:cNvSpPr>
          <p:nvPr>
            <p:ph idx="1"/>
          </p:nvPr>
        </p:nvSpPr>
        <p:spPr>
          <a:xfrm>
            <a:off x="6238976" y="2993677"/>
            <a:ext cx="3000718" cy="2654449"/>
          </a:xfrm>
        </p:spPr>
        <p:txBody>
          <a:bodyPr>
            <a:normAutofit/>
          </a:bodyPr>
          <a:lstStyle/>
          <a:p>
            <a:pPr marL="0" indent="0">
              <a:buNone/>
            </a:pPr>
            <a:r>
              <a:rPr lang="en-US" sz="2400" b="1" dirty="0">
                <a:highlight>
                  <a:srgbClr val="FFFF00"/>
                </a:highlight>
              </a:rPr>
              <a:t>Understanding Civil Air Patrol’s Civilian Defense identity</a:t>
            </a:r>
            <a:r>
              <a:rPr lang="en-US" sz="2400" b="1" dirty="0"/>
              <a:t> </a:t>
            </a:r>
            <a:r>
              <a:rPr lang="en-US" sz="2400" dirty="0"/>
              <a:t>guided the brand strategy forward.</a:t>
            </a:r>
          </a:p>
        </p:txBody>
      </p:sp>
      <p:sp>
        <p:nvSpPr>
          <p:cNvPr id="3" name="Slide Number Placeholder 2">
            <a:extLst>
              <a:ext uri="{FF2B5EF4-FFF2-40B4-BE49-F238E27FC236}">
                <a16:creationId xmlns:a16="http://schemas.microsoft.com/office/drawing/2014/main" id="{B36BB93A-1E59-4147-81AE-AAB4E86A0AA6}"/>
              </a:ext>
            </a:extLst>
          </p:cNvPr>
          <p:cNvSpPr>
            <a:spLocks noGrp="1"/>
          </p:cNvSpPr>
          <p:nvPr>
            <p:ph type="sldNum" sz="quarter" idx="11"/>
          </p:nvPr>
        </p:nvSpPr>
        <p:spPr/>
        <p:txBody>
          <a:bodyPr/>
          <a:lstStyle/>
          <a:p>
            <a:fld id="{A47E3F7A-0EE5-45E7-B40F-D7CBCF0FD8B8}" type="slidenum">
              <a:rPr lang="en-US" smtClean="0"/>
              <a:pPr/>
              <a:t>5</a:t>
            </a:fld>
            <a:endParaRPr lang="en-US" dirty="0"/>
          </a:p>
        </p:txBody>
      </p:sp>
      <p:sp>
        <p:nvSpPr>
          <p:cNvPr id="4" name="Title 3">
            <a:extLst>
              <a:ext uri="{FF2B5EF4-FFF2-40B4-BE49-F238E27FC236}">
                <a16:creationId xmlns:a16="http://schemas.microsoft.com/office/drawing/2014/main" id="{AC4C537C-7020-4FF2-AD24-29FDBAEFD4FD}"/>
              </a:ext>
            </a:extLst>
          </p:cNvPr>
          <p:cNvSpPr>
            <a:spLocks noGrp="1"/>
          </p:cNvSpPr>
          <p:nvPr>
            <p:ph type="title"/>
          </p:nvPr>
        </p:nvSpPr>
        <p:spPr>
          <a:xfrm>
            <a:off x="838199" y="167158"/>
            <a:ext cx="10515601" cy="1325563"/>
          </a:xfrm>
        </p:spPr>
        <p:txBody>
          <a:bodyPr/>
          <a:lstStyle/>
          <a:p>
            <a:r>
              <a:rPr lang="en-US" dirty="0"/>
              <a:t>How We Got Here</a:t>
            </a:r>
          </a:p>
        </p:txBody>
      </p:sp>
      <p:grpSp>
        <p:nvGrpSpPr>
          <p:cNvPr id="6" name="Group 5">
            <a:extLst>
              <a:ext uri="{FF2B5EF4-FFF2-40B4-BE49-F238E27FC236}">
                <a16:creationId xmlns:a16="http://schemas.microsoft.com/office/drawing/2014/main" id="{13ADAE48-51E9-42C9-812E-9D91D39DC74E}"/>
              </a:ext>
            </a:extLst>
          </p:cNvPr>
          <p:cNvGrpSpPr/>
          <p:nvPr/>
        </p:nvGrpSpPr>
        <p:grpSpPr>
          <a:xfrm>
            <a:off x="3343416" y="1867907"/>
            <a:ext cx="2522681" cy="3982677"/>
            <a:chOff x="613127" y="2824398"/>
            <a:chExt cx="1487312" cy="2348089"/>
          </a:xfrm>
          <a:solidFill>
            <a:srgbClr val="99CCFF"/>
          </a:solidFill>
        </p:grpSpPr>
        <p:sp>
          <p:nvSpPr>
            <p:cNvPr id="7" name="Rectangle 6">
              <a:extLst>
                <a:ext uri="{FF2B5EF4-FFF2-40B4-BE49-F238E27FC236}">
                  <a16:creationId xmlns:a16="http://schemas.microsoft.com/office/drawing/2014/main" id="{DE0DDBEC-C5CC-4A99-BBFC-83291B65CEA3}"/>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09FE158-6A4B-47F9-8169-55F441664AA6}"/>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01</a:t>
              </a:r>
            </a:p>
          </p:txBody>
        </p:sp>
        <p:sp>
          <p:nvSpPr>
            <p:cNvPr id="9" name="TextBox 8">
              <a:extLst>
                <a:ext uri="{FF2B5EF4-FFF2-40B4-BE49-F238E27FC236}">
                  <a16:creationId xmlns:a16="http://schemas.microsoft.com/office/drawing/2014/main" id="{1FB9DEA3-B725-4A0C-9B72-4E762F35BBCD}"/>
                </a:ext>
              </a:extLst>
            </p:cNvPr>
            <p:cNvSpPr txBox="1"/>
            <p:nvPr/>
          </p:nvSpPr>
          <p:spPr>
            <a:xfrm rot="16200000">
              <a:off x="546519" y="3936675"/>
              <a:ext cx="1604786" cy="707685"/>
            </a:xfrm>
            <a:prstGeom prst="rect">
              <a:avLst/>
            </a:prstGeom>
            <a:noFill/>
            <a:ln>
              <a:noFill/>
            </a:ln>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Current State:</a:t>
              </a:r>
            </a:p>
          </p:txBody>
        </p:sp>
      </p:grpSp>
      <p:pic>
        <p:nvPicPr>
          <p:cNvPr id="16" name="Picture 2" descr="United States civil defense - Wikipedia">
            <a:extLst>
              <a:ext uri="{FF2B5EF4-FFF2-40B4-BE49-F238E27FC236}">
                <a16:creationId xmlns:a16="http://schemas.microsoft.com/office/drawing/2014/main" id="{5CA3C4A0-933B-4D8E-BE6B-45D788A61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358" y="2004819"/>
            <a:ext cx="853886" cy="853886"/>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3">
            <a:extLst>
              <a:ext uri="{FF2B5EF4-FFF2-40B4-BE49-F238E27FC236}">
                <a16:creationId xmlns:a16="http://schemas.microsoft.com/office/drawing/2014/main" id="{BC1C0A8E-8E66-4D45-9B46-23CFEE118494}"/>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288762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088F-50D4-4A70-A925-D90828CFC76F}"/>
              </a:ext>
            </a:extLst>
          </p:cNvPr>
          <p:cNvSpPr>
            <a:spLocks noGrp="1"/>
          </p:cNvSpPr>
          <p:nvPr>
            <p:ph type="title"/>
          </p:nvPr>
        </p:nvSpPr>
        <p:spPr>
          <a:xfrm>
            <a:off x="845940" y="149242"/>
            <a:ext cx="10507860" cy="1325563"/>
          </a:xfrm>
        </p:spPr>
        <p:txBody>
          <a:bodyPr/>
          <a:lstStyle/>
          <a:p>
            <a:r>
              <a:rPr lang="en-US" dirty="0"/>
              <a:t>Origin of the CAP Identity</a:t>
            </a:r>
          </a:p>
        </p:txBody>
      </p:sp>
      <p:sp>
        <p:nvSpPr>
          <p:cNvPr id="3" name="Slide Number Placeholder 2">
            <a:extLst>
              <a:ext uri="{FF2B5EF4-FFF2-40B4-BE49-F238E27FC236}">
                <a16:creationId xmlns:a16="http://schemas.microsoft.com/office/drawing/2014/main" id="{824C25D7-5852-45FB-B3D4-8D6025C10E4E}"/>
              </a:ext>
            </a:extLst>
          </p:cNvPr>
          <p:cNvSpPr>
            <a:spLocks noGrp="1"/>
          </p:cNvSpPr>
          <p:nvPr>
            <p:ph type="sldNum" sz="quarter" idx="11"/>
          </p:nvPr>
        </p:nvSpPr>
        <p:spPr/>
        <p:txBody>
          <a:bodyPr/>
          <a:lstStyle/>
          <a:p>
            <a:fld id="{A47E3F7A-0EE5-45E7-B40F-D7CBCF0FD8B8}" type="slidenum">
              <a:rPr lang="en-US" smtClean="0"/>
              <a:pPr/>
              <a:t>6</a:t>
            </a:fld>
            <a:endParaRPr lang="en-US" dirty="0"/>
          </a:p>
        </p:txBody>
      </p:sp>
      <p:pic>
        <p:nvPicPr>
          <p:cNvPr id="5" name="Picture 4">
            <a:extLst>
              <a:ext uri="{FF2B5EF4-FFF2-40B4-BE49-F238E27FC236}">
                <a16:creationId xmlns:a16="http://schemas.microsoft.com/office/drawing/2014/main" id="{5571DD56-F8B5-44C3-8022-2F35931FCD39}"/>
              </a:ext>
            </a:extLst>
          </p:cNvPr>
          <p:cNvPicPr>
            <a:picLocks noChangeAspect="1"/>
          </p:cNvPicPr>
          <p:nvPr/>
        </p:nvPicPr>
        <p:blipFill rotWithShape="1">
          <a:blip r:embed="rId3"/>
          <a:srcRect l="963"/>
          <a:stretch/>
        </p:blipFill>
        <p:spPr>
          <a:xfrm>
            <a:off x="622300" y="1758483"/>
            <a:ext cx="3178973" cy="4531576"/>
          </a:xfrm>
          <a:prstGeom prst="rect">
            <a:avLst/>
          </a:prstGeom>
        </p:spPr>
      </p:pic>
      <p:sp>
        <p:nvSpPr>
          <p:cNvPr id="10" name="Content Placeholder 1">
            <a:extLst>
              <a:ext uri="{FF2B5EF4-FFF2-40B4-BE49-F238E27FC236}">
                <a16:creationId xmlns:a16="http://schemas.microsoft.com/office/drawing/2014/main" id="{24137305-9500-4ADB-A665-3E2425CFBB78}"/>
              </a:ext>
            </a:extLst>
          </p:cNvPr>
          <p:cNvSpPr txBox="1">
            <a:spLocks/>
          </p:cNvSpPr>
          <p:nvPr/>
        </p:nvSpPr>
        <p:spPr>
          <a:xfrm>
            <a:off x="4184534" y="1922903"/>
            <a:ext cx="4086010" cy="36757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 Triblade symbol is based on the 1940s suite of now-obsolete Civilian Defense iconography. </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2400" dirty="0"/>
              <a:t>The </a:t>
            </a:r>
            <a:r>
              <a:rPr lang="en-US" sz="2400" b="1" dirty="0">
                <a:highlight>
                  <a:srgbClr val="FFFF00"/>
                </a:highlight>
              </a:rPr>
              <a:t>Civil Air Patrol symbol was </a:t>
            </a:r>
            <a:r>
              <a:rPr lang="en-US" sz="2400" b="1" i="1" u="sng" dirty="0">
                <a:highlight>
                  <a:srgbClr val="FFFF00"/>
                </a:highlight>
              </a:rPr>
              <a:t>not</a:t>
            </a:r>
            <a:r>
              <a:rPr lang="en-US" sz="2400" b="1" dirty="0">
                <a:highlight>
                  <a:srgbClr val="FFFF00"/>
                </a:highlight>
              </a:rPr>
              <a:t> developed as a meaningful brand identity;</a:t>
            </a:r>
            <a:r>
              <a:rPr lang="en-US" sz="2400" dirty="0"/>
              <a:t> it was merely an icon for quick reference.</a:t>
            </a:r>
          </a:p>
          <a:p>
            <a:pPr marL="0" indent="0">
              <a:buNone/>
            </a:pPr>
            <a:endParaRPr lang="en-US" dirty="0"/>
          </a:p>
        </p:txBody>
      </p:sp>
      <p:grpSp>
        <p:nvGrpSpPr>
          <p:cNvPr id="9" name="Group 8">
            <a:extLst>
              <a:ext uri="{FF2B5EF4-FFF2-40B4-BE49-F238E27FC236}">
                <a16:creationId xmlns:a16="http://schemas.microsoft.com/office/drawing/2014/main" id="{4225AE66-49A3-4DC0-878C-E2A9C85D72BC}"/>
              </a:ext>
            </a:extLst>
          </p:cNvPr>
          <p:cNvGrpSpPr/>
          <p:nvPr/>
        </p:nvGrpSpPr>
        <p:grpSpPr>
          <a:xfrm>
            <a:off x="8512784" y="1674790"/>
            <a:ext cx="3086100" cy="4615269"/>
            <a:chOff x="5617187" y="1708418"/>
            <a:chExt cx="3119079" cy="4664589"/>
          </a:xfrm>
        </p:grpSpPr>
        <p:pic>
          <p:nvPicPr>
            <p:cNvPr id="7" name="Picture 6" descr="Shape, polygon&#10;&#10;Description automatically generated">
              <a:extLst>
                <a:ext uri="{FF2B5EF4-FFF2-40B4-BE49-F238E27FC236}">
                  <a16:creationId xmlns:a16="http://schemas.microsoft.com/office/drawing/2014/main" id="{E4B9C8A5-50DD-4C1B-A3EB-A9B831F8ADD7}"/>
                </a:ext>
              </a:extLst>
            </p:cNvPr>
            <p:cNvPicPr>
              <a:picLocks noChangeAspect="1"/>
            </p:cNvPicPr>
            <p:nvPr/>
          </p:nvPicPr>
          <p:blipFill rotWithShape="1">
            <a:blip r:embed="rId4">
              <a:extLst>
                <a:ext uri="{28A0092B-C50C-407E-A947-70E740481C1C}">
                  <a14:useLocalDpi xmlns:a14="http://schemas.microsoft.com/office/drawing/2010/main" val="0"/>
                </a:ext>
              </a:extLst>
            </a:blip>
            <a:srcRect l="3047" t="15926" r="61081" b="5238"/>
            <a:stretch/>
          </p:blipFill>
          <p:spPr>
            <a:xfrm>
              <a:off x="5617187" y="1894329"/>
              <a:ext cx="3119079" cy="4478678"/>
            </a:xfrm>
            <a:prstGeom prst="rect">
              <a:avLst/>
            </a:prstGeom>
          </p:spPr>
        </p:pic>
        <p:pic>
          <p:nvPicPr>
            <p:cNvPr id="8" name="Picture 7" descr="Shape, polygon&#10;&#10;Description automatically generated">
              <a:extLst>
                <a:ext uri="{FF2B5EF4-FFF2-40B4-BE49-F238E27FC236}">
                  <a16:creationId xmlns:a16="http://schemas.microsoft.com/office/drawing/2014/main" id="{2318F94C-C4BA-4BCC-85A8-F663D612B121}"/>
                </a:ext>
              </a:extLst>
            </p:cNvPr>
            <p:cNvPicPr>
              <a:picLocks noChangeAspect="1"/>
            </p:cNvPicPr>
            <p:nvPr/>
          </p:nvPicPr>
          <p:blipFill rotWithShape="1">
            <a:blip r:embed="rId4">
              <a:extLst>
                <a:ext uri="{28A0092B-C50C-407E-A947-70E740481C1C}">
                  <a14:useLocalDpi xmlns:a14="http://schemas.microsoft.com/office/drawing/2010/main" val="0"/>
                </a:ext>
              </a:extLst>
            </a:blip>
            <a:srcRect l="21193" t="4074" r="25693" b="83518"/>
            <a:stretch/>
          </p:blipFill>
          <p:spPr>
            <a:xfrm>
              <a:off x="5617187" y="1708418"/>
              <a:ext cx="3119079" cy="476033"/>
            </a:xfrm>
            <a:prstGeom prst="rect">
              <a:avLst/>
            </a:prstGeom>
          </p:spPr>
        </p:pic>
      </p:grpSp>
      <p:sp>
        <p:nvSpPr>
          <p:cNvPr id="18" name="TextBox 17">
            <a:extLst>
              <a:ext uri="{FF2B5EF4-FFF2-40B4-BE49-F238E27FC236}">
                <a16:creationId xmlns:a16="http://schemas.microsoft.com/office/drawing/2014/main" id="{35F17FF1-9AA5-4AD3-A380-5FEB49417659}"/>
              </a:ext>
            </a:extLst>
          </p:cNvPr>
          <p:cNvSpPr txBox="1"/>
          <p:nvPr/>
        </p:nvSpPr>
        <p:spPr>
          <a:xfrm>
            <a:off x="4986454" y="5631041"/>
            <a:ext cx="2305897"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None of these icons are logos</a:t>
            </a:r>
          </a:p>
        </p:txBody>
      </p:sp>
      <p:sp>
        <p:nvSpPr>
          <p:cNvPr id="29" name="Arrow: Striped Right 28">
            <a:extLst>
              <a:ext uri="{FF2B5EF4-FFF2-40B4-BE49-F238E27FC236}">
                <a16:creationId xmlns:a16="http://schemas.microsoft.com/office/drawing/2014/main" id="{36C13CE8-1583-4E8A-A046-D8299464BCD4}"/>
              </a:ext>
            </a:extLst>
          </p:cNvPr>
          <p:cNvSpPr/>
          <p:nvPr/>
        </p:nvSpPr>
        <p:spPr>
          <a:xfrm rot="10800000">
            <a:off x="3797814" y="5642048"/>
            <a:ext cx="1188639" cy="556868"/>
          </a:xfrm>
          <a:prstGeom prst="stripedRightArrow">
            <a:avLst>
              <a:gd name="adj1" fmla="val 50000"/>
              <a:gd name="adj2" fmla="val 50000"/>
            </a:avLst>
          </a:prstGeom>
          <a:solidFill>
            <a:srgbClr val="ED4613"/>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Striped Right 29">
            <a:extLst>
              <a:ext uri="{FF2B5EF4-FFF2-40B4-BE49-F238E27FC236}">
                <a16:creationId xmlns:a16="http://schemas.microsoft.com/office/drawing/2014/main" id="{02E4E922-6768-4DD9-A522-C3AF57453819}"/>
              </a:ext>
            </a:extLst>
          </p:cNvPr>
          <p:cNvSpPr/>
          <p:nvPr/>
        </p:nvSpPr>
        <p:spPr>
          <a:xfrm>
            <a:off x="7292351" y="5674726"/>
            <a:ext cx="1191249" cy="556868"/>
          </a:xfrm>
          <a:prstGeom prst="stripedRightArrow">
            <a:avLst>
              <a:gd name="adj1" fmla="val 50000"/>
              <a:gd name="adj2" fmla="val 50000"/>
            </a:avLst>
          </a:prstGeom>
          <a:solidFill>
            <a:srgbClr val="FEC6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ircle: Hollow 18">
            <a:extLst>
              <a:ext uri="{FF2B5EF4-FFF2-40B4-BE49-F238E27FC236}">
                <a16:creationId xmlns:a16="http://schemas.microsoft.com/office/drawing/2014/main" id="{10CF2C16-7A2A-498E-9D25-84C6024FCF6E}"/>
              </a:ext>
            </a:extLst>
          </p:cNvPr>
          <p:cNvSpPr/>
          <p:nvPr/>
        </p:nvSpPr>
        <p:spPr>
          <a:xfrm>
            <a:off x="2685538" y="1947615"/>
            <a:ext cx="1031172" cy="1046927"/>
          </a:xfrm>
          <a:prstGeom prst="donut">
            <a:avLst>
              <a:gd name="adj" fmla="val 3887"/>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Left Bracket 20">
            <a:extLst>
              <a:ext uri="{FF2B5EF4-FFF2-40B4-BE49-F238E27FC236}">
                <a16:creationId xmlns:a16="http://schemas.microsoft.com/office/drawing/2014/main" id="{D9E105F9-6786-4A23-B2A4-4D0133979862}"/>
              </a:ext>
            </a:extLst>
          </p:cNvPr>
          <p:cNvSpPr/>
          <p:nvPr/>
        </p:nvSpPr>
        <p:spPr>
          <a:xfrm>
            <a:off x="4022176" y="3549265"/>
            <a:ext cx="401397" cy="1955148"/>
          </a:xfrm>
          <a:prstGeom prst="leftBracket">
            <a:avLst>
              <a:gd name="adj" fmla="val 0"/>
            </a:avLst>
          </a:prstGeom>
          <a:ln w="381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3" name="Connector: Elbow 12">
            <a:extLst>
              <a:ext uri="{FF2B5EF4-FFF2-40B4-BE49-F238E27FC236}">
                <a16:creationId xmlns:a16="http://schemas.microsoft.com/office/drawing/2014/main" id="{5D133BC8-7CB7-41A2-AC02-77C34CC4C6FF}"/>
              </a:ext>
            </a:extLst>
          </p:cNvPr>
          <p:cNvCxnSpPr>
            <a:cxnSpLocks/>
            <a:stCxn id="21" idx="1"/>
            <a:endCxn id="19" idx="6"/>
          </p:cNvCxnSpPr>
          <p:nvPr/>
        </p:nvCxnSpPr>
        <p:spPr>
          <a:xfrm rot="10800000">
            <a:off x="3716710" y="2471079"/>
            <a:ext cx="305466" cy="2055760"/>
          </a:xfrm>
          <a:prstGeom prst="bentConnector3">
            <a:avLst>
              <a:gd name="adj1" fmla="val 50000"/>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
        <p:nvSpPr>
          <p:cNvPr id="20" name="Footer Placeholder 3">
            <a:extLst>
              <a:ext uri="{FF2B5EF4-FFF2-40B4-BE49-F238E27FC236}">
                <a16:creationId xmlns:a16="http://schemas.microsoft.com/office/drawing/2014/main" id="{10EC4D53-19AC-4C04-8FA2-779195437EAC}"/>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50561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3C7E-E2B9-4D3A-A763-386A9CECAEAC}"/>
              </a:ext>
            </a:extLst>
          </p:cNvPr>
          <p:cNvSpPr>
            <a:spLocks noGrp="1"/>
          </p:cNvSpPr>
          <p:nvPr>
            <p:ph type="title"/>
          </p:nvPr>
        </p:nvSpPr>
        <p:spPr>
          <a:xfrm>
            <a:off x="845940" y="149242"/>
            <a:ext cx="10507859" cy="1325563"/>
          </a:xfrm>
        </p:spPr>
        <p:txBody>
          <a:bodyPr/>
          <a:lstStyle/>
          <a:p>
            <a:r>
              <a:rPr lang="en-US" dirty="0"/>
              <a:t>Icons vs. Logos</a:t>
            </a:r>
          </a:p>
        </p:txBody>
      </p:sp>
      <p:sp>
        <p:nvSpPr>
          <p:cNvPr id="3" name="Slide Number Placeholder 2">
            <a:extLst>
              <a:ext uri="{FF2B5EF4-FFF2-40B4-BE49-F238E27FC236}">
                <a16:creationId xmlns:a16="http://schemas.microsoft.com/office/drawing/2014/main" id="{B8C5FD19-C5F1-447A-AFC8-A59E33480A3A}"/>
              </a:ext>
            </a:extLst>
          </p:cNvPr>
          <p:cNvSpPr>
            <a:spLocks noGrp="1"/>
          </p:cNvSpPr>
          <p:nvPr>
            <p:ph type="sldNum" sz="quarter" idx="11"/>
          </p:nvPr>
        </p:nvSpPr>
        <p:spPr/>
        <p:txBody>
          <a:bodyPr/>
          <a:lstStyle/>
          <a:p>
            <a:fld id="{A47E3F7A-0EE5-45E7-B40F-D7CBCF0FD8B8}" type="slidenum">
              <a:rPr lang="en-US" smtClean="0"/>
              <a:pPr/>
              <a:t>7</a:t>
            </a:fld>
            <a:endParaRPr lang="en-US" dirty="0"/>
          </a:p>
        </p:txBody>
      </p:sp>
      <p:pic>
        <p:nvPicPr>
          <p:cNvPr id="5" name="Picture 2" descr="STICKER DAD (2 PACK) BIOHAZARD Symbol vinyl Hard Hat Helmet decal (size: 2&quot;  ROUND color: BLACK/YELLOW) Hard Hat, Helmet, Windows, Walls, Bumpers,  Laptop, Lockers, etc. - - Amazon.com">
            <a:extLst>
              <a:ext uri="{FF2B5EF4-FFF2-40B4-BE49-F238E27FC236}">
                <a16:creationId xmlns:a16="http://schemas.microsoft.com/office/drawing/2014/main" id="{440843EE-BB8C-423E-A45E-8E9C618F8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68" t="5519" r="5690" b="5451"/>
          <a:stretch/>
        </p:blipFill>
        <p:spPr bwMode="auto">
          <a:xfrm>
            <a:off x="711968" y="1966321"/>
            <a:ext cx="1101744" cy="1107796"/>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4" descr="A Brief History of the Iconic Biohazard Symbol">
            <a:extLst>
              <a:ext uri="{FF2B5EF4-FFF2-40B4-BE49-F238E27FC236}">
                <a16:creationId xmlns:a16="http://schemas.microsoft.com/office/drawing/2014/main" id="{DD12B3A6-FE1E-476E-8EDA-99CC55CFFC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12" t="-2726" r="-6918" b="7225"/>
          <a:stretch/>
        </p:blipFill>
        <p:spPr bwMode="auto">
          <a:xfrm>
            <a:off x="2046271" y="5103900"/>
            <a:ext cx="1508596" cy="1262268"/>
          </a:xfrm>
          <a:prstGeom prst="triangle">
            <a:avLst/>
          </a:prstGeom>
          <a:noFill/>
          <a:extLst>
            <a:ext uri="{909E8E84-426E-40DD-AFC4-6F175D3DCCD1}">
              <a14:hiddenFill xmlns:a14="http://schemas.microsoft.com/office/drawing/2010/main">
                <a:solidFill>
                  <a:srgbClr val="FFFFFF"/>
                </a:solidFill>
              </a14:hiddenFill>
            </a:ext>
          </a:extLst>
        </p:spPr>
      </p:pic>
      <p:pic>
        <p:nvPicPr>
          <p:cNvPr id="7" name="Picture 6" descr="Radiation Symbol Images, Stock Photos &amp; Vectors | Shutterstock">
            <a:extLst>
              <a:ext uri="{FF2B5EF4-FFF2-40B4-BE49-F238E27FC236}">
                <a16:creationId xmlns:a16="http://schemas.microsoft.com/office/drawing/2014/main" id="{12DF0CAC-87D7-4C78-9386-04A5660E26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558" t="5782" r="19776" b="13308"/>
          <a:stretch/>
        </p:blipFill>
        <p:spPr bwMode="auto">
          <a:xfrm>
            <a:off x="3716271" y="4916367"/>
            <a:ext cx="1109012" cy="1128008"/>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18" descr="First Aid Symbol – Western Safety Sign">
            <a:extLst>
              <a:ext uri="{FF2B5EF4-FFF2-40B4-BE49-F238E27FC236}">
                <a16:creationId xmlns:a16="http://schemas.microsoft.com/office/drawing/2014/main" id="{FD5ECF66-5A6A-4520-B286-8AF3937CDA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61" t="2295" r="4042" b="2493"/>
          <a:stretch/>
        </p:blipFill>
        <p:spPr bwMode="auto">
          <a:xfrm>
            <a:off x="4023111" y="2021300"/>
            <a:ext cx="1101744" cy="1128008"/>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20" descr="Clip Art: Poison Symbol 1 Color 1 I abcteach.com | abcteach">
            <a:extLst>
              <a:ext uri="{FF2B5EF4-FFF2-40B4-BE49-F238E27FC236}">
                <a16:creationId xmlns:a16="http://schemas.microsoft.com/office/drawing/2014/main" id="{DA230D7D-C452-46CC-A072-4AC1B314522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78" b="89778" l="4000" r="95556">
                        <a14:foregroundMark x1="44889" y1="77778" x2="44889" y2="77778"/>
                        <a14:foregroundMark x1="8889" y1="80000" x2="8889" y2="80000"/>
                        <a14:foregroundMark x1="10222" y1="69778" x2="10222" y2="69778"/>
                        <a14:foregroundMark x1="25333" y1="41778" x2="35556" y2="25333"/>
                        <a14:foregroundMark x1="91556" y1="86222" x2="92889" y2="76889"/>
                        <a14:foregroundMark x1="4444" y1="78667" x2="5333" y2="85778"/>
                        <a14:foregroundMark x1="91556" y1="88889" x2="95556" y2="77778"/>
                        <a14:foregroundMark x1="95556" y1="77778" x2="95556" y2="77333"/>
                      </a14:backgroundRemoval>
                    </a14:imgEffect>
                  </a14:imgLayer>
                </a14:imgProps>
              </a:ext>
              <a:ext uri="{28A0092B-C50C-407E-A947-70E740481C1C}">
                <a14:useLocalDpi xmlns:a14="http://schemas.microsoft.com/office/drawing/2010/main" val="0"/>
              </a:ext>
            </a:extLst>
          </a:blip>
          <a:srcRect/>
          <a:stretch>
            <a:fillRect/>
          </a:stretch>
        </p:blipFill>
        <p:spPr bwMode="auto">
          <a:xfrm>
            <a:off x="191783" y="3352116"/>
            <a:ext cx="1367736" cy="1367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4A32737E-1250-48C4-ADB6-F347773F8E0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832" t="9186" r="17899" b="26448"/>
          <a:stretch/>
        </p:blipFill>
        <p:spPr bwMode="auto">
          <a:xfrm>
            <a:off x="776764" y="4957291"/>
            <a:ext cx="1101744" cy="1103436"/>
          </a:xfrm>
          <a:prstGeom prst="ellipse">
            <a:avLst/>
          </a:prstGeom>
          <a:noFill/>
          <a:extLst>
            <a:ext uri="{909E8E84-426E-40DD-AFC4-6F175D3DCCD1}">
              <a14:hiddenFill xmlns:a14="http://schemas.microsoft.com/office/drawing/2010/main">
                <a:solidFill>
                  <a:srgbClr val="FFFFFF"/>
                </a:solidFill>
              </a14:hiddenFill>
            </a:ext>
          </a:extLst>
        </p:spPr>
      </p:pic>
      <p:sp>
        <p:nvSpPr>
          <p:cNvPr id="15" name="Content Placeholder 8">
            <a:extLst>
              <a:ext uri="{FF2B5EF4-FFF2-40B4-BE49-F238E27FC236}">
                <a16:creationId xmlns:a16="http://schemas.microsoft.com/office/drawing/2014/main" id="{7079004F-C9B3-49BF-BB2F-D0CC28D62492}"/>
              </a:ext>
            </a:extLst>
          </p:cNvPr>
          <p:cNvSpPr txBox="1">
            <a:spLocks/>
          </p:cNvSpPr>
          <p:nvPr/>
        </p:nvSpPr>
        <p:spPr>
          <a:xfrm>
            <a:off x="1473285" y="3419865"/>
            <a:ext cx="2777228" cy="169740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highlight>
                  <a:srgbClr val="FFFF00"/>
                </a:highlight>
              </a:rPr>
              <a:t>Icons</a:t>
            </a:r>
            <a:r>
              <a:rPr lang="en-US" sz="2400" dirty="0">
                <a:highlight>
                  <a:srgbClr val="FFFF00"/>
                </a:highlight>
              </a:rPr>
              <a:t> </a:t>
            </a:r>
            <a:r>
              <a:rPr lang="en-US" sz="2400" dirty="0"/>
              <a:t>are intended to simplify and </a:t>
            </a:r>
            <a:r>
              <a:rPr lang="en-US" sz="2400" b="1" dirty="0">
                <a:highlight>
                  <a:srgbClr val="FFFF00"/>
                </a:highlight>
              </a:rPr>
              <a:t>communicate a message</a:t>
            </a:r>
            <a:r>
              <a:rPr lang="en-US" sz="2400" dirty="0">
                <a:highlight>
                  <a:srgbClr val="FFFFFF"/>
                </a:highlight>
              </a:rPr>
              <a:t> at a glance.</a:t>
            </a:r>
          </a:p>
        </p:txBody>
      </p:sp>
      <p:sp>
        <p:nvSpPr>
          <p:cNvPr id="16" name="Content Placeholder 8">
            <a:extLst>
              <a:ext uri="{FF2B5EF4-FFF2-40B4-BE49-F238E27FC236}">
                <a16:creationId xmlns:a16="http://schemas.microsoft.com/office/drawing/2014/main" id="{950AE229-7C1D-4768-AA1F-739E943838AE}"/>
              </a:ext>
            </a:extLst>
          </p:cNvPr>
          <p:cNvSpPr txBox="1">
            <a:spLocks/>
          </p:cNvSpPr>
          <p:nvPr/>
        </p:nvSpPr>
        <p:spPr>
          <a:xfrm>
            <a:off x="7905148" y="3029852"/>
            <a:ext cx="2840863" cy="25737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highlight>
                  <a:srgbClr val="FFFF00"/>
                </a:highlight>
              </a:rPr>
              <a:t>Logos </a:t>
            </a:r>
            <a:r>
              <a:rPr lang="en-US" sz="2400" dirty="0"/>
              <a:t>are unique shapes designed to </a:t>
            </a:r>
            <a:r>
              <a:rPr lang="en-US" sz="2400" b="1" dirty="0">
                <a:highlight>
                  <a:srgbClr val="FFFF00"/>
                </a:highlight>
              </a:rPr>
              <a:t>capture the essence of a company </a:t>
            </a:r>
            <a:r>
              <a:rPr lang="en-US" sz="2400" dirty="0"/>
              <a:t>or product in a thoughtful way. </a:t>
            </a:r>
          </a:p>
        </p:txBody>
      </p:sp>
      <p:pic>
        <p:nvPicPr>
          <p:cNvPr id="3076" name="Picture 4" descr="New Nike Ad Makes a Statement | The Garnette Report">
            <a:extLst>
              <a:ext uri="{FF2B5EF4-FFF2-40B4-BE49-F238E27FC236}">
                <a16:creationId xmlns:a16="http://schemas.microsoft.com/office/drawing/2014/main" id="{52734679-9435-47CF-99B5-ECFD03864B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6390" y="1586098"/>
            <a:ext cx="1808031" cy="86470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ARLEY DAVIDSON SHIELD LOGO SILHOUETTE - Craftyguys">
            <a:extLst>
              <a:ext uri="{FF2B5EF4-FFF2-40B4-BE49-F238E27FC236}">
                <a16:creationId xmlns:a16="http://schemas.microsoft.com/office/drawing/2014/main" id="{1258FF1D-E030-4E88-B7E1-CF92BC7644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3" t="16452" r="1233" b="14324"/>
          <a:stretch/>
        </p:blipFill>
        <p:spPr bwMode="auto">
          <a:xfrm>
            <a:off x="6101250" y="2399142"/>
            <a:ext cx="1818497" cy="1258842"/>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a:extLst>
              <a:ext uri="{FF2B5EF4-FFF2-40B4-BE49-F238E27FC236}">
                <a16:creationId xmlns:a16="http://schemas.microsoft.com/office/drawing/2014/main" id="{4EA61F8E-CD07-428D-9EAE-8CFD86A4D6B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149" t="1340" r="-4413" b="5188"/>
          <a:stretch/>
        </p:blipFill>
        <p:spPr bwMode="auto">
          <a:xfrm>
            <a:off x="2105935" y="1479914"/>
            <a:ext cx="1558080" cy="1329259"/>
          </a:xfrm>
          <a:prstGeom prst="triangle">
            <a:avLst/>
          </a:prstGeom>
          <a:noFill/>
          <a:extLst>
            <a:ext uri="{909E8E84-426E-40DD-AFC4-6F175D3DCCD1}">
              <a14:hiddenFill xmlns:a14="http://schemas.microsoft.com/office/drawing/2010/main">
                <a:solidFill>
                  <a:srgbClr val="FFFFFF"/>
                </a:solidFill>
              </a14:hiddenFill>
            </a:ext>
          </a:extLst>
        </p:spPr>
      </p:pic>
      <p:pic>
        <p:nvPicPr>
          <p:cNvPr id="3078" name="Picture 6" descr="adidas stripes png - adidas logo without name PNG image with transparent  background | TOPpng">
            <a:extLst>
              <a:ext uri="{FF2B5EF4-FFF2-40B4-BE49-F238E27FC236}">
                <a16:creationId xmlns:a16="http://schemas.microsoft.com/office/drawing/2014/main" id="{81B6F45E-CC47-4995-ACA2-0447B2D475B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779" b="89872" l="2976" r="98214">
                        <a14:foregroundMark x1="15357" y1="73108" x2="8571" y2="72643"/>
                        <a14:foregroundMark x1="34643" y1="55879" x2="50238" y2="71478"/>
                        <a14:foregroundMark x1="93214" y1="73341" x2="93214" y2="73341"/>
                        <a14:foregroundMark x1="93214" y1="73341" x2="93214" y2="73341"/>
                        <a14:foregroundMark x1="98333" y1="75553" x2="98333" y2="75553"/>
                        <a14:foregroundMark x1="97381" y1="76834" x2="97381" y2="76834"/>
                        <a14:foregroundMark x1="97381" y1="76834" x2="97381" y2="76834"/>
                        <a14:foregroundMark x1="2976" y1="72992" x2="2976" y2="72992"/>
                      </a14:backgroundRemoval>
                    </a14:imgEffect>
                  </a14:imgLayer>
                </a14:imgProps>
              </a:ext>
              <a:ext uri="{28A0092B-C50C-407E-A947-70E740481C1C}">
                <a14:useLocalDpi xmlns:a14="http://schemas.microsoft.com/office/drawing/2010/main" val="0"/>
              </a:ext>
            </a:extLst>
          </a:blip>
          <a:srcRect t="17527" b="15695"/>
          <a:stretch/>
        </p:blipFill>
        <p:spPr bwMode="auto">
          <a:xfrm>
            <a:off x="6519771" y="5101634"/>
            <a:ext cx="1745001" cy="119175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hili's Grill &amp; Bar Logo Vector">
            <a:extLst>
              <a:ext uri="{FF2B5EF4-FFF2-40B4-BE49-F238E27FC236}">
                <a16:creationId xmlns:a16="http://schemas.microsoft.com/office/drawing/2014/main" id="{26E19559-1F24-4B71-9B4D-8098CEF77C9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0106"/>
          <a:stretch/>
        </p:blipFill>
        <p:spPr bwMode="auto">
          <a:xfrm>
            <a:off x="7299018" y="1466889"/>
            <a:ext cx="2059839" cy="8221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United States civil defense - Wikipedia">
            <a:extLst>
              <a:ext uri="{FF2B5EF4-FFF2-40B4-BE49-F238E27FC236}">
                <a16:creationId xmlns:a16="http://schemas.microsoft.com/office/drawing/2014/main" id="{CFE55002-C6E0-4679-B720-29F3D1AD357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8171" y="3549870"/>
            <a:ext cx="1097479" cy="10974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ivil Defense Organization, Insignia, and Ranks">
            <a:extLst>
              <a:ext uri="{FF2B5EF4-FFF2-40B4-BE49-F238E27FC236}">
                <a16:creationId xmlns:a16="http://schemas.microsoft.com/office/drawing/2014/main" id="{CC20C51C-2F01-437D-8104-10B32281B6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95092" y="3551691"/>
            <a:ext cx="1097478" cy="11029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ivil Defense Organization, Insignia, and Ranks">
            <a:extLst>
              <a:ext uri="{FF2B5EF4-FFF2-40B4-BE49-F238E27FC236}">
                <a16:creationId xmlns:a16="http://schemas.microsoft.com/office/drawing/2014/main" id="{372ED70A-1F47-473F-B852-6D08DA9418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86040" y="3538967"/>
            <a:ext cx="1108538" cy="1102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drawing&#10;&#10;Description automatically generated">
            <a:extLst>
              <a:ext uri="{FF2B5EF4-FFF2-40B4-BE49-F238E27FC236}">
                <a16:creationId xmlns:a16="http://schemas.microsoft.com/office/drawing/2014/main" id="{0D161ECA-9EB9-407C-8333-F5BE984609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05263" y="3552948"/>
            <a:ext cx="1101744" cy="1101744"/>
          </a:xfrm>
          <a:prstGeom prst="rect">
            <a:avLst/>
          </a:prstGeom>
        </p:spPr>
      </p:pic>
      <p:grpSp>
        <p:nvGrpSpPr>
          <p:cNvPr id="14" name="Group 13">
            <a:extLst>
              <a:ext uri="{FF2B5EF4-FFF2-40B4-BE49-F238E27FC236}">
                <a16:creationId xmlns:a16="http://schemas.microsoft.com/office/drawing/2014/main" id="{A710E918-2F0E-4B88-AA68-B3A06333BFD6}"/>
              </a:ext>
            </a:extLst>
          </p:cNvPr>
          <p:cNvGrpSpPr/>
          <p:nvPr/>
        </p:nvGrpSpPr>
        <p:grpSpPr>
          <a:xfrm>
            <a:off x="4381485" y="3532832"/>
            <a:ext cx="1118769" cy="1118769"/>
            <a:chOff x="257909" y="3387971"/>
            <a:chExt cx="1113692" cy="1113692"/>
          </a:xfrm>
        </p:grpSpPr>
        <p:sp>
          <p:nvSpPr>
            <p:cNvPr id="9" name="Flowchart: Connector 8">
              <a:extLst>
                <a:ext uri="{FF2B5EF4-FFF2-40B4-BE49-F238E27FC236}">
                  <a16:creationId xmlns:a16="http://schemas.microsoft.com/office/drawing/2014/main" id="{32C210AA-FE4C-4EAA-BEB3-B8506C85F2B3}"/>
                </a:ext>
              </a:extLst>
            </p:cNvPr>
            <p:cNvSpPr/>
            <p:nvPr/>
          </p:nvSpPr>
          <p:spPr>
            <a:xfrm>
              <a:off x="257909" y="3387971"/>
              <a:ext cx="1113692" cy="1113692"/>
            </a:xfrm>
            <a:prstGeom prst="flowChartConnector">
              <a:avLst/>
            </a:prstGeom>
            <a:solidFill>
              <a:schemeClr val="tx1"/>
            </a:solidFill>
            <a:ln w="19050">
              <a:solidFill>
                <a:srgbClr val="FFE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4DDCC090-A184-45E4-9D3B-EC81197B0EA7}"/>
                </a:ext>
              </a:extLst>
            </p:cNvPr>
            <p:cNvGrpSpPr/>
            <p:nvPr/>
          </p:nvGrpSpPr>
          <p:grpSpPr>
            <a:xfrm>
              <a:off x="375139" y="3447033"/>
              <a:ext cx="865943" cy="779564"/>
              <a:chOff x="1631072" y="424771"/>
              <a:chExt cx="1865169" cy="1600081"/>
            </a:xfrm>
          </p:grpSpPr>
          <p:sp>
            <p:nvSpPr>
              <p:cNvPr id="36" name="Isosceles Triangle 35">
                <a:extLst>
                  <a:ext uri="{FF2B5EF4-FFF2-40B4-BE49-F238E27FC236}">
                    <a16:creationId xmlns:a16="http://schemas.microsoft.com/office/drawing/2014/main" id="{DFDD7AE9-D374-454F-B78E-3815BC2C3569}"/>
                  </a:ext>
                </a:extLst>
              </p:cNvPr>
              <p:cNvSpPr/>
              <p:nvPr/>
            </p:nvSpPr>
            <p:spPr>
              <a:xfrm>
                <a:off x="1631072" y="424771"/>
                <a:ext cx="1865169" cy="1600081"/>
              </a:xfrm>
              <a:prstGeom prst="triangle">
                <a:avLst/>
              </a:prstGeom>
              <a:solidFill>
                <a:srgbClr val="FFE8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22C2D26A-DE88-4A86-B6AB-6342C6103D9A}"/>
                  </a:ext>
                </a:extLst>
              </p:cNvPr>
              <p:cNvGrpSpPr/>
              <p:nvPr/>
            </p:nvGrpSpPr>
            <p:grpSpPr>
              <a:xfrm>
                <a:off x="1748540" y="637083"/>
                <a:ext cx="1617068" cy="1180668"/>
                <a:chOff x="998845" y="2390941"/>
                <a:chExt cx="1617068" cy="1180668"/>
              </a:xfrm>
            </p:grpSpPr>
            <p:sp>
              <p:nvSpPr>
                <p:cNvPr id="38" name="Oval 37">
                  <a:extLst>
                    <a:ext uri="{FF2B5EF4-FFF2-40B4-BE49-F238E27FC236}">
                      <a16:creationId xmlns:a16="http://schemas.microsoft.com/office/drawing/2014/main" id="{2C81C925-34F5-4EC5-B6FD-720915B96CA0}"/>
                    </a:ext>
                  </a:extLst>
                </p:cNvPr>
                <p:cNvSpPr/>
                <p:nvPr/>
              </p:nvSpPr>
              <p:spPr>
                <a:xfrm rot="16200000" flipV="1">
                  <a:off x="1385334" y="2730957"/>
                  <a:ext cx="851021" cy="1709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1CC07F1-E0D5-4B8A-A63E-65F0B81A201E}"/>
                    </a:ext>
                  </a:extLst>
                </p:cNvPr>
                <p:cNvSpPr/>
                <p:nvPr/>
              </p:nvSpPr>
              <p:spPr>
                <a:xfrm rot="12639293" flipV="1">
                  <a:off x="1764892" y="3392547"/>
                  <a:ext cx="851021" cy="1709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CE544F40-C582-4BC2-8847-10DA8850C811}"/>
                    </a:ext>
                  </a:extLst>
                </p:cNvPr>
                <p:cNvSpPr/>
                <p:nvPr/>
              </p:nvSpPr>
              <p:spPr>
                <a:xfrm rot="8997643" flipV="1">
                  <a:off x="998845" y="3400619"/>
                  <a:ext cx="851021" cy="1709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Connector 40">
                  <a:extLst>
                    <a:ext uri="{FF2B5EF4-FFF2-40B4-BE49-F238E27FC236}">
                      <a16:creationId xmlns:a16="http://schemas.microsoft.com/office/drawing/2014/main" id="{3C612B72-6419-44A6-A68B-74CEA2D3F15D}"/>
                    </a:ext>
                  </a:extLst>
                </p:cNvPr>
                <p:cNvSpPr/>
                <p:nvPr/>
              </p:nvSpPr>
              <p:spPr>
                <a:xfrm>
                  <a:off x="1699268" y="3163378"/>
                  <a:ext cx="214371" cy="21437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2050" name="Picture 2" descr="Fulfillment">
            <a:extLst>
              <a:ext uri="{FF2B5EF4-FFF2-40B4-BE49-F238E27FC236}">
                <a16:creationId xmlns:a16="http://schemas.microsoft.com/office/drawing/2014/main" id="{AE6F51B1-1E19-422E-9A32-10455DE6F03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31651" y="5585510"/>
            <a:ext cx="2850016" cy="6705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ADA9454-332A-4D93-B65E-2F8B46E3DEE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841490" y="2401766"/>
            <a:ext cx="1024618" cy="1027234"/>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10" descr="Taco Bell vector (SVG) logo | Download on logowiki.net">
            <a:extLst>
              <a:ext uri="{FF2B5EF4-FFF2-40B4-BE49-F238E27FC236}">
                <a16:creationId xmlns:a16="http://schemas.microsoft.com/office/drawing/2014/main" id="{C44025A1-B929-4036-967C-D8CD2EEAA2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Footer Placeholder 3">
            <a:extLst>
              <a:ext uri="{FF2B5EF4-FFF2-40B4-BE49-F238E27FC236}">
                <a16:creationId xmlns:a16="http://schemas.microsoft.com/office/drawing/2014/main" id="{C040B7A8-3595-4161-AA36-DBCEC71DCC0C}"/>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
        <p:nvSpPr>
          <p:cNvPr id="43" name="Content Placeholder 8">
            <a:extLst>
              <a:ext uri="{FF2B5EF4-FFF2-40B4-BE49-F238E27FC236}">
                <a16:creationId xmlns:a16="http://schemas.microsoft.com/office/drawing/2014/main" id="{13A18380-1E8B-44C6-8154-9023C72BC4BD}"/>
              </a:ext>
            </a:extLst>
          </p:cNvPr>
          <p:cNvSpPr txBox="1">
            <a:spLocks/>
          </p:cNvSpPr>
          <p:nvPr/>
        </p:nvSpPr>
        <p:spPr>
          <a:xfrm>
            <a:off x="7926090" y="2493250"/>
            <a:ext cx="2798977" cy="3074426"/>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highlight>
                <a:srgbClr val="FFFF00"/>
              </a:highlight>
            </a:endParaRPr>
          </a:p>
          <a:p>
            <a:pPr marL="0" indent="0" algn="ctr">
              <a:buNone/>
            </a:pPr>
            <a:endParaRPr lang="en-US" sz="2400" b="1" dirty="0">
              <a:highlight>
                <a:srgbClr val="FFFF00"/>
              </a:highlight>
            </a:endParaRPr>
          </a:p>
          <a:p>
            <a:pPr marL="0" indent="0" algn="ctr">
              <a:buNone/>
            </a:pPr>
            <a:r>
              <a:rPr lang="en-US" sz="2400" b="1" dirty="0">
                <a:highlight>
                  <a:srgbClr val="FFFF00"/>
                </a:highlight>
              </a:rPr>
              <a:t>Logos tell a brand story.</a:t>
            </a:r>
            <a:endParaRPr lang="en-US" sz="2400" dirty="0"/>
          </a:p>
        </p:txBody>
      </p:sp>
      <p:pic>
        <p:nvPicPr>
          <p:cNvPr id="1026" name="Picture 2" descr="Infiniti Logo Vector (.EPS) Free Download">
            <a:extLst>
              <a:ext uri="{FF2B5EF4-FFF2-40B4-BE49-F238E27FC236}">
                <a16:creationId xmlns:a16="http://schemas.microsoft.com/office/drawing/2014/main" id="{153EC0D9-56CF-491E-BBD1-84F53625E54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19749"/>
          <a:stretch/>
        </p:blipFill>
        <p:spPr bwMode="auto">
          <a:xfrm>
            <a:off x="5929479" y="3838310"/>
            <a:ext cx="2563862" cy="10287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ogomark - Apple">
            <a:extLst>
              <a:ext uri="{FF2B5EF4-FFF2-40B4-BE49-F238E27FC236}">
                <a16:creationId xmlns:a16="http://schemas.microsoft.com/office/drawing/2014/main" id="{DA71AA28-0E56-4B94-BF47-2DC2717E0B3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7691" b="10211"/>
          <a:stretch/>
        </p:blipFill>
        <p:spPr bwMode="auto">
          <a:xfrm>
            <a:off x="10559333" y="3825770"/>
            <a:ext cx="1109012" cy="137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5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500"/>
                                  </p:stCondLst>
                                  <p:childTnLst>
                                    <p:set>
                                      <p:cBhvr>
                                        <p:cTn id="21" dur="1" fill="hold">
                                          <p:stCondLst>
                                            <p:cond delay="0"/>
                                          </p:stCondLst>
                                        </p:cTn>
                                        <p:tgtEl>
                                          <p:spTgt spid="3076"/>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nodeType="afterEffect">
                                  <p:stCondLst>
                                    <p:cond delay="500"/>
                                  </p:stCondLst>
                                  <p:childTnLst>
                                    <p:set>
                                      <p:cBhvr>
                                        <p:cTn id="24" dur="1" fill="hold">
                                          <p:stCondLst>
                                            <p:cond delay="0"/>
                                          </p:stCondLst>
                                        </p:cTn>
                                        <p:tgtEl>
                                          <p:spTgt spid="2054"/>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nodeType="afterEffect">
                                  <p:stCondLst>
                                    <p:cond delay="500"/>
                                  </p:stCondLst>
                                  <p:childTnLst>
                                    <p:set>
                                      <p:cBhvr>
                                        <p:cTn id="27" dur="1" fill="hold">
                                          <p:stCondLst>
                                            <p:cond delay="0"/>
                                          </p:stCondLst>
                                        </p:cTn>
                                        <p:tgtEl>
                                          <p:spTgt spid="3074"/>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nodeType="afterEffect">
                                  <p:stCondLst>
                                    <p:cond delay="500"/>
                                  </p:stCondLst>
                                  <p:childTnLst>
                                    <p:set>
                                      <p:cBhvr>
                                        <p:cTn id="30" dur="1" fill="hold">
                                          <p:stCondLst>
                                            <p:cond delay="0"/>
                                          </p:stCondLst>
                                        </p:cTn>
                                        <p:tgtEl>
                                          <p:spTgt spid="2050"/>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nodeType="afterEffect">
                                  <p:stCondLst>
                                    <p:cond delay="500"/>
                                  </p:stCondLst>
                                  <p:childTnLst>
                                    <p:set>
                                      <p:cBhvr>
                                        <p:cTn id="33" dur="1" fill="hold">
                                          <p:stCondLst>
                                            <p:cond delay="0"/>
                                          </p:stCondLst>
                                        </p:cTn>
                                        <p:tgtEl>
                                          <p:spTgt spid="3078"/>
                                        </p:tgtEl>
                                        <p:attrNameLst>
                                          <p:attrName>style.visibility</p:attrName>
                                        </p:attrNameLst>
                                      </p:cBhvr>
                                      <p:to>
                                        <p:strVal val="visible"/>
                                      </p:to>
                                    </p:set>
                                  </p:childTnLst>
                                </p:cTn>
                              </p:par>
                            </p:childTnLst>
                          </p:cTn>
                        </p:par>
                        <p:par>
                          <p:cTn id="34" fill="hold">
                            <p:stCondLst>
                              <p:cond delay="6000"/>
                            </p:stCondLst>
                            <p:childTnLst>
                              <p:par>
                                <p:cTn id="35" presetID="1" presetClass="entr" presetSubtype="0" fill="hold" nodeType="afterEffect">
                                  <p:stCondLst>
                                    <p:cond delay="500"/>
                                  </p:stCondLst>
                                  <p:childTnLst>
                                    <p:set>
                                      <p:cBhvr>
                                        <p:cTn id="36" dur="1" fill="hold">
                                          <p:stCondLst>
                                            <p:cond delay="0"/>
                                          </p:stCondLst>
                                        </p:cTn>
                                        <p:tgtEl>
                                          <p:spTgt spid="1026"/>
                                        </p:tgtEl>
                                        <p:attrNameLst>
                                          <p:attrName>style.visibility</p:attrName>
                                        </p:attrNameLst>
                                      </p:cBhvr>
                                      <p:to>
                                        <p:strVal val="visible"/>
                                      </p:to>
                                    </p:set>
                                  </p:childTnLst>
                                </p:cTn>
                              </p:par>
                            </p:childTnLst>
                          </p:cTn>
                        </p:par>
                        <p:par>
                          <p:cTn id="37" fill="hold">
                            <p:stCondLst>
                              <p:cond delay="6500"/>
                            </p:stCondLst>
                            <p:childTnLst>
                              <p:par>
                                <p:cTn id="38" presetID="1" presetClass="entr" presetSubtype="0" fill="hold" nodeType="afterEffect">
                                  <p:stCondLst>
                                    <p:cond delay="500"/>
                                  </p:stCondLst>
                                  <p:childTnLst>
                                    <p:set>
                                      <p:cBhvr>
                                        <p:cTn id="39" dur="1" fill="hold">
                                          <p:stCondLst>
                                            <p:cond delay="0"/>
                                          </p:stCondLst>
                                        </p:cTn>
                                        <p:tgtEl>
                                          <p:spTgt spid="3098"/>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nodeType="afterEffect">
                                  <p:stCondLst>
                                    <p:cond delay="500"/>
                                  </p:stCondLst>
                                  <p:childTnLst>
                                    <p:set>
                                      <p:cBhvr>
                                        <p:cTn id="42" dur="1" fill="hold">
                                          <p:stCondLst>
                                            <p:cond delay="0"/>
                                          </p:stCondLst>
                                        </p:cTn>
                                        <p:tgtEl>
                                          <p:spTgt spid="3096"/>
                                        </p:tgtEl>
                                        <p:attrNameLst>
                                          <p:attrName>style.visibility</p:attrName>
                                        </p:attrNameLst>
                                      </p:cBhvr>
                                      <p:to>
                                        <p:strVal val="visible"/>
                                      </p:to>
                                    </p:set>
                                  </p:childTnLst>
                                </p:cTn>
                              </p:par>
                            </p:childTnLst>
                          </p:cTn>
                        </p:par>
                        <p:par>
                          <p:cTn id="43" fill="hold">
                            <p:stCondLst>
                              <p:cond delay="7500"/>
                            </p:stCondLst>
                            <p:childTnLst>
                              <p:par>
                                <p:cTn id="44" presetID="1" presetClass="entr" presetSubtype="0" fill="hold" grpId="0" nodeType="afterEffect">
                                  <p:stCondLst>
                                    <p:cond delay="500"/>
                                  </p:stCondLst>
                                  <p:childTnLst>
                                    <p:set>
                                      <p:cBhvr>
                                        <p:cTn id="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A59443-F54E-4B00-9229-4CF8A909332F}"/>
              </a:ext>
            </a:extLst>
          </p:cNvPr>
          <p:cNvSpPr>
            <a:spLocks noGrp="1"/>
          </p:cNvSpPr>
          <p:nvPr>
            <p:ph type="sldNum" sz="quarter" idx="11"/>
          </p:nvPr>
        </p:nvSpPr>
        <p:spPr/>
        <p:txBody>
          <a:bodyPr/>
          <a:lstStyle/>
          <a:p>
            <a:fld id="{A47E3F7A-0EE5-45E7-B40F-D7CBCF0FD8B8}" type="slidenum">
              <a:rPr lang="en-US" smtClean="0"/>
              <a:pPr/>
              <a:t>8</a:t>
            </a:fld>
            <a:endParaRPr lang="en-US" dirty="0"/>
          </a:p>
        </p:txBody>
      </p:sp>
      <p:sp>
        <p:nvSpPr>
          <p:cNvPr id="4" name="Title 3">
            <a:extLst>
              <a:ext uri="{FF2B5EF4-FFF2-40B4-BE49-F238E27FC236}">
                <a16:creationId xmlns:a16="http://schemas.microsoft.com/office/drawing/2014/main" id="{4B8D7453-3DBA-4C6F-A850-40B3E35169D5}"/>
              </a:ext>
            </a:extLst>
          </p:cNvPr>
          <p:cNvSpPr>
            <a:spLocks noGrp="1"/>
          </p:cNvSpPr>
          <p:nvPr>
            <p:ph type="title"/>
          </p:nvPr>
        </p:nvSpPr>
        <p:spPr>
          <a:xfrm>
            <a:off x="838199" y="167158"/>
            <a:ext cx="10909301" cy="1325563"/>
          </a:xfrm>
        </p:spPr>
        <p:txBody>
          <a:bodyPr/>
          <a:lstStyle/>
          <a:p>
            <a:r>
              <a:rPr lang="en-US" dirty="0"/>
              <a:t>Visual Identity Timeline</a:t>
            </a:r>
          </a:p>
        </p:txBody>
      </p:sp>
      <p:grpSp>
        <p:nvGrpSpPr>
          <p:cNvPr id="1032" name="Group 1031">
            <a:extLst>
              <a:ext uri="{FF2B5EF4-FFF2-40B4-BE49-F238E27FC236}">
                <a16:creationId xmlns:a16="http://schemas.microsoft.com/office/drawing/2014/main" id="{EB5A8E27-9DA5-4BDF-B691-447DFE0F01CD}"/>
              </a:ext>
            </a:extLst>
          </p:cNvPr>
          <p:cNvGrpSpPr/>
          <p:nvPr/>
        </p:nvGrpSpPr>
        <p:grpSpPr>
          <a:xfrm>
            <a:off x="315941" y="1724281"/>
            <a:ext cx="11458277" cy="1808723"/>
            <a:chOff x="364542" y="3013691"/>
            <a:chExt cx="11458277" cy="1808723"/>
          </a:xfrm>
        </p:grpSpPr>
        <p:sp>
          <p:nvSpPr>
            <p:cNvPr id="12" name="TextBox 11">
              <a:extLst>
                <a:ext uri="{FF2B5EF4-FFF2-40B4-BE49-F238E27FC236}">
                  <a16:creationId xmlns:a16="http://schemas.microsoft.com/office/drawing/2014/main" id="{05C45A1A-A983-45C4-8B57-46468018EDDF}"/>
                </a:ext>
              </a:extLst>
            </p:cNvPr>
            <p:cNvSpPr txBox="1"/>
            <p:nvPr/>
          </p:nvSpPr>
          <p:spPr>
            <a:xfrm>
              <a:off x="364542" y="4483860"/>
              <a:ext cx="14237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1941-1952</a:t>
              </a:r>
            </a:p>
          </p:txBody>
        </p:sp>
        <p:pic>
          <p:nvPicPr>
            <p:cNvPr id="25" name="Picture 24" descr="A picture containing drawing&#10;&#10;Description automatically generated">
              <a:extLst>
                <a:ext uri="{FF2B5EF4-FFF2-40B4-BE49-F238E27FC236}">
                  <a16:creationId xmlns:a16="http://schemas.microsoft.com/office/drawing/2014/main" id="{A3DE27F9-E609-4481-9A16-8DA391FF0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24" y="3013691"/>
              <a:ext cx="1358775" cy="1358775"/>
            </a:xfrm>
            <a:prstGeom prst="rect">
              <a:avLst/>
            </a:prstGeom>
            <a:ln>
              <a:noFill/>
            </a:ln>
          </p:spPr>
        </p:pic>
        <p:grpSp>
          <p:nvGrpSpPr>
            <p:cNvPr id="1031" name="Group 1030">
              <a:extLst>
                <a:ext uri="{FF2B5EF4-FFF2-40B4-BE49-F238E27FC236}">
                  <a16:creationId xmlns:a16="http://schemas.microsoft.com/office/drawing/2014/main" id="{17CBD5C5-FF96-40F6-A0EA-F91A9C454E02}"/>
                </a:ext>
              </a:extLst>
            </p:cNvPr>
            <p:cNvGrpSpPr/>
            <p:nvPr/>
          </p:nvGrpSpPr>
          <p:grpSpPr>
            <a:xfrm>
              <a:off x="2440576" y="3040020"/>
              <a:ext cx="9382243" cy="1780418"/>
              <a:chOff x="2440576" y="3040020"/>
              <a:chExt cx="9382243" cy="1780418"/>
            </a:xfrm>
          </p:grpSpPr>
          <p:sp>
            <p:nvSpPr>
              <p:cNvPr id="13" name="TextBox 12">
                <a:extLst>
                  <a:ext uri="{FF2B5EF4-FFF2-40B4-BE49-F238E27FC236}">
                    <a16:creationId xmlns:a16="http://schemas.microsoft.com/office/drawing/2014/main" id="{D6B8308F-8455-46B8-A4A5-2852E9BABF26}"/>
                  </a:ext>
                </a:extLst>
              </p:cNvPr>
              <p:cNvSpPr txBox="1"/>
              <p:nvPr/>
            </p:nvSpPr>
            <p:spPr>
              <a:xfrm>
                <a:off x="2440576" y="4476351"/>
                <a:ext cx="14237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1951-1966</a:t>
                </a:r>
              </a:p>
            </p:txBody>
          </p:sp>
          <p:sp>
            <p:nvSpPr>
              <p:cNvPr id="15" name="TextBox 14">
                <a:extLst>
                  <a:ext uri="{FF2B5EF4-FFF2-40B4-BE49-F238E27FC236}">
                    <a16:creationId xmlns:a16="http://schemas.microsoft.com/office/drawing/2014/main" id="{7773C02D-B209-427C-8F96-7A3873DA75EB}"/>
                  </a:ext>
                </a:extLst>
              </p:cNvPr>
              <p:cNvSpPr txBox="1"/>
              <p:nvPr/>
            </p:nvSpPr>
            <p:spPr>
              <a:xfrm>
                <a:off x="4479715" y="4477877"/>
                <a:ext cx="14237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1959-2012</a:t>
                </a:r>
              </a:p>
            </p:txBody>
          </p:sp>
          <p:sp>
            <p:nvSpPr>
              <p:cNvPr id="16" name="TextBox 15">
                <a:extLst>
                  <a:ext uri="{FF2B5EF4-FFF2-40B4-BE49-F238E27FC236}">
                    <a16:creationId xmlns:a16="http://schemas.microsoft.com/office/drawing/2014/main" id="{04E701AF-BB4E-4990-9657-C966A74CD20D}"/>
                  </a:ext>
                </a:extLst>
              </p:cNvPr>
              <p:cNvSpPr txBox="1"/>
              <p:nvPr/>
            </p:nvSpPr>
            <p:spPr>
              <a:xfrm>
                <a:off x="6356335" y="4470868"/>
                <a:ext cx="14237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2011-2012</a:t>
                </a:r>
              </a:p>
            </p:txBody>
          </p:sp>
          <p:sp>
            <p:nvSpPr>
              <p:cNvPr id="17" name="TextBox 16">
                <a:extLst>
                  <a:ext uri="{FF2B5EF4-FFF2-40B4-BE49-F238E27FC236}">
                    <a16:creationId xmlns:a16="http://schemas.microsoft.com/office/drawing/2014/main" id="{F94489B5-CF00-4EBF-B227-4FE8969A0251}"/>
                  </a:ext>
                </a:extLst>
              </p:cNvPr>
              <p:cNvSpPr txBox="1"/>
              <p:nvPr/>
            </p:nvSpPr>
            <p:spPr>
              <a:xfrm>
                <a:off x="8313165" y="4470003"/>
                <a:ext cx="142373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2012- today</a:t>
                </a:r>
              </a:p>
            </p:txBody>
          </p:sp>
          <p:sp>
            <p:nvSpPr>
              <p:cNvPr id="18" name="TextBox 17">
                <a:extLst>
                  <a:ext uri="{FF2B5EF4-FFF2-40B4-BE49-F238E27FC236}">
                    <a16:creationId xmlns:a16="http://schemas.microsoft.com/office/drawing/2014/main" id="{51A8E5E0-F451-4374-B718-050E43D4CD02}"/>
                  </a:ext>
                </a:extLst>
              </p:cNvPr>
              <p:cNvSpPr txBox="1"/>
              <p:nvPr/>
            </p:nvSpPr>
            <p:spPr>
              <a:xfrm>
                <a:off x="9884677" y="4481884"/>
                <a:ext cx="193814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2019 - today</a:t>
                </a:r>
              </a:p>
            </p:txBody>
          </p:sp>
          <p:pic>
            <p:nvPicPr>
              <p:cNvPr id="22" name="Picture 21" descr="A picture containing drawing&#10;&#10;Description automatically generated">
                <a:extLst>
                  <a:ext uri="{FF2B5EF4-FFF2-40B4-BE49-F238E27FC236}">
                    <a16:creationId xmlns:a16="http://schemas.microsoft.com/office/drawing/2014/main" id="{AE1FFCDF-58A1-4002-B856-428614BE8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301" y="3040020"/>
                <a:ext cx="1406358" cy="1406358"/>
              </a:xfrm>
              <a:prstGeom prst="rect">
                <a:avLst/>
              </a:prstGeom>
              <a:ln>
                <a:noFill/>
              </a:ln>
            </p:spPr>
          </p:pic>
        </p:grpSp>
      </p:grpSp>
      <p:sp>
        <p:nvSpPr>
          <p:cNvPr id="1033" name="TextBox 1032">
            <a:extLst>
              <a:ext uri="{FF2B5EF4-FFF2-40B4-BE49-F238E27FC236}">
                <a16:creationId xmlns:a16="http://schemas.microsoft.com/office/drawing/2014/main" id="{5F472DCC-055B-474A-B86D-D47A25A725D9}"/>
              </a:ext>
            </a:extLst>
          </p:cNvPr>
          <p:cNvSpPr txBox="1"/>
          <p:nvPr/>
        </p:nvSpPr>
        <p:spPr>
          <a:xfrm>
            <a:off x="962264" y="4988950"/>
            <a:ext cx="9078693" cy="1200329"/>
          </a:xfrm>
          <a:prstGeom prst="rect">
            <a:avLst/>
          </a:prstGeom>
          <a:noFill/>
        </p:spPr>
        <p:txBody>
          <a:bodyPr wrap="square" rtlCol="0">
            <a:spAutoFit/>
          </a:bodyPr>
          <a:lstStyle/>
          <a:p>
            <a:pPr algn="ctr"/>
            <a:r>
              <a:rPr lang="en-US" sz="2400" b="1" dirty="0">
                <a:highlight>
                  <a:srgbClr val="FFFF00"/>
                </a:highlight>
                <a:latin typeface="Arial" panose="020B0604020202020204" pitchFamily="34" charset="0"/>
                <a:cs typeface="Arial" panose="020B0604020202020204" pitchFamily="34" charset="0"/>
              </a:rPr>
              <a:t>Efforts to refresh the symbol </a:t>
            </a:r>
            <a:r>
              <a:rPr lang="en-US" sz="2400" dirty="0">
                <a:latin typeface="Arial" panose="020B0604020202020204" pitchFamily="34" charset="0"/>
                <a:cs typeface="Arial" panose="020B0604020202020204" pitchFamily="34" charset="0"/>
              </a:rPr>
              <a:t>over a span of 80 years </a:t>
            </a:r>
            <a:r>
              <a:rPr lang="en-US" sz="2400" b="1" dirty="0">
                <a:highlight>
                  <a:srgbClr val="FFFF00"/>
                </a:highlight>
                <a:latin typeface="Arial" panose="020B0604020202020204" pitchFamily="34" charset="0"/>
                <a:cs typeface="Arial" panose="020B0604020202020204" pitchFamily="34" charset="0"/>
              </a:rPr>
              <a:t>did not fully capture the essence of an evolving organization </a:t>
            </a:r>
            <a:r>
              <a:rPr lang="en-US" sz="2400" dirty="0">
                <a:latin typeface="Arial" panose="020B0604020202020204" pitchFamily="34" charset="0"/>
                <a:cs typeface="Arial" panose="020B0604020202020204" pitchFamily="34" charset="0"/>
              </a:rPr>
              <a:t>— especially when the symbol is uncoupled from the wordmark.</a:t>
            </a:r>
          </a:p>
        </p:txBody>
      </p:sp>
      <p:sp>
        <p:nvSpPr>
          <p:cNvPr id="2" name="Rectangle 1">
            <a:extLst>
              <a:ext uri="{FF2B5EF4-FFF2-40B4-BE49-F238E27FC236}">
                <a16:creationId xmlns:a16="http://schemas.microsoft.com/office/drawing/2014/main" id="{5C700961-77A6-4ADF-BD94-F12C59956855}"/>
              </a:ext>
            </a:extLst>
          </p:cNvPr>
          <p:cNvSpPr/>
          <p:nvPr/>
        </p:nvSpPr>
        <p:spPr>
          <a:xfrm>
            <a:off x="348423" y="3939871"/>
            <a:ext cx="1644469" cy="194280"/>
          </a:xfrm>
          <a:prstGeom prst="rect">
            <a:avLst/>
          </a:prstGeom>
          <a:solidFill>
            <a:srgbClr val="003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E0DB6E5-98EF-4AAB-9642-5055C9D4B438}"/>
              </a:ext>
            </a:extLst>
          </p:cNvPr>
          <p:cNvSpPr/>
          <p:nvPr/>
        </p:nvSpPr>
        <p:spPr>
          <a:xfrm>
            <a:off x="1780256" y="4168536"/>
            <a:ext cx="2221904" cy="194280"/>
          </a:xfrm>
          <a:prstGeom prst="rect">
            <a:avLst/>
          </a:prstGeom>
          <a:solidFill>
            <a:srgbClr val="C1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3FCC5C0-899C-476A-A652-2204673966F0}"/>
              </a:ext>
            </a:extLst>
          </p:cNvPr>
          <p:cNvSpPr/>
          <p:nvPr/>
        </p:nvSpPr>
        <p:spPr>
          <a:xfrm>
            <a:off x="11461361" y="5176558"/>
            <a:ext cx="304359" cy="193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E5B3B3E-39BF-415B-B728-104B6DF7490B}"/>
              </a:ext>
            </a:extLst>
          </p:cNvPr>
          <p:cNvSpPr/>
          <p:nvPr/>
        </p:nvSpPr>
        <p:spPr>
          <a:xfrm>
            <a:off x="10357930" y="4654661"/>
            <a:ext cx="304359" cy="193396"/>
          </a:xfrm>
          <a:prstGeom prst="rect">
            <a:avLst/>
          </a:prstGeom>
          <a:solidFill>
            <a:srgbClr val="CDC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12316F8-D41B-4993-8343-F484705AC5AA}"/>
              </a:ext>
            </a:extLst>
          </p:cNvPr>
          <p:cNvSpPr/>
          <p:nvPr/>
        </p:nvSpPr>
        <p:spPr>
          <a:xfrm>
            <a:off x="8747348" y="3827899"/>
            <a:ext cx="412768" cy="412768"/>
          </a:xfrm>
          <a:prstGeom prst="ellipse">
            <a:avLst/>
          </a:prstGeom>
          <a:solidFill>
            <a:schemeClr val="bg1"/>
          </a:solidFill>
          <a:ln w="38100">
            <a:solidFill>
              <a:srgbClr val="D31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255A5"/>
                </a:solidFill>
                <a:latin typeface="Arial Black" panose="020B0A04020102020204" pitchFamily="34" charset="0"/>
              </a:rPr>
              <a:t>5</a:t>
            </a:r>
          </a:p>
        </p:txBody>
      </p:sp>
      <p:sp>
        <p:nvSpPr>
          <p:cNvPr id="39" name="Oval 38">
            <a:extLst>
              <a:ext uri="{FF2B5EF4-FFF2-40B4-BE49-F238E27FC236}">
                <a16:creationId xmlns:a16="http://schemas.microsoft.com/office/drawing/2014/main" id="{E7146BFA-EE35-4AAD-888F-3F8E505CA68E}"/>
              </a:ext>
            </a:extLst>
          </p:cNvPr>
          <p:cNvSpPr/>
          <p:nvPr/>
        </p:nvSpPr>
        <p:spPr>
          <a:xfrm>
            <a:off x="6810694" y="3809037"/>
            <a:ext cx="412768" cy="412768"/>
          </a:xfrm>
          <a:prstGeom prst="ellipse">
            <a:avLst/>
          </a:prstGeom>
          <a:solidFill>
            <a:srgbClr val="CFD1E6"/>
          </a:solidFill>
          <a:ln w="38100">
            <a:solidFill>
              <a:srgbClr val="C51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884B7"/>
                </a:solidFill>
                <a:latin typeface="Arial Black" panose="020B0A04020102020204" pitchFamily="34" charset="0"/>
              </a:rPr>
              <a:t>4</a:t>
            </a:r>
          </a:p>
        </p:txBody>
      </p:sp>
      <p:sp>
        <p:nvSpPr>
          <p:cNvPr id="41" name="Oval 40">
            <a:extLst>
              <a:ext uri="{FF2B5EF4-FFF2-40B4-BE49-F238E27FC236}">
                <a16:creationId xmlns:a16="http://schemas.microsoft.com/office/drawing/2014/main" id="{054D8203-9ADA-4D25-A9A3-A532352CD8A9}"/>
              </a:ext>
            </a:extLst>
          </p:cNvPr>
          <p:cNvSpPr/>
          <p:nvPr/>
        </p:nvSpPr>
        <p:spPr>
          <a:xfrm>
            <a:off x="4936599" y="3809037"/>
            <a:ext cx="412768" cy="412768"/>
          </a:xfrm>
          <a:prstGeom prst="ellipse">
            <a:avLst/>
          </a:prstGeom>
          <a:solidFill>
            <a:srgbClr val="003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3</a:t>
            </a:r>
          </a:p>
        </p:txBody>
      </p:sp>
      <p:sp>
        <p:nvSpPr>
          <p:cNvPr id="43" name="Oval 42">
            <a:extLst>
              <a:ext uri="{FF2B5EF4-FFF2-40B4-BE49-F238E27FC236}">
                <a16:creationId xmlns:a16="http://schemas.microsoft.com/office/drawing/2014/main" id="{70DFE838-7F69-4180-BD5C-BA40A5FDF3DA}"/>
              </a:ext>
            </a:extLst>
          </p:cNvPr>
          <p:cNvSpPr/>
          <p:nvPr/>
        </p:nvSpPr>
        <p:spPr>
          <a:xfrm>
            <a:off x="817866" y="3814044"/>
            <a:ext cx="412768" cy="412768"/>
          </a:xfrm>
          <a:prstGeom prst="ellipse">
            <a:avLst/>
          </a:prstGeom>
          <a:solidFill>
            <a:schemeClr val="bg1"/>
          </a:solidFill>
          <a:ln w="38100">
            <a:solidFill>
              <a:srgbClr val="003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E1126"/>
                </a:solidFill>
                <a:latin typeface="Arial Black" panose="020B0A04020102020204" pitchFamily="34" charset="0"/>
              </a:rPr>
              <a:t>1</a:t>
            </a:r>
          </a:p>
        </p:txBody>
      </p:sp>
      <p:pic>
        <p:nvPicPr>
          <p:cNvPr id="17410" name="Picture 2" descr="See the source image">
            <a:extLst>
              <a:ext uri="{FF2B5EF4-FFF2-40B4-BE49-F238E27FC236}">
                <a16:creationId xmlns:a16="http://schemas.microsoft.com/office/drawing/2014/main" id="{51962B50-AE55-48DD-97B6-BDFA84E30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6154" y="1712643"/>
            <a:ext cx="1453662" cy="148775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59FD2905-6211-49D0-BC53-DDD5C9EBCCE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2455" y="1757929"/>
            <a:ext cx="1943072" cy="1302012"/>
          </a:xfrm>
          <a:prstGeom prst="rect">
            <a:avLst/>
          </a:prstGeom>
          <a:noFill/>
          <a:ln>
            <a:noFill/>
          </a:ln>
        </p:spPr>
      </p:pic>
      <p:pic>
        <p:nvPicPr>
          <p:cNvPr id="50" name="Picture 49">
            <a:extLst>
              <a:ext uri="{FF2B5EF4-FFF2-40B4-BE49-F238E27FC236}">
                <a16:creationId xmlns:a16="http://schemas.microsoft.com/office/drawing/2014/main" id="{B67BFD1E-B0DB-42BF-8174-F8700FCF7BC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193595" y="1634836"/>
            <a:ext cx="1675785" cy="1450198"/>
          </a:xfrm>
          <a:prstGeom prst="rect">
            <a:avLst/>
          </a:prstGeom>
          <a:noFill/>
          <a:ln>
            <a:noFill/>
          </a:ln>
        </p:spPr>
      </p:pic>
      <p:pic>
        <p:nvPicPr>
          <p:cNvPr id="21" name="Picture 20">
            <a:extLst>
              <a:ext uri="{FF2B5EF4-FFF2-40B4-BE49-F238E27FC236}">
                <a16:creationId xmlns:a16="http://schemas.microsoft.com/office/drawing/2014/main" id="{5EC9FEE3-69A4-4BC8-A1F0-EE404CC80D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8900" y="1723570"/>
            <a:ext cx="1168400" cy="1502229"/>
          </a:xfrm>
          <a:prstGeom prst="rect">
            <a:avLst/>
          </a:prstGeom>
        </p:spPr>
      </p:pic>
      <p:sp>
        <p:nvSpPr>
          <p:cNvPr id="40" name="Oval 39">
            <a:extLst>
              <a:ext uri="{FF2B5EF4-FFF2-40B4-BE49-F238E27FC236}">
                <a16:creationId xmlns:a16="http://schemas.microsoft.com/office/drawing/2014/main" id="{4D40DCE3-C9CA-4263-A3FC-3D7793EF4AAB}"/>
              </a:ext>
            </a:extLst>
          </p:cNvPr>
          <p:cNvSpPr/>
          <p:nvPr/>
        </p:nvSpPr>
        <p:spPr>
          <a:xfrm>
            <a:off x="10696702" y="3809791"/>
            <a:ext cx="412768" cy="412768"/>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6</a:t>
            </a:r>
          </a:p>
        </p:txBody>
      </p:sp>
      <p:sp>
        <p:nvSpPr>
          <p:cNvPr id="24" name="TextBox 23">
            <a:extLst>
              <a:ext uri="{FF2B5EF4-FFF2-40B4-BE49-F238E27FC236}">
                <a16:creationId xmlns:a16="http://schemas.microsoft.com/office/drawing/2014/main" id="{287B5BCC-1D10-4B77-84D4-4B259FE80F3E}"/>
              </a:ext>
            </a:extLst>
          </p:cNvPr>
          <p:cNvSpPr txBox="1"/>
          <p:nvPr/>
        </p:nvSpPr>
        <p:spPr>
          <a:xfrm>
            <a:off x="5041900" y="3429000"/>
            <a:ext cx="184731" cy="369332"/>
          </a:xfrm>
          <a:prstGeom prst="rect">
            <a:avLst/>
          </a:prstGeom>
          <a:noFill/>
        </p:spPr>
        <p:txBody>
          <a:bodyPr wrap="none" rtlCol="0">
            <a:spAutoFit/>
          </a:bodyPr>
          <a:lstStyle/>
          <a:p>
            <a:endParaRPr lang="en-US" dirty="0"/>
          </a:p>
        </p:txBody>
      </p:sp>
      <p:cxnSp>
        <p:nvCxnSpPr>
          <p:cNvPr id="52" name="Connector: Elbow 51">
            <a:extLst>
              <a:ext uri="{FF2B5EF4-FFF2-40B4-BE49-F238E27FC236}">
                <a16:creationId xmlns:a16="http://schemas.microsoft.com/office/drawing/2014/main" id="{77325CAB-04B6-4188-AD65-4EC2A1AB299D}"/>
              </a:ext>
            </a:extLst>
          </p:cNvPr>
          <p:cNvCxnSpPr>
            <a:cxnSpLocks/>
          </p:cNvCxnSpPr>
          <p:nvPr/>
        </p:nvCxnSpPr>
        <p:spPr>
          <a:xfrm rot="16200000" flipH="1">
            <a:off x="5094591" y="4282554"/>
            <a:ext cx="257830" cy="136332"/>
          </a:xfrm>
          <a:prstGeom prst="bentConnector3">
            <a:avLst>
              <a:gd name="adj1" fmla="val 98362"/>
            </a:avLst>
          </a:prstGeom>
          <a:ln w="38100">
            <a:solidFill>
              <a:srgbClr val="003080"/>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598C957D-76CE-476B-AF44-2C86084B0815}"/>
              </a:ext>
            </a:extLst>
          </p:cNvPr>
          <p:cNvCxnSpPr>
            <a:cxnSpLocks/>
          </p:cNvCxnSpPr>
          <p:nvPr/>
        </p:nvCxnSpPr>
        <p:spPr>
          <a:xfrm rot="16200000" flipH="1">
            <a:off x="10693400" y="4438126"/>
            <a:ext cx="1066800" cy="635000"/>
          </a:xfrm>
          <a:prstGeom prst="bentConnector3">
            <a:avLst>
              <a:gd name="adj1" fmla="val 9881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89BE7E5-F5AD-4A85-9402-6B7BA5DD30BC}"/>
              </a:ext>
            </a:extLst>
          </p:cNvPr>
          <p:cNvSpPr/>
          <p:nvPr/>
        </p:nvSpPr>
        <p:spPr>
          <a:xfrm>
            <a:off x="10648434" y="4873936"/>
            <a:ext cx="1117286" cy="239459"/>
          </a:xfrm>
          <a:prstGeom prst="rect">
            <a:avLst/>
          </a:prstGeom>
          <a:solidFill>
            <a:schemeClr val="bg1"/>
          </a:solidFill>
          <a:ln w="38100">
            <a:solidFill>
              <a:srgbClr val="D31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onnector: Elbow 59">
            <a:extLst>
              <a:ext uri="{FF2B5EF4-FFF2-40B4-BE49-F238E27FC236}">
                <a16:creationId xmlns:a16="http://schemas.microsoft.com/office/drawing/2014/main" id="{DCA463A3-0CC7-4363-9789-E23C69C7316C}"/>
              </a:ext>
            </a:extLst>
          </p:cNvPr>
          <p:cNvCxnSpPr>
            <a:cxnSpLocks/>
            <a:stCxn id="39" idx="4"/>
            <a:endCxn id="33" idx="1"/>
          </p:cNvCxnSpPr>
          <p:nvPr/>
        </p:nvCxnSpPr>
        <p:spPr>
          <a:xfrm rot="16200000" flipH="1">
            <a:off x="8422727" y="2816156"/>
            <a:ext cx="529554" cy="3340852"/>
          </a:xfrm>
          <a:prstGeom prst="bentConnector2">
            <a:avLst/>
          </a:prstGeom>
          <a:ln w="38100">
            <a:solidFill>
              <a:srgbClr val="CDCEE3"/>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1E89D3EC-831E-4B52-9123-E37471B9284F}"/>
              </a:ext>
            </a:extLst>
          </p:cNvPr>
          <p:cNvCxnSpPr>
            <a:cxnSpLocks/>
            <a:stCxn id="34" idx="4"/>
            <a:endCxn id="31" idx="1"/>
          </p:cNvCxnSpPr>
          <p:nvPr/>
        </p:nvCxnSpPr>
        <p:spPr>
          <a:xfrm rot="16200000" flipH="1">
            <a:off x="9424584" y="3769815"/>
            <a:ext cx="752999" cy="1694702"/>
          </a:xfrm>
          <a:prstGeom prst="bentConnector2">
            <a:avLst/>
          </a:prstGeom>
          <a:ln w="38100">
            <a:solidFill>
              <a:srgbClr val="D31044"/>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54A0EA4-F1DB-4E2B-812B-8E71C8201CC4}"/>
              </a:ext>
            </a:extLst>
          </p:cNvPr>
          <p:cNvSpPr/>
          <p:nvPr/>
        </p:nvSpPr>
        <p:spPr>
          <a:xfrm>
            <a:off x="2932772" y="4405701"/>
            <a:ext cx="7733249" cy="194280"/>
          </a:xfrm>
          <a:prstGeom prst="rect">
            <a:avLst/>
          </a:prstGeom>
          <a:solidFill>
            <a:srgbClr val="003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19B98510-338C-4FBA-8B48-601ADE90555A}"/>
              </a:ext>
            </a:extLst>
          </p:cNvPr>
          <p:cNvSpPr/>
          <p:nvPr/>
        </p:nvSpPr>
        <p:spPr>
          <a:xfrm>
            <a:off x="2899845" y="3795779"/>
            <a:ext cx="412768" cy="412768"/>
          </a:xfrm>
          <a:prstGeom prst="ellipse">
            <a:avLst/>
          </a:prstGeom>
          <a:solidFill>
            <a:srgbClr val="C1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2</a:t>
            </a:r>
          </a:p>
        </p:txBody>
      </p:sp>
      <p:sp>
        <p:nvSpPr>
          <p:cNvPr id="54" name="Footer Placeholder 3">
            <a:extLst>
              <a:ext uri="{FF2B5EF4-FFF2-40B4-BE49-F238E27FC236}">
                <a16:creationId xmlns:a16="http://schemas.microsoft.com/office/drawing/2014/main" id="{94B1DC1A-5147-4EB4-9A78-CCD51EBFDF80}"/>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
        <p:nvSpPr>
          <p:cNvPr id="5" name="Rectangle 4">
            <a:extLst>
              <a:ext uri="{FF2B5EF4-FFF2-40B4-BE49-F238E27FC236}">
                <a16:creationId xmlns:a16="http://schemas.microsoft.com/office/drawing/2014/main" id="{E589CA47-D2B2-DE4C-5305-4AAE6358235C}"/>
              </a:ext>
            </a:extLst>
          </p:cNvPr>
          <p:cNvSpPr/>
          <p:nvPr/>
        </p:nvSpPr>
        <p:spPr>
          <a:xfrm>
            <a:off x="10117667" y="2396067"/>
            <a:ext cx="1406358" cy="73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C363492C-C62B-FD81-E360-703770C54C63}"/>
              </a:ext>
            </a:extLst>
          </p:cNvPr>
          <p:cNvSpPr/>
          <p:nvPr/>
        </p:nvSpPr>
        <p:spPr>
          <a:xfrm>
            <a:off x="8272736" y="2988746"/>
            <a:ext cx="1406358" cy="205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7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5D356F-19AB-4EEB-B1F8-B93B1CE49A89}"/>
              </a:ext>
            </a:extLst>
          </p:cNvPr>
          <p:cNvSpPr>
            <a:spLocks noGrp="1"/>
          </p:cNvSpPr>
          <p:nvPr>
            <p:ph type="sldNum" sz="quarter" idx="11"/>
          </p:nvPr>
        </p:nvSpPr>
        <p:spPr/>
        <p:txBody>
          <a:bodyPr/>
          <a:lstStyle/>
          <a:p>
            <a:fld id="{A47E3F7A-0EE5-45E7-B40F-D7CBCF0FD8B8}" type="slidenum">
              <a:rPr lang="en-US" smtClean="0"/>
              <a:pPr/>
              <a:t>9</a:t>
            </a:fld>
            <a:endParaRPr lang="en-US" dirty="0"/>
          </a:p>
        </p:txBody>
      </p:sp>
      <p:grpSp>
        <p:nvGrpSpPr>
          <p:cNvPr id="20" name="Group 19">
            <a:extLst>
              <a:ext uri="{FF2B5EF4-FFF2-40B4-BE49-F238E27FC236}">
                <a16:creationId xmlns:a16="http://schemas.microsoft.com/office/drawing/2014/main" id="{5D3F217C-09A7-428B-9BF2-60E54A5BEC18}"/>
              </a:ext>
            </a:extLst>
          </p:cNvPr>
          <p:cNvGrpSpPr/>
          <p:nvPr/>
        </p:nvGrpSpPr>
        <p:grpSpPr>
          <a:xfrm>
            <a:off x="608289" y="2813109"/>
            <a:ext cx="1604786" cy="2348089"/>
            <a:chOff x="608289" y="2824398"/>
            <a:chExt cx="1604786" cy="2348089"/>
          </a:xfrm>
          <a:solidFill>
            <a:srgbClr val="99CCFF"/>
          </a:solidFill>
        </p:grpSpPr>
        <p:sp>
          <p:nvSpPr>
            <p:cNvPr id="5" name="Rectangle 4">
              <a:extLst>
                <a:ext uri="{FF2B5EF4-FFF2-40B4-BE49-F238E27FC236}">
                  <a16:creationId xmlns:a16="http://schemas.microsoft.com/office/drawing/2014/main" id="{05CAAD5D-6EC2-4A92-A98F-3FB10B587878}"/>
                </a:ext>
              </a:extLst>
            </p:cNvPr>
            <p:cNvSpPr/>
            <p:nvPr/>
          </p:nvSpPr>
          <p:spPr>
            <a:xfrm>
              <a:off x="613127" y="2824398"/>
              <a:ext cx="1487312" cy="2348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AFFAA9C-C866-4585-A73C-CB575AF191D1}"/>
                </a:ext>
              </a:extLst>
            </p:cNvPr>
            <p:cNvSpPr txBox="1"/>
            <p:nvPr/>
          </p:nvSpPr>
          <p:spPr>
            <a:xfrm>
              <a:off x="634472" y="2847466"/>
              <a:ext cx="784223" cy="461665"/>
            </a:xfrm>
            <a:prstGeom prst="rect">
              <a:avLst/>
            </a:prstGeom>
            <a:noFill/>
            <a:ln>
              <a:noFill/>
            </a:ln>
          </p:spPr>
          <p:txBody>
            <a:bodyPr wrap="square" rtlCol="0">
              <a:spAutoFit/>
            </a:bodyPr>
            <a:lstStyle/>
            <a:p>
              <a:r>
                <a:rPr lang="en-US" sz="2400" dirty="0">
                  <a:solidFill>
                    <a:schemeClr val="bg1"/>
                  </a:solidFill>
                  <a:latin typeface="Century Gothic" panose="020B0502020202020204" pitchFamily="34" charset="0"/>
                </a:rPr>
                <a:t>01</a:t>
              </a:r>
            </a:p>
          </p:txBody>
        </p:sp>
        <p:sp>
          <p:nvSpPr>
            <p:cNvPr id="18" name="TextBox 17">
              <a:extLst>
                <a:ext uri="{FF2B5EF4-FFF2-40B4-BE49-F238E27FC236}">
                  <a16:creationId xmlns:a16="http://schemas.microsoft.com/office/drawing/2014/main" id="{E04C3D75-B298-4035-943A-DF165A9E291C}"/>
                </a:ext>
              </a:extLst>
            </p:cNvPr>
            <p:cNvSpPr txBox="1"/>
            <p:nvPr/>
          </p:nvSpPr>
          <p:spPr>
            <a:xfrm>
              <a:off x="608289" y="361158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Current State:</a:t>
              </a:r>
            </a:p>
          </p:txBody>
        </p:sp>
        <p:sp>
          <p:nvSpPr>
            <p:cNvPr id="19" name="TextBox 18">
              <a:extLst>
                <a:ext uri="{FF2B5EF4-FFF2-40B4-BE49-F238E27FC236}">
                  <a16:creationId xmlns:a16="http://schemas.microsoft.com/office/drawing/2014/main" id="{59899440-648D-4CA8-BA23-6743FEB42E3C}"/>
                </a:ext>
              </a:extLst>
            </p:cNvPr>
            <p:cNvSpPr txBox="1"/>
            <p:nvPr/>
          </p:nvSpPr>
          <p:spPr>
            <a:xfrm>
              <a:off x="619126" y="3891477"/>
              <a:ext cx="1481313" cy="584775"/>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we got here</a:t>
              </a:r>
            </a:p>
          </p:txBody>
        </p:sp>
      </p:grpSp>
      <p:grpSp>
        <p:nvGrpSpPr>
          <p:cNvPr id="21" name="Group 20">
            <a:extLst>
              <a:ext uri="{FF2B5EF4-FFF2-40B4-BE49-F238E27FC236}">
                <a16:creationId xmlns:a16="http://schemas.microsoft.com/office/drawing/2014/main" id="{DE12E751-0C60-4F00-A412-FC9394E2B0E7}"/>
              </a:ext>
            </a:extLst>
          </p:cNvPr>
          <p:cNvGrpSpPr/>
          <p:nvPr/>
        </p:nvGrpSpPr>
        <p:grpSpPr>
          <a:xfrm>
            <a:off x="2333418" y="2813108"/>
            <a:ext cx="1604786" cy="2348089"/>
            <a:chOff x="596165" y="2824398"/>
            <a:chExt cx="1604786" cy="2348089"/>
          </a:xfrm>
          <a:solidFill>
            <a:srgbClr val="0099FF"/>
          </a:solidFill>
        </p:grpSpPr>
        <p:sp>
          <p:nvSpPr>
            <p:cNvPr id="22" name="Rectangle 21">
              <a:extLst>
                <a:ext uri="{FF2B5EF4-FFF2-40B4-BE49-F238E27FC236}">
                  <a16:creationId xmlns:a16="http://schemas.microsoft.com/office/drawing/2014/main" id="{2497E483-9C6E-43E2-9557-8B648EE14D88}"/>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58C72C-A690-4AD3-9067-6EC131D26B56}"/>
                </a:ext>
              </a:extLst>
            </p:cNvPr>
            <p:cNvSpPr txBox="1"/>
            <p:nvPr/>
          </p:nvSpPr>
          <p:spPr>
            <a:xfrm>
              <a:off x="611894" y="2824888"/>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02</a:t>
              </a:r>
            </a:p>
          </p:txBody>
        </p:sp>
        <p:sp>
          <p:nvSpPr>
            <p:cNvPr id="24" name="TextBox 23">
              <a:extLst>
                <a:ext uri="{FF2B5EF4-FFF2-40B4-BE49-F238E27FC236}">
                  <a16:creationId xmlns:a16="http://schemas.microsoft.com/office/drawing/2014/main" id="{5DA7E530-44F1-4A12-AFD0-D42CEFFA45D4}"/>
                </a:ext>
              </a:extLst>
            </p:cNvPr>
            <p:cNvSpPr txBox="1"/>
            <p:nvPr/>
          </p:nvSpPr>
          <p:spPr>
            <a:xfrm>
              <a:off x="596165" y="3611590"/>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Best Practice:</a:t>
              </a:r>
            </a:p>
          </p:txBody>
        </p:sp>
        <p:sp>
          <p:nvSpPr>
            <p:cNvPr id="25" name="TextBox 24">
              <a:extLst>
                <a:ext uri="{FF2B5EF4-FFF2-40B4-BE49-F238E27FC236}">
                  <a16:creationId xmlns:a16="http://schemas.microsoft.com/office/drawing/2014/main" id="{64A4028B-66D3-4AF8-B3CC-6145336FAE27}"/>
                </a:ext>
              </a:extLst>
            </p:cNvPr>
            <p:cNvSpPr txBox="1"/>
            <p:nvPr/>
          </p:nvSpPr>
          <p:spPr>
            <a:xfrm>
              <a:off x="619126" y="3880188"/>
              <a:ext cx="1487311" cy="584775"/>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brands modernize</a:t>
              </a:r>
            </a:p>
          </p:txBody>
        </p:sp>
      </p:grpSp>
      <p:grpSp>
        <p:nvGrpSpPr>
          <p:cNvPr id="26" name="Group 25">
            <a:extLst>
              <a:ext uri="{FF2B5EF4-FFF2-40B4-BE49-F238E27FC236}">
                <a16:creationId xmlns:a16="http://schemas.microsoft.com/office/drawing/2014/main" id="{402BEAED-FA6E-44CD-AE5E-1BF397F18A9B}"/>
              </a:ext>
            </a:extLst>
          </p:cNvPr>
          <p:cNvGrpSpPr/>
          <p:nvPr/>
        </p:nvGrpSpPr>
        <p:grpSpPr>
          <a:xfrm>
            <a:off x="4112118" y="2808759"/>
            <a:ext cx="1604786" cy="2348089"/>
            <a:chOff x="606220" y="2824398"/>
            <a:chExt cx="1604786" cy="2348089"/>
          </a:xfrm>
          <a:solidFill>
            <a:schemeClr val="bg2"/>
          </a:solidFill>
        </p:grpSpPr>
        <p:sp>
          <p:nvSpPr>
            <p:cNvPr id="27" name="Rectangle 26">
              <a:extLst>
                <a:ext uri="{FF2B5EF4-FFF2-40B4-BE49-F238E27FC236}">
                  <a16:creationId xmlns:a16="http://schemas.microsoft.com/office/drawing/2014/main" id="{CCC2487C-D81B-429A-B8B7-51F503964C1C}"/>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37B29EC-F6D4-43F4-8D16-E77486D8CA06}"/>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03</a:t>
              </a:r>
            </a:p>
          </p:txBody>
        </p:sp>
        <p:sp>
          <p:nvSpPr>
            <p:cNvPr id="29" name="TextBox 28">
              <a:extLst>
                <a:ext uri="{FF2B5EF4-FFF2-40B4-BE49-F238E27FC236}">
                  <a16:creationId xmlns:a16="http://schemas.microsoft.com/office/drawing/2014/main" id="{87B1E8E2-3100-4245-985A-12D0DBCF7508}"/>
                </a:ext>
              </a:extLst>
            </p:cNvPr>
            <p:cNvSpPr txBox="1"/>
            <p:nvPr/>
          </p:nvSpPr>
          <p:spPr>
            <a:xfrm>
              <a:off x="606220"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Rationale:</a:t>
              </a:r>
            </a:p>
          </p:txBody>
        </p:sp>
        <p:sp>
          <p:nvSpPr>
            <p:cNvPr id="30" name="TextBox 29">
              <a:extLst>
                <a:ext uri="{FF2B5EF4-FFF2-40B4-BE49-F238E27FC236}">
                  <a16:creationId xmlns:a16="http://schemas.microsoft.com/office/drawing/2014/main" id="{D792CBB0-EB05-4743-BA51-9349A62B90F9}"/>
                </a:ext>
              </a:extLst>
            </p:cNvPr>
            <p:cNvSpPr txBox="1"/>
            <p:nvPr/>
          </p:nvSpPr>
          <p:spPr>
            <a:xfrm>
              <a:off x="619126" y="3891477"/>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Why CAP needs a refresh</a:t>
              </a:r>
            </a:p>
          </p:txBody>
        </p:sp>
      </p:grpSp>
      <p:grpSp>
        <p:nvGrpSpPr>
          <p:cNvPr id="31" name="Group 30">
            <a:extLst>
              <a:ext uri="{FF2B5EF4-FFF2-40B4-BE49-F238E27FC236}">
                <a16:creationId xmlns:a16="http://schemas.microsoft.com/office/drawing/2014/main" id="{A75EF17F-1EA8-4886-A47B-7734957AF902}"/>
              </a:ext>
            </a:extLst>
          </p:cNvPr>
          <p:cNvGrpSpPr/>
          <p:nvPr/>
        </p:nvGrpSpPr>
        <p:grpSpPr>
          <a:xfrm>
            <a:off x="9498595" y="2825725"/>
            <a:ext cx="1604786" cy="2348089"/>
            <a:chOff x="607836" y="2837098"/>
            <a:chExt cx="1604786" cy="2348089"/>
          </a:xfrm>
          <a:solidFill>
            <a:schemeClr val="bg2"/>
          </a:solidFill>
        </p:grpSpPr>
        <p:sp>
          <p:nvSpPr>
            <p:cNvPr id="32" name="Rectangle 31">
              <a:extLst>
                <a:ext uri="{FF2B5EF4-FFF2-40B4-BE49-F238E27FC236}">
                  <a16:creationId xmlns:a16="http://schemas.microsoft.com/office/drawing/2014/main" id="{832809B3-467B-48EB-85B8-7308F3BA5870}"/>
                </a:ext>
              </a:extLst>
            </p:cNvPr>
            <p:cNvSpPr/>
            <p:nvPr/>
          </p:nvSpPr>
          <p:spPr>
            <a:xfrm>
              <a:off x="613127" y="28370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9D6830C-85B5-46A9-BFA8-AD6F12C9B7D9}"/>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06</a:t>
              </a:r>
            </a:p>
          </p:txBody>
        </p:sp>
        <p:sp>
          <p:nvSpPr>
            <p:cNvPr id="34" name="TextBox 33">
              <a:extLst>
                <a:ext uri="{FF2B5EF4-FFF2-40B4-BE49-F238E27FC236}">
                  <a16:creationId xmlns:a16="http://schemas.microsoft.com/office/drawing/2014/main" id="{905C5605-21B3-46C5-B076-84679DD396D9}"/>
                </a:ext>
              </a:extLst>
            </p:cNvPr>
            <p:cNvSpPr txBox="1"/>
            <p:nvPr/>
          </p:nvSpPr>
          <p:spPr>
            <a:xfrm>
              <a:off x="607836" y="3610118"/>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Next Steps:</a:t>
              </a:r>
            </a:p>
          </p:txBody>
        </p:sp>
        <p:sp>
          <p:nvSpPr>
            <p:cNvPr id="35" name="TextBox 34">
              <a:extLst>
                <a:ext uri="{FF2B5EF4-FFF2-40B4-BE49-F238E27FC236}">
                  <a16:creationId xmlns:a16="http://schemas.microsoft.com/office/drawing/2014/main" id="{8CB603A2-FF58-4A24-9624-CAF70CAC3E66}"/>
                </a:ext>
              </a:extLst>
            </p:cNvPr>
            <p:cNvSpPr txBox="1"/>
            <p:nvPr/>
          </p:nvSpPr>
          <p:spPr>
            <a:xfrm>
              <a:off x="619126" y="3891477"/>
              <a:ext cx="1487311" cy="584775"/>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Where we go from here</a:t>
              </a:r>
            </a:p>
          </p:txBody>
        </p:sp>
      </p:grpSp>
      <p:grpSp>
        <p:nvGrpSpPr>
          <p:cNvPr id="41" name="Group 40">
            <a:extLst>
              <a:ext uri="{FF2B5EF4-FFF2-40B4-BE49-F238E27FC236}">
                <a16:creationId xmlns:a16="http://schemas.microsoft.com/office/drawing/2014/main" id="{7A83093C-7FC6-4F0A-B7B4-275DAA77DFC8}"/>
              </a:ext>
            </a:extLst>
          </p:cNvPr>
          <p:cNvGrpSpPr/>
          <p:nvPr/>
        </p:nvGrpSpPr>
        <p:grpSpPr>
          <a:xfrm>
            <a:off x="5966213" y="2808758"/>
            <a:ext cx="1604786" cy="2348089"/>
            <a:chOff x="606603" y="2824398"/>
            <a:chExt cx="1604786" cy="2348089"/>
          </a:xfrm>
          <a:solidFill>
            <a:schemeClr val="bg2"/>
          </a:solidFill>
        </p:grpSpPr>
        <p:sp>
          <p:nvSpPr>
            <p:cNvPr id="42" name="Rectangle 41">
              <a:extLst>
                <a:ext uri="{FF2B5EF4-FFF2-40B4-BE49-F238E27FC236}">
                  <a16:creationId xmlns:a16="http://schemas.microsoft.com/office/drawing/2014/main" id="{41CBEAD0-FF6F-4A14-A96D-6DC74A32D1CA}"/>
                </a:ext>
              </a:extLst>
            </p:cNvPr>
            <p:cNvSpPr/>
            <p:nvPr/>
          </p:nvSpPr>
          <p:spPr>
            <a:xfrm>
              <a:off x="613127" y="2824398"/>
              <a:ext cx="1487312" cy="2348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5C68CD8C-5ED5-4C70-A8C5-A2BA6450490E}"/>
                </a:ext>
              </a:extLst>
            </p:cNvPr>
            <p:cNvSpPr txBox="1"/>
            <p:nvPr/>
          </p:nvSpPr>
          <p:spPr>
            <a:xfrm>
              <a:off x="634472" y="2847466"/>
              <a:ext cx="784223" cy="461665"/>
            </a:xfrm>
            <a:prstGeom prst="rect">
              <a:avLst/>
            </a:prstGeom>
            <a:grpFill/>
            <a:ln>
              <a:noFill/>
            </a:ln>
          </p:spPr>
          <p:txBody>
            <a:bodyPr wrap="square" rtlCol="0">
              <a:spAutoFit/>
            </a:bodyPr>
            <a:lstStyle/>
            <a:p>
              <a:r>
                <a:rPr lang="en-US" sz="2400" dirty="0">
                  <a:solidFill>
                    <a:schemeClr val="bg1"/>
                  </a:solidFill>
                  <a:latin typeface="Century Gothic" panose="020B0502020202020204" pitchFamily="34" charset="0"/>
                </a:rPr>
                <a:t>04</a:t>
              </a:r>
            </a:p>
          </p:txBody>
        </p:sp>
        <p:sp>
          <p:nvSpPr>
            <p:cNvPr id="44" name="TextBox 43">
              <a:extLst>
                <a:ext uri="{FF2B5EF4-FFF2-40B4-BE49-F238E27FC236}">
                  <a16:creationId xmlns:a16="http://schemas.microsoft.com/office/drawing/2014/main" id="{1AB40AA1-4925-4C1B-9BBD-77C50404D1FB}"/>
                </a:ext>
              </a:extLst>
            </p:cNvPr>
            <p:cNvSpPr txBox="1"/>
            <p:nvPr/>
          </p:nvSpPr>
          <p:spPr>
            <a:xfrm>
              <a:off x="606603" y="3615939"/>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Readiness:</a:t>
              </a:r>
            </a:p>
          </p:txBody>
        </p:sp>
        <p:sp>
          <p:nvSpPr>
            <p:cNvPr id="45" name="TextBox 44">
              <a:extLst>
                <a:ext uri="{FF2B5EF4-FFF2-40B4-BE49-F238E27FC236}">
                  <a16:creationId xmlns:a16="http://schemas.microsoft.com/office/drawing/2014/main" id="{A69C486D-B100-4F3E-B334-E6B0F49FF236}"/>
                </a:ext>
              </a:extLst>
            </p:cNvPr>
            <p:cNvSpPr txBox="1"/>
            <p:nvPr/>
          </p:nvSpPr>
          <p:spPr>
            <a:xfrm>
              <a:off x="619126" y="3891477"/>
              <a:ext cx="1487311" cy="830997"/>
            </a:xfrm>
            <a:prstGeom prst="rect">
              <a:avLst/>
            </a:prstGeom>
            <a:grp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What members think</a:t>
              </a:r>
            </a:p>
          </p:txBody>
        </p:sp>
      </p:grpSp>
      <p:grpSp>
        <p:nvGrpSpPr>
          <p:cNvPr id="46" name="Group 45">
            <a:extLst>
              <a:ext uri="{FF2B5EF4-FFF2-40B4-BE49-F238E27FC236}">
                <a16:creationId xmlns:a16="http://schemas.microsoft.com/office/drawing/2014/main" id="{8AB60392-88FE-4203-B8F4-DF82D9F39D09}"/>
              </a:ext>
            </a:extLst>
          </p:cNvPr>
          <p:cNvGrpSpPr/>
          <p:nvPr/>
        </p:nvGrpSpPr>
        <p:grpSpPr>
          <a:xfrm>
            <a:off x="7730304" y="2825064"/>
            <a:ext cx="1604786" cy="2348089"/>
            <a:chOff x="597284" y="2824398"/>
            <a:chExt cx="1604786" cy="2348089"/>
          </a:xfrm>
          <a:solidFill>
            <a:srgbClr val="000099"/>
          </a:solidFill>
        </p:grpSpPr>
        <p:sp>
          <p:nvSpPr>
            <p:cNvPr id="47" name="Rectangle 46">
              <a:extLst>
                <a:ext uri="{FF2B5EF4-FFF2-40B4-BE49-F238E27FC236}">
                  <a16:creationId xmlns:a16="http://schemas.microsoft.com/office/drawing/2014/main" id="{43765B0F-6236-4BB6-931D-5A0161C45E5F}"/>
                </a:ext>
              </a:extLst>
            </p:cNvPr>
            <p:cNvSpPr/>
            <p:nvPr/>
          </p:nvSpPr>
          <p:spPr>
            <a:xfrm>
              <a:off x="613127" y="2824398"/>
              <a:ext cx="1487312" cy="23480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F9461E6D-35A1-4723-A3F8-842786BA986F}"/>
                </a:ext>
              </a:extLst>
            </p:cNvPr>
            <p:cNvSpPr txBox="1"/>
            <p:nvPr/>
          </p:nvSpPr>
          <p:spPr>
            <a:xfrm>
              <a:off x="634472" y="2847466"/>
              <a:ext cx="784223" cy="461665"/>
            </a:xfrm>
            <a:prstGeom prst="rect">
              <a:avLst/>
            </a:prstGeom>
            <a:noFill/>
            <a:ln>
              <a:noFill/>
            </a:ln>
          </p:spPr>
          <p:txBody>
            <a:bodyPr wrap="square" rtlCol="0">
              <a:spAutoFit/>
            </a:bodyPr>
            <a:lstStyle/>
            <a:p>
              <a:r>
                <a:rPr lang="en-US" sz="2400" dirty="0">
                  <a:solidFill>
                    <a:schemeClr val="bg1"/>
                  </a:solidFill>
                  <a:latin typeface="Century Gothic" panose="020B0502020202020204" pitchFamily="34" charset="0"/>
                </a:rPr>
                <a:t>05</a:t>
              </a:r>
            </a:p>
          </p:txBody>
        </p:sp>
        <p:sp>
          <p:nvSpPr>
            <p:cNvPr id="49" name="TextBox 48">
              <a:extLst>
                <a:ext uri="{FF2B5EF4-FFF2-40B4-BE49-F238E27FC236}">
                  <a16:creationId xmlns:a16="http://schemas.microsoft.com/office/drawing/2014/main" id="{B2CE2190-302D-472D-9E05-BA1EEEC514A4}"/>
                </a:ext>
              </a:extLst>
            </p:cNvPr>
            <p:cNvSpPr txBox="1"/>
            <p:nvPr/>
          </p:nvSpPr>
          <p:spPr>
            <a:xfrm>
              <a:off x="597284" y="3599633"/>
              <a:ext cx="1604786" cy="338554"/>
            </a:xfrm>
            <a:prstGeom prst="rect">
              <a:avLst/>
            </a:prstGeom>
            <a:noFill/>
            <a:ln>
              <a:noFill/>
            </a:ln>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Case Studies:</a:t>
              </a:r>
            </a:p>
          </p:txBody>
        </p:sp>
        <p:sp>
          <p:nvSpPr>
            <p:cNvPr id="50" name="TextBox 49">
              <a:extLst>
                <a:ext uri="{FF2B5EF4-FFF2-40B4-BE49-F238E27FC236}">
                  <a16:creationId xmlns:a16="http://schemas.microsoft.com/office/drawing/2014/main" id="{1391BE0F-4C99-4FE5-AE48-6BE42410E307}"/>
                </a:ext>
              </a:extLst>
            </p:cNvPr>
            <p:cNvSpPr txBox="1"/>
            <p:nvPr/>
          </p:nvSpPr>
          <p:spPr>
            <a:xfrm>
              <a:off x="619126" y="3880188"/>
              <a:ext cx="1487311" cy="830997"/>
            </a:xfrm>
            <a:prstGeom prst="rect">
              <a:avLst/>
            </a:prstGeom>
            <a:noFill/>
            <a:ln>
              <a:noFill/>
            </a:ln>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How other companies manage</a:t>
              </a:r>
            </a:p>
          </p:txBody>
        </p:sp>
      </p:grpSp>
      <p:sp>
        <p:nvSpPr>
          <p:cNvPr id="38" name="Footer Placeholder 3">
            <a:extLst>
              <a:ext uri="{FF2B5EF4-FFF2-40B4-BE49-F238E27FC236}">
                <a16:creationId xmlns:a16="http://schemas.microsoft.com/office/drawing/2014/main" id="{7E546BE1-9235-46F5-8138-D86DF351400E}"/>
              </a:ext>
            </a:extLst>
          </p:cNvPr>
          <p:cNvSpPr>
            <a:spLocks noGrp="1"/>
          </p:cNvSpPr>
          <p:nvPr>
            <p:ph type="ftr" sz="quarter" idx="4294967295"/>
          </p:nvPr>
        </p:nvSpPr>
        <p:spPr>
          <a:xfrm>
            <a:off x="838199" y="6535503"/>
            <a:ext cx="10507860" cy="184862"/>
          </a:xfrm>
          <a:prstGeom prst="rect">
            <a:avLst/>
          </a:prstGeom>
        </p:spPr>
        <p:txBody>
          <a:bodyPr/>
          <a:lstStyle>
            <a:defPPr>
              <a:defRPr lang="en-US"/>
            </a:defPPr>
            <a:lvl1pPr marL="0" algn="l" defTabSz="914400" rtl="0" eaLnBrk="1" latinLnBrk="0" hangingPunct="1">
              <a:defRPr sz="1100" kern="1200">
                <a:solidFill>
                  <a:srgbClr val="63656B"/>
                </a:solidFill>
                <a:latin typeface="Rajdhani SemiBold" panose="02000000000000000000" pitchFamily="2" charset="0"/>
                <a:ea typeface="+mn-ea"/>
                <a:cs typeface="Rajdhani SemiBold"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i="1" dirty="0">
                <a:solidFill>
                  <a:schemeClr val="bg2">
                    <a:lumMod val="75000"/>
                  </a:schemeClr>
                </a:solidFill>
                <a:latin typeface="Arial" panose="020B0604020202020204" pitchFamily="34" charset="0"/>
                <a:cs typeface="Arial" panose="020B0604020202020204" pitchFamily="34" charset="0"/>
              </a:rPr>
              <a:t>Volunteers serving America’s communities, saving lives, and shaping futures.</a:t>
            </a:r>
          </a:p>
        </p:txBody>
      </p:sp>
    </p:spTree>
    <p:extLst>
      <p:ext uri="{BB962C8B-B14F-4D97-AF65-F5344CB8AC3E}">
        <p14:creationId xmlns:p14="http://schemas.microsoft.com/office/powerpoint/2010/main" val="223596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858DADF-A058-472B-BC99-1BCD579FC1CE}">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65A1A7D257BE4CA5E9148657A134CB" ma:contentTypeVersion="13" ma:contentTypeDescription="Create a new document." ma:contentTypeScope="" ma:versionID="0c5fcd4c8f0ca9abd49135eb2b219630">
  <xsd:schema xmlns:xsd="http://www.w3.org/2001/XMLSchema" xmlns:xs="http://www.w3.org/2001/XMLSchema" xmlns:p="http://schemas.microsoft.com/office/2006/metadata/properties" xmlns:ns3="43153cf9-c6eb-4580-850f-3103eda557c4" xmlns:ns4="1c0a308b-34e8-42b4-a911-760bb776223e" targetNamespace="http://schemas.microsoft.com/office/2006/metadata/properties" ma:root="true" ma:fieldsID="2280bc314467b45febf96c0b62aeb93e" ns3:_="" ns4:_="">
    <xsd:import namespace="43153cf9-c6eb-4580-850f-3103eda557c4"/>
    <xsd:import namespace="1c0a308b-34e8-42b4-a911-760bb776223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53cf9-c6eb-4580-850f-3103eda55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0a308b-34e8-42b4-a911-760bb776223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3FCD22-D9E6-436A-83AA-EC490A79C817}">
  <ds:schemaRefs>
    <ds:schemaRef ds:uri="http://schemas.microsoft.com/sharepoint/v3/contenttype/forms"/>
  </ds:schemaRefs>
</ds:datastoreItem>
</file>

<file path=customXml/itemProps2.xml><?xml version="1.0" encoding="utf-8"?>
<ds:datastoreItem xmlns:ds="http://schemas.openxmlformats.org/officeDocument/2006/customXml" ds:itemID="{846D9778-690B-479A-8606-62D58BCDF985}">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43153cf9-c6eb-4580-850f-3103eda557c4"/>
    <ds:schemaRef ds:uri="http://schemas.openxmlformats.org/package/2006/metadata/core-properties"/>
    <ds:schemaRef ds:uri="1c0a308b-34e8-42b4-a911-760bb776223e"/>
    <ds:schemaRef ds:uri="http://purl.org/dc/terms/"/>
    <ds:schemaRef ds:uri="http://purl.org/dc/elements/1.1/"/>
  </ds:schemaRefs>
</ds:datastoreItem>
</file>

<file path=customXml/itemProps3.xml><?xml version="1.0" encoding="utf-8"?>
<ds:datastoreItem xmlns:ds="http://schemas.openxmlformats.org/officeDocument/2006/customXml" ds:itemID="{2B3218A1-4E55-4B29-8635-8054718894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53cf9-c6eb-4580-850f-3103eda557c4"/>
    <ds:schemaRef ds:uri="1c0a308b-34e8-42b4-a911-760bb77622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35634</TotalTime>
  <Words>3146</Words>
  <Application>Microsoft Office PowerPoint</Application>
  <PresentationFormat>Widescreen</PresentationFormat>
  <Paragraphs>489</Paragraphs>
  <Slides>42</Slides>
  <Notes>41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Arial</vt:lpstr>
      <vt:lpstr>Arial Black</vt:lpstr>
      <vt:lpstr>Arial Narrow</vt:lpstr>
      <vt:lpstr>Bauhaus 93</vt:lpstr>
      <vt:lpstr>Broadway</vt:lpstr>
      <vt:lpstr>Calibri</vt:lpstr>
      <vt:lpstr>Century Gothic</vt:lpstr>
      <vt:lpstr>Copperplate Gothic Bold</vt:lpstr>
      <vt:lpstr>Copperplate Gothic Light</vt:lpstr>
      <vt:lpstr>Rajdhani Bold</vt:lpstr>
      <vt:lpstr>Sofachrome Rg</vt:lpstr>
      <vt:lpstr>Office Theme</vt:lpstr>
      <vt:lpstr>3_Custom Design</vt:lpstr>
      <vt:lpstr>Brand Modernization </vt:lpstr>
      <vt:lpstr>Brand Objective</vt:lpstr>
      <vt:lpstr>Current State</vt:lpstr>
      <vt:lpstr>The Journey to Modernization</vt:lpstr>
      <vt:lpstr>How We Got Here</vt:lpstr>
      <vt:lpstr>Origin of the CAP Identity</vt:lpstr>
      <vt:lpstr>Icons vs. Logos</vt:lpstr>
      <vt:lpstr>Visual Identity Timeline</vt:lpstr>
      <vt:lpstr>PowerPoint Presentation</vt:lpstr>
      <vt:lpstr>Why Brands Modernize</vt:lpstr>
      <vt:lpstr>Sample Brand Modernization</vt:lpstr>
      <vt:lpstr>Changing Times</vt:lpstr>
      <vt:lpstr>Remaining Relevant</vt:lpstr>
      <vt:lpstr>PowerPoint Presentation</vt:lpstr>
      <vt:lpstr>Why CAP Needs a Refresh</vt:lpstr>
      <vt:lpstr>Eight Decades of Modernization</vt:lpstr>
      <vt:lpstr>AF Modernization Example</vt:lpstr>
      <vt:lpstr>CAP Modernization Example</vt:lpstr>
      <vt:lpstr>PowerPoint Presentation</vt:lpstr>
      <vt:lpstr>What Members Think</vt:lpstr>
      <vt:lpstr>Survey Results</vt:lpstr>
      <vt:lpstr>PowerPoint Presentation</vt:lpstr>
      <vt:lpstr>How Companies Manage</vt:lpstr>
      <vt:lpstr>Refresh Continuum</vt:lpstr>
      <vt:lpstr>USAF Case Study</vt:lpstr>
      <vt:lpstr>Air Force Rebrand Scorecard</vt:lpstr>
      <vt:lpstr>The Question Is:</vt:lpstr>
      <vt:lpstr>PowerPoint Presentation</vt:lpstr>
      <vt:lpstr>Where We Go From Here</vt:lpstr>
      <vt:lpstr>PowerPoint Presentation</vt:lpstr>
      <vt:lpstr>PowerPoint Presentation</vt:lpstr>
      <vt:lpstr>PowerPoint Presentation</vt:lpstr>
      <vt:lpstr>PowerPoint Presentation</vt:lpstr>
      <vt:lpstr>PowerPoint Presentation</vt:lpstr>
      <vt:lpstr>What Members Say                              the Visual Identity Conveys</vt:lpstr>
      <vt:lpstr>PowerPoint Presentation</vt:lpstr>
      <vt:lpstr>CAP Rebrand Scorecard</vt:lpstr>
      <vt:lpstr>PowerPoint Presentation</vt:lpstr>
      <vt:lpstr>Air Force-Related Logo Family</vt:lpstr>
      <vt:lpstr>PowerPoint Presentation</vt:lpstr>
      <vt:lpstr>The Result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 Bolinger</dc:creator>
  <cp:lastModifiedBy>Bolinger, Randy</cp:lastModifiedBy>
  <cp:revision>43</cp:revision>
  <dcterms:created xsi:type="dcterms:W3CDTF">2020-01-13T17:43:42Z</dcterms:created>
  <dcterms:modified xsi:type="dcterms:W3CDTF">2022-06-30T01:02:12Z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0x0101002665A1A7D257BE4CA5E9148657A134CB</vt:lpwstr>
  </property>
</Properties>
</file>