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85" r:id="rId5"/>
    <p:sldMasterId id="2147483671" r:id="rId6"/>
    <p:sldMasterId id="2147483797" r:id="rId7"/>
    <p:sldMasterId id="2147483801" r:id="rId8"/>
  </p:sldMasterIdLst>
  <p:notesMasterIdLst>
    <p:notesMasterId r:id="rId25"/>
  </p:notesMasterIdLst>
  <p:sldIdLst>
    <p:sldId id="291" r:id="rId9"/>
    <p:sldId id="307" r:id="rId10"/>
    <p:sldId id="309" r:id="rId11"/>
    <p:sldId id="308" r:id="rId12"/>
    <p:sldId id="301" r:id="rId13"/>
    <p:sldId id="302" r:id="rId14"/>
    <p:sldId id="298" r:id="rId15"/>
    <p:sldId id="310" r:id="rId16"/>
    <p:sldId id="299" r:id="rId17"/>
    <p:sldId id="304" r:id="rId18"/>
    <p:sldId id="296" r:id="rId19"/>
    <p:sldId id="306" r:id="rId20"/>
    <p:sldId id="258" r:id="rId21"/>
    <p:sldId id="303" r:id="rId22"/>
    <p:sldId id="312"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3A6"/>
    <a:srgbClr val="68AAE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176" autoAdjust="0"/>
    <p:restoredTop sz="94660"/>
  </p:normalViewPr>
  <p:slideViewPr>
    <p:cSldViewPr snapToGrid="0">
      <p:cViewPr varScale="1">
        <p:scale>
          <a:sx n="67" d="100"/>
          <a:sy n="67" d="100"/>
        </p:scale>
        <p:origin x="58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3.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theme" Target="theme/theme1.xml"/><Relationship Id="rId10" Type="http://schemas.openxmlformats.org/officeDocument/2006/relationships/slide" Target="slides/slide2.xml"/><Relationship Id="rId19" Type="http://schemas.openxmlformats.org/officeDocument/2006/relationships/slide" Target="slides/slide1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28E318-BCD2-4CDD-8849-4E2BAC8390BD}" type="datetimeFigureOut">
              <a:rPr lang="en-US" smtClean="0"/>
              <a:t>5/20/2020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B1AC98-E081-40BA-B605-F7D71F2322DB}" type="slidenum">
              <a:rPr lang="en-US" smtClean="0"/>
              <a:t>‹#›</a:t>
            </a:fld>
            <a:endParaRPr lang="en-US"/>
          </a:p>
        </p:txBody>
      </p:sp>
    </p:spTree>
    <p:extLst>
      <p:ext uri="{BB962C8B-B14F-4D97-AF65-F5344CB8AC3E}">
        <p14:creationId xmlns:p14="http://schemas.microsoft.com/office/powerpoint/2010/main" val="682349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solidFill>
                  <a:srgbClr val="0063A6"/>
                </a:solidFill>
              </a:defRPr>
            </a:lvl1pPr>
          </a:lstStyle>
          <a:p>
            <a:r>
              <a:rPr lang="en-US" dirty="0"/>
              <a:t>Standard Brand Template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latin typeface="Arial Rounded MT Bold" panose="020F070403050403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a:t>Footer</a:t>
            </a:r>
          </a:p>
        </p:txBody>
      </p:sp>
    </p:spTree>
    <p:extLst>
      <p:ext uri="{BB962C8B-B14F-4D97-AF65-F5344CB8AC3E}">
        <p14:creationId xmlns:p14="http://schemas.microsoft.com/office/powerpoint/2010/main" val="24248229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7487059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13173966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lvl1pPr>
              <a:defRPr>
                <a:solidFill>
                  <a:schemeClr val="bg1"/>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bg1"/>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9" y="2505076"/>
            <a:ext cx="5157787"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solidFill>
                  <a:schemeClr val="bg1"/>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2" y="2505076"/>
            <a:ext cx="5183188" cy="368458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lvl1pPr>
              <a:defRPr>
                <a:solidFill>
                  <a:schemeClr val="tx1">
                    <a:lumMod val="65000"/>
                    <a:lumOff val="35000"/>
                  </a:schemeClr>
                </a:solidFill>
              </a:defRPr>
            </a:lvl1pPr>
          </a:lstStyle>
          <a:p>
            <a:r>
              <a:rPr lang="en-US" dirty="0"/>
              <a:t>Footer</a:t>
            </a:r>
          </a:p>
        </p:txBody>
      </p:sp>
      <p:sp>
        <p:nvSpPr>
          <p:cNvPr id="9" name="Slide Number Placeholder 8"/>
          <p:cNvSpPr>
            <a:spLocks noGrp="1"/>
          </p:cNvSpPr>
          <p:nvPr>
            <p:ph type="sldNum" sz="quarter" idx="12"/>
          </p:nvPr>
        </p:nvSpPr>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26514001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37536318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32156511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858234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Tree>
    <p:extLst>
      <p:ext uri="{BB962C8B-B14F-4D97-AF65-F5344CB8AC3E}">
        <p14:creationId xmlns:p14="http://schemas.microsoft.com/office/powerpoint/2010/main" val="9024152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1295898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solidFill>
                  <a:srgbClr val="0063A6"/>
                </a:solidFill>
              </a:defRPr>
            </a:lvl1pPr>
          </a:lstStyle>
          <a:p>
            <a:r>
              <a:rPr lang="en-US" dirty="0"/>
              <a:t>Use for Title Slide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rgbClr val="0063A6"/>
                </a:solidFill>
                <a:latin typeface="Arial Rounded MT Bold" panose="020F070403050403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dirty="0"/>
              <a:t>Click to edit Master subtitle style</a:t>
            </a:r>
          </a:p>
        </p:txBody>
      </p:sp>
      <p:sp>
        <p:nvSpPr>
          <p:cNvPr id="10" name="Slide Number Placeholder 5"/>
          <p:cNvSpPr>
            <a:spLocks noGrp="1"/>
          </p:cNvSpPr>
          <p:nvPr>
            <p:ph type="sldNum" sz="quarter" idx="4"/>
          </p:nvPr>
        </p:nvSpPr>
        <p:spPr>
          <a:xfrm>
            <a:off x="11698940" y="5775958"/>
            <a:ext cx="493060" cy="371836"/>
          </a:xfrm>
          <a:prstGeom prst="rect">
            <a:avLst/>
          </a:prstGeom>
        </p:spPr>
        <p:txBody>
          <a:bodyPr vert="horz" lIns="91440" tIns="45720" rIns="91440" bIns="45720" rtlCol="0" anchor="ctr"/>
          <a:lstStyle>
            <a:lvl1pPr algn="ctr">
              <a:defRPr sz="1100">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20758630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63A6"/>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0063A6"/>
                </a:solidFill>
              </a:defRPr>
            </a:lvl1pPr>
            <a:lvl2pPr>
              <a:defRPr>
                <a:solidFill>
                  <a:srgbClr val="0063A6"/>
                </a:solidFill>
              </a:defRPr>
            </a:lvl2pPr>
            <a:lvl3pPr>
              <a:defRPr>
                <a:solidFill>
                  <a:srgbClr val="0063A6"/>
                </a:solidFill>
              </a:defRPr>
            </a:lvl3pPr>
            <a:lvl4pPr>
              <a:defRPr>
                <a:solidFill>
                  <a:srgbClr val="0063A6"/>
                </a:solidFill>
              </a:defRPr>
            </a:lvl4pPr>
            <a:lvl5pPr>
              <a:defRPr>
                <a:solidFill>
                  <a:srgbClr val="0063A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5D5ACDC5-7D88-4043-A5E3-34CEDBAF337A}" type="slidenum">
              <a:rPr lang="en-US" smtClean="0"/>
              <a:t>‹#›</a:t>
            </a:fld>
            <a:endParaRPr lang="en-US"/>
          </a:p>
        </p:txBody>
      </p:sp>
    </p:spTree>
    <p:extLst>
      <p:ext uri="{BB962C8B-B14F-4D97-AF65-F5344CB8AC3E}">
        <p14:creationId xmlns:p14="http://schemas.microsoft.com/office/powerpoint/2010/main" val="209317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a:t>Footer</a:t>
            </a:r>
          </a:p>
        </p:txBody>
      </p:sp>
      <p:sp>
        <p:nvSpPr>
          <p:cNvPr id="6" name="Slide Number Placeholder 5"/>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11118366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6950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38"/>
            <a:ext cx="10515600" cy="2852737"/>
          </a:xfrm>
        </p:spPr>
        <p:txBody>
          <a:bodyPr anchor="b"/>
          <a:lstStyle>
            <a:lvl1pPr>
              <a:defRPr sz="6000">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831852" y="4589464"/>
            <a:ext cx="10515600" cy="1500187"/>
          </a:xfrm>
        </p:spPr>
        <p:txBody>
          <a:bodyPr/>
          <a:lstStyle>
            <a:lvl1pPr marL="0" indent="0">
              <a:buNone/>
              <a:defRPr sz="2400">
                <a:solidFill>
                  <a:schemeClr val="accent1"/>
                </a:solidFill>
              </a:defRPr>
            </a:lvl1pPr>
            <a:lvl2pPr marL="457206" indent="0">
              <a:buNone/>
              <a:defRPr sz="2000">
                <a:solidFill>
                  <a:schemeClr val="tx1">
                    <a:tint val="75000"/>
                  </a:schemeClr>
                </a:solidFill>
              </a:defRPr>
            </a:lvl2pPr>
            <a:lvl3pPr marL="914411" indent="0">
              <a:buNone/>
              <a:defRPr sz="1801">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dirty="0"/>
              <a:t>Click to edit Master text styles</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dirty="0"/>
              <a:t>Footer</a:t>
            </a:r>
          </a:p>
        </p:txBody>
      </p:sp>
      <p:sp>
        <p:nvSpPr>
          <p:cNvPr id="7" name="Slide Number Placeholder 5">
            <a:extLst>
              <a:ext uri="{FF2B5EF4-FFF2-40B4-BE49-F238E27FC236}">
                <a16:creationId xmlns:a16="http://schemas.microsoft.com/office/drawing/2014/main" id="{96004913-EFD8-CC4D-BA6D-35FD71E6FA99}"/>
              </a:ext>
            </a:extLst>
          </p:cNvPr>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2799027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3" name="Content Placeholder 2"/>
          <p:cNvSpPr>
            <a:spLocks noGrp="1"/>
          </p:cNvSpPr>
          <p:nvPr>
            <p:ph sz="half" idx="1"/>
          </p:nvPr>
        </p:nvSpPr>
        <p:spPr>
          <a:xfrm>
            <a:off x="838201" y="1825625"/>
            <a:ext cx="5181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72201" y="1825625"/>
            <a:ext cx="5181600" cy="435133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dirty="0"/>
          </a:p>
        </p:txBody>
      </p:sp>
      <p:sp>
        <p:nvSpPr>
          <p:cNvPr id="8" name="Slide Number Placeholder 5">
            <a:extLst>
              <a:ext uri="{FF2B5EF4-FFF2-40B4-BE49-F238E27FC236}">
                <a16:creationId xmlns:a16="http://schemas.microsoft.com/office/drawing/2014/main" id="{9C3AA4EB-9611-F449-96F2-E7D2E70D44C1}"/>
              </a:ext>
            </a:extLst>
          </p:cNvPr>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24564940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5"/>
            <a:ext cx="10515600" cy="1325563"/>
          </a:xfrm>
        </p:spPr>
        <p:txBody>
          <a:bodyPr/>
          <a:lstStyle>
            <a:lvl1pPr>
              <a:defRPr>
                <a:solidFill>
                  <a:schemeClr val="accent1"/>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solidFill>
                  <a:schemeClr val="accent1"/>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839789" y="2505076"/>
            <a:ext cx="5157787" cy="368458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solidFill>
                  <a:schemeClr val="accent1"/>
                </a:solidFill>
              </a:defRPr>
            </a:lvl1pPr>
            <a:lvl2pPr marL="457206" indent="0">
              <a:buNone/>
              <a:defRPr sz="2000" b="1"/>
            </a:lvl2pPr>
            <a:lvl3pPr marL="914411" indent="0">
              <a:buNone/>
              <a:defRPr sz="1801"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72202" y="2505076"/>
            <a:ext cx="5183188" cy="3684588"/>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p:cNvSpPr>
            <a:spLocks noGrp="1"/>
          </p:cNvSpPr>
          <p:nvPr>
            <p:ph type="ftr" sz="quarter" idx="11"/>
          </p:nvPr>
        </p:nvSpPr>
        <p:spPr/>
        <p:txBody>
          <a:bodyPr/>
          <a:lstStyle/>
          <a:p>
            <a:endParaRPr lang="en-US"/>
          </a:p>
        </p:txBody>
      </p:sp>
      <p:sp>
        <p:nvSpPr>
          <p:cNvPr id="10" name="Slide Number Placeholder 5">
            <a:extLst>
              <a:ext uri="{FF2B5EF4-FFF2-40B4-BE49-F238E27FC236}">
                <a16:creationId xmlns:a16="http://schemas.microsoft.com/office/drawing/2014/main" id="{EE5B6EFF-C5C3-B64C-8200-9866F33EB7B3}"/>
              </a:ext>
            </a:extLst>
          </p:cNvPr>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872292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4" name="Footer Placeholder 3"/>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013846-A50E-6444-A6DE-BEE1A614A384}"/>
              </a:ext>
            </a:extLst>
          </p:cNvPr>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20072793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endParaRPr lang="en-US"/>
          </a:p>
        </p:txBody>
      </p:sp>
      <p:sp>
        <p:nvSpPr>
          <p:cNvPr id="4" name="Text Placeholder 3"/>
          <p:cNvSpPr>
            <a:spLocks noGrp="1"/>
          </p:cNvSpPr>
          <p:nvPr>
            <p:ph type="body" sz="half" idx="2"/>
          </p:nvPr>
        </p:nvSpPr>
        <p:spPr>
          <a:xfrm>
            <a:off x="839790" y="2057400"/>
            <a:ext cx="3932236" cy="3811588"/>
          </a:xfrm>
        </p:spPr>
        <p:txBody>
          <a:bodyPr/>
          <a:lstStyle>
            <a:lvl1pPr marL="0" indent="0">
              <a:buNone/>
              <a:defRPr sz="1600">
                <a:solidFill>
                  <a:schemeClr val="accent1"/>
                </a:solidFill>
              </a:defRPr>
            </a:lvl1pPr>
            <a:lvl2pPr marL="457206" indent="0">
              <a:buNone/>
              <a:defRPr sz="1401"/>
            </a:lvl2pPr>
            <a:lvl3pPr marL="914411" indent="0">
              <a:buNone/>
              <a:defRPr sz="1200"/>
            </a:lvl3pPr>
            <a:lvl4pPr marL="1371617" indent="0">
              <a:buNone/>
              <a:defRPr sz="1001"/>
            </a:lvl4pPr>
            <a:lvl5pPr marL="1828823" indent="0">
              <a:buNone/>
              <a:defRPr sz="1001"/>
            </a:lvl5pPr>
            <a:lvl6pPr marL="2286029" indent="0">
              <a:buNone/>
              <a:defRPr sz="1001"/>
            </a:lvl6pPr>
            <a:lvl7pPr marL="2743234" indent="0">
              <a:buNone/>
              <a:defRPr sz="1001"/>
            </a:lvl7pPr>
            <a:lvl8pPr marL="3200440" indent="0">
              <a:buNone/>
              <a:defRPr sz="1001"/>
            </a:lvl8pPr>
            <a:lvl9pPr marL="3657646" indent="0">
              <a:buNone/>
              <a:defRPr sz="1001"/>
            </a:lvl9pPr>
          </a:lstStyle>
          <a:p>
            <a:pPr lvl="0"/>
            <a:r>
              <a:rPr lang="en-US" dirty="0"/>
              <a:t>Click to edit Master text styles</a:t>
            </a:r>
          </a:p>
        </p:txBody>
      </p:sp>
      <p:sp>
        <p:nvSpPr>
          <p:cNvPr id="6" name="Footer Placeholder 5"/>
          <p:cNvSpPr>
            <a:spLocks noGrp="1"/>
          </p:cNvSpPr>
          <p:nvPr>
            <p:ph type="ftr" sz="quarter" idx="11"/>
          </p:nvPr>
        </p:nvSpPr>
        <p:spPr/>
        <p:txBody>
          <a:bodyPr/>
          <a:lstStyle/>
          <a:p>
            <a:endParaRPr lang="en-US"/>
          </a:p>
        </p:txBody>
      </p:sp>
      <p:sp>
        <p:nvSpPr>
          <p:cNvPr id="8" name="Slide Number Placeholder 5">
            <a:extLst>
              <a:ext uri="{FF2B5EF4-FFF2-40B4-BE49-F238E27FC236}">
                <a16:creationId xmlns:a16="http://schemas.microsoft.com/office/drawing/2014/main" id="{60667E4A-70A0-474D-93AB-C623675725AA}"/>
              </a:ext>
            </a:extLst>
          </p:cNvPr>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38698492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72E615BD-5A87-414E-BEEC-DAD21A38DF30}"/>
              </a:ext>
            </a:extLst>
          </p:cNvPr>
          <p:cNvSpPr>
            <a:spLocks noGrp="1"/>
          </p:cNvSpPr>
          <p:nvPr>
            <p:ph type="sldNum" sz="quarter" idx="12"/>
          </p:nvPr>
        </p:nvSpPr>
        <p:spPr>
          <a:xfrm>
            <a:off x="11698940" y="5632812"/>
            <a:ext cx="493060" cy="371836"/>
          </a:xfrm>
        </p:spPr>
        <p:txBody>
          <a:bodyPr/>
          <a:lstStyle>
            <a:lvl1pPr>
              <a:defRPr>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3178051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122363"/>
            <a:ext cx="9144000" cy="2387600"/>
          </a:xfrm>
        </p:spPr>
        <p:txBody>
          <a:bodyPr anchor="b"/>
          <a:lstStyle>
            <a:lvl1pPr algn="ctr">
              <a:defRPr sz="6000" baseline="0">
                <a:solidFill>
                  <a:schemeClr val="bg1"/>
                </a:solidFill>
              </a:defRPr>
            </a:lvl1pPr>
          </a:lstStyle>
          <a:p>
            <a:r>
              <a:rPr lang="en-US" dirty="0"/>
              <a:t>CM Brand Template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bg1"/>
                </a:solidFill>
                <a:latin typeface="Arial Rounded MT Bold" panose="020F0704030504030204" pitchFamily="34" charset="0"/>
              </a:defRPr>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dirty="0"/>
              <a:t>Click to edit Master subtitle style</a:t>
            </a:r>
          </a:p>
        </p:txBody>
      </p:sp>
      <p:sp>
        <p:nvSpPr>
          <p:cNvPr id="5" name="Footer Placeholder 4"/>
          <p:cNvSpPr>
            <a:spLocks noGrp="1"/>
          </p:cNvSpPr>
          <p:nvPr>
            <p:ph type="ftr" sz="quarter" idx="11"/>
          </p:nvPr>
        </p:nvSpPr>
        <p:spPr/>
        <p:txBody>
          <a:bodyPr/>
          <a:lstStyle>
            <a:lvl1pPr>
              <a:defRPr>
                <a:solidFill>
                  <a:srgbClr val="0063A6"/>
                </a:solidFill>
              </a:defRPr>
            </a:lvl1pPr>
          </a:lstStyle>
          <a:p>
            <a:r>
              <a:rPr lang="en-US" dirty="0"/>
              <a:t>Footer</a:t>
            </a:r>
          </a:p>
        </p:txBody>
      </p:sp>
    </p:spTree>
    <p:extLst>
      <p:ext uri="{BB962C8B-B14F-4D97-AF65-F5344CB8AC3E}">
        <p14:creationId xmlns:p14="http://schemas.microsoft.com/office/powerpoint/2010/main" val="182545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9C8F1F2-BFC6-A747-A5ED-AF15AC1AE31B}"/>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dirty="0"/>
              <a:t>Arial Rounded Bold (headlines)</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Arial Body for sub-heads and body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2" y="6288043"/>
            <a:ext cx="4114800" cy="365125"/>
          </a:xfrm>
          <a:prstGeom prst="rect">
            <a:avLst/>
          </a:prstGeom>
        </p:spPr>
        <p:txBody>
          <a:bodyPr vert="horz" lIns="91440" tIns="45720" rIns="91440" bIns="45720" rtlCol="0" anchor="ctr"/>
          <a:lstStyle>
            <a:lvl1pPr algn="ctr">
              <a:defRPr sz="1200">
                <a:solidFill>
                  <a:schemeClr val="bg1"/>
                </a:solidFill>
              </a:defRPr>
            </a:lvl1pPr>
          </a:lstStyle>
          <a:p>
            <a:r>
              <a:rPr lang="en-US" dirty="0"/>
              <a:t>Footer</a:t>
            </a:r>
          </a:p>
        </p:txBody>
      </p:sp>
      <p:sp>
        <p:nvSpPr>
          <p:cNvPr id="6" name="Slide Number Placeholder 5"/>
          <p:cNvSpPr>
            <a:spLocks noGrp="1"/>
          </p:cNvSpPr>
          <p:nvPr>
            <p:ph type="sldNum" sz="quarter" idx="4"/>
          </p:nvPr>
        </p:nvSpPr>
        <p:spPr>
          <a:xfrm>
            <a:off x="11698940" y="5771958"/>
            <a:ext cx="493060" cy="371836"/>
          </a:xfrm>
          <a:prstGeom prst="rect">
            <a:avLst/>
          </a:prstGeom>
        </p:spPr>
        <p:txBody>
          <a:bodyPr vert="horz" lIns="91440" tIns="45720" rIns="91440" bIns="45720" rtlCol="0" anchor="ctr"/>
          <a:lstStyle>
            <a:lvl1pPr algn="ctr">
              <a:defRPr sz="1100">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16457141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7" r:id="rId7"/>
    <p:sldLayoutId id="2147483658" r:id="rId8"/>
  </p:sldLayoutIdLst>
  <p:txStyles>
    <p:titleStyle>
      <a:lvl1pPr algn="l" defTabSz="914411" rtl="0" eaLnBrk="1" latinLnBrk="0" hangingPunct="1">
        <a:lnSpc>
          <a:spcPct val="90000"/>
        </a:lnSpc>
        <a:spcBef>
          <a:spcPct val="0"/>
        </a:spcBef>
        <a:buNone/>
        <a:defRPr sz="4400" kern="1200" baseline="0">
          <a:solidFill>
            <a:schemeClr val="accent1"/>
          </a:solidFill>
          <a:latin typeface="Arial Rounded MT Bold" panose="020F0704030504030204" pitchFamily="34" charset="0"/>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baseline="0">
          <a:solidFill>
            <a:schemeClr val="accent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accent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accent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accent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accent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262DA3D-9326-934E-81BD-134E8BDC800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dirty="0"/>
              <a:t>Arial Rounded Bold (headlines)</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Arial Body for sub-heads and body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2" y="6413553"/>
            <a:ext cx="4114800" cy="365125"/>
          </a:xfrm>
          <a:prstGeom prst="rect">
            <a:avLst/>
          </a:prstGeom>
        </p:spPr>
        <p:txBody>
          <a:bodyPr vert="horz" lIns="91440" tIns="45720" rIns="91440" bIns="45720" rtlCol="0" anchor="ctr"/>
          <a:lstStyle>
            <a:lvl1pPr algn="ctr">
              <a:defRPr sz="1200">
                <a:solidFill>
                  <a:srgbClr val="0063A6"/>
                </a:solidFill>
              </a:defRPr>
            </a:lvl1pPr>
          </a:lstStyle>
          <a:p>
            <a:r>
              <a:rPr lang="en-US" dirty="0"/>
              <a:t>Footer</a:t>
            </a:r>
          </a:p>
        </p:txBody>
      </p:sp>
      <p:sp>
        <p:nvSpPr>
          <p:cNvPr id="6" name="Slide Number Placeholder 5"/>
          <p:cNvSpPr>
            <a:spLocks noGrp="1"/>
          </p:cNvSpPr>
          <p:nvPr>
            <p:ph type="sldNum" sz="quarter" idx="4"/>
          </p:nvPr>
        </p:nvSpPr>
        <p:spPr>
          <a:xfrm>
            <a:off x="11698940" y="5928361"/>
            <a:ext cx="493060" cy="371836"/>
          </a:xfrm>
          <a:prstGeom prst="rect">
            <a:avLst/>
          </a:prstGeom>
        </p:spPr>
        <p:txBody>
          <a:bodyPr vert="horz" lIns="91440" tIns="45720" rIns="91440" bIns="45720" rtlCol="0" anchor="ctr"/>
          <a:lstStyle>
            <a:lvl1pPr algn="ctr">
              <a:defRPr sz="1100">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46839118"/>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9" r:id="rId3"/>
    <p:sldLayoutId id="2147483690" r:id="rId4"/>
    <p:sldLayoutId id="2147483691" r:id="rId5"/>
    <p:sldLayoutId id="2147483692" r:id="rId6"/>
    <p:sldLayoutId id="2147483693" r:id="rId7"/>
  </p:sldLayoutIdLst>
  <p:txStyles>
    <p:titleStyle>
      <a:lvl1pPr algn="l" defTabSz="914411" rtl="0" eaLnBrk="1" latinLnBrk="0" hangingPunct="1">
        <a:lnSpc>
          <a:spcPct val="90000"/>
        </a:lnSpc>
        <a:spcBef>
          <a:spcPct val="0"/>
        </a:spcBef>
        <a:buNone/>
        <a:defRPr sz="4400" kern="1200" baseline="0">
          <a:solidFill>
            <a:schemeClr val="bg1"/>
          </a:solidFill>
          <a:latin typeface="Arial Rounded MT Bold" panose="020F0704030504030204" pitchFamily="34" charset="0"/>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baseline="0">
          <a:solidFill>
            <a:schemeClr val="bg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bg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bg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37902E9-E5ED-F74C-B976-1B7F69756E55}"/>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dirty="0"/>
              <a:t>Arial Rounded Bold (headlines)</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Arial Body for sub-heads and body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038602" y="6311901"/>
            <a:ext cx="4114800" cy="365125"/>
          </a:xfrm>
          <a:prstGeom prst="rect">
            <a:avLst/>
          </a:prstGeom>
        </p:spPr>
        <p:txBody>
          <a:bodyPr vert="horz" lIns="91440" tIns="45720" rIns="91440" bIns="45720" rtlCol="0" anchor="ctr"/>
          <a:lstStyle>
            <a:lvl1pPr algn="ctr">
              <a:defRPr sz="1200">
                <a:solidFill>
                  <a:schemeClr val="bg1"/>
                </a:solidFill>
              </a:defRPr>
            </a:lvl1pPr>
          </a:lstStyle>
          <a:p>
            <a:endParaRPr lang="en-US" dirty="0"/>
          </a:p>
        </p:txBody>
      </p:sp>
      <p:sp>
        <p:nvSpPr>
          <p:cNvPr id="6" name="Slide Number Placeholder 5"/>
          <p:cNvSpPr>
            <a:spLocks noGrp="1"/>
          </p:cNvSpPr>
          <p:nvPr>
            <p:ph type="sldNum" sz="quarter" idx="4"/>
          </p:nvPr>
        </p:nvSpPr>
        <p:spPr>
          <a:xfrm>
            <a:off x="11698940" y="5775962"/>
            <a:ext cx="493060" cy="371836"/>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4070209190"/>
      </p:ext>
    </p:extLst>
  </p:cSld>
  <p:clrMap bg1="lt1" tx1="dk1" bg2="lt2" tx2="dk2" accent1="accent1" accent2="accent2" accent3="accent3" accent4="accent4" accent5="accent5" accent6="accent6" hlink="hlink" folHlink="folHlink"/>
  <p:sldLayoutIdLst>
    <p:sldLayoutId id="2147483672" r:id="rId1"/>
    <p:sldLayoutId id="2147483805" r:id="rId2"/>
  </p:sldLayoutIdLst>
  <p:txStyles>
    <p:titleStyle>
      <a:lvl1pPr algn="l" defTabSz="914411" rtl="0" eaLnBrk="1" latinLnBrk="0" hangingPunct="1">
        <a:lnSpc>
          <a:spcPct val="90000"/>
        </a:lnSpc>
        <a:spcBef>
          <a:spcPct val="0"/>
        </a:spcBef>
        <a:buNone/>
        <a:defRPr sz="4400" kern="1200" baseline="0">
          <a:solidFill>
            <a:schemeClr val="tx1">
              <a:lumMod val="65000"/>
              <a:lumOff val="35000"/>
            </a:schemeClr>
          </a:solidFill>
          <a:latin typeface="Arial Rounded MT Bold" panose="020F0704030504030204" pitchFamily="34" charset="0"/>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baseline="0">
          <a:solidFill>
            <a:schemeClr val="tx1">
              <a:lumMod val="65000"/>
              <a:lumOff val="35000"/>
            </a:schemeClr>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tx1">
              <a:lumMod val="65000"/>
              <a:lumOff val="35000"/>
            </a:schemeClr>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tx1">
              <a:lumMod val="65000"/>
              <a:lumOff val="35000"/>
            </a:schemeClr>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tx1">
              <a:lumMod val="65000"/>
              <a:lumOff val="35000"/>
            </a:schemeClr>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tx1">
              <a:lumMod val="65000"/>
              <a:lumOff val="35000"/>
            </a:schemeClr>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B03497-E3B5-B141-9E2E-1E4BC4BBD31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1305341" y="295230"/>
            <a:ext cx="10515600" cy="1325563"/>
          </a:xfrm>
          <a:prstGeom prst="rect">
            <a:avLst/>
          </a:prstGeom>
        </p:spPr>
        <p:txBody>
          <a:bodyPr vert="horz" lIns="91440" tIns="45720" rIns="91440" bIns="45720" rtlCol="0" anchor="ctr">
            <a:normAutofit/>
          </a:bodyPr>
          <a:lstStyle/>
          <a:p>
            <a:br>
              <a:rPr lang="en-US" dirty="0"/>
            </a:br>
            <a:r>
              <a:rPr lang="en-US" dirty="0"/>
              <a:t>Arial Rounded Bold (headlines)</a:t>
            </a:r>
            <a:br>
              <a:rPr lang="en-US" dirty="0"/>
            </a:br>
            <a:endParaRPr lang="en-US" dirty="0"/>
          </a:p>
        </p:txBody>
      </p:sp>
      <p:sp>
        <p:nvSpPr>
          <p:cNvPr id="3" name="Text Placeholder 2"/>
          <p:cNvSpPr>
            <a:spLocks noGrp="1"/>
          </p:cNvSpPr>
          <p:nvPr>
            <p:ph type="body" idx="1"/>
          </p:nvPr>
        </p:nvSpPr>
        <p:spPr>
          <a:xfrm>
            <a:off x="1305341" y="1796457"/>
            <a:ext cx="10515600" cy="4286753"/>
          </a:xfrm>
          <a:prstGeom prst="rect">
            <a:avLst/>
          </a:prstGeom>
        </p:spPr>
        <p:txBody>
          <a:bodyPr vert="horz" lIns="91440" tIns="45720" rIns="91440" bIns="45720" rtlCol="0">
            <a:normAutofit/>
          </a:bodyPr>
          <a:lstStyle/>
          <a:p>
            <a:pPr lvl="0"/>
            <a:r>
              <a:rPr lang="en-US" dirty="0"/>
              <a:t>Arial Body for sub-heads and body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698940" y="5775958"/>
            <a:ext cx="493060" cy="371836"/>
          </a:xfrm>
          <a:prstGeom prst="rect">
            <a:avLst/>
          </a:prstGeom>
        </p:spPr>
        <p:txBody>
          <a:bodyPr vert="horz" lIns="91440" tIns="45720" rIns="91440" bIns="45720" rtlCol="0" anchor="ctr"/>
          <a:lstStyle>
            <a:lvl1pPr algn="ctr">
              <a:defRPr sz="1100">
                <a:solidFill>
                  <a:srgbClr val="0063A6"/>
                </a:solidFill>
              </a:defRPr>
            </a:lvl1pPr>
          </a:lstStyle>
          <a:p>
            <a:fld id="{5D5ACDC5-7D88-4043-A5E3-34CEDBAF337A}" type="slidenum">
              <a:rPr lang="en-US" smtClean="0"/>
              <a:pPr/>
              <a:t>‹#›</a:t>
            </a:fld>
            <a:endParaRPr lang="en-US" dirty="0"/>
          </a:p>
        </p:txBody>
      </p:sp>
    </p:spTree>
    <p:extLst>
      <p:ext uri="{BB962C8B-B14F-4D97-AF65-F5344CB8AC3E}">
        <p14:creationId xmlns:p14="http://schemas.microsoft.com/office/powerpoint/2010/main" val="1486963103"/>
      </p:ext>
    </p:extLst>
  </p:cSld>
  <p:clrMap bg1="lt1" tx1="dk1" bg2="lt2" tx2="dk2" accent1="accent1" accent2="accent2" accent3="accent3" accent4="accent4" accent5="accent5" accent6="accent6" hlink="hlink" folHlink="folHlink"/>
  <p:sldLayoutIdLst>
    <p:sldLayoutId id="2147483798" r:id="rId1"/>
    <p:sldLayoutId id="2147483694" r:id="rId2"/>
  </p:sldLayoutIdLst>
  <p:txStyles>
    <p:titleStyle>
      <a:lvl1pPr algn="l" defTabSz="914411" rtl="0" eaLnBrk="1" latinLnBrk="0" hangingPunct="1">
        <a:lnSpc>
          <a:spcPct val="90000"/>
        </a:lnSpc>
        <a:spcBef>
          <a:spcPct val="0"/>
        </a:spcBef>
        <a:buNone/>
        <a:defRPr sz="4400" kern="1200" baseline="0">
          <a:solidFill>
            <a:srgbClr val="0063A6"/>
          </a:solidFill>
          <a:latin typeface="Arial Rounded MT Bold" panose="020F0704030504030204" pitchFamily="34" charset="0"/>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baseline="0">
          <a:solidFill>
            <a:srgbClr val="0063A6"/>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rgbClr val="0063A6"/>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rgbClr val="0063A6"/>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rgbClr val="0063A6"/>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rgbClr val="0063A6"/>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40643AA-B812-7B4B-983C-9B1155958A7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22878778"/>
      </p:ext>
    </p:extLst>
  </p:cSld>
  <p:clrMap bg1="lt1" tx1="dk1" bg2="lt2" tx2="dk2" accent1="accent1" accent2="accent2" accent3="accent3" accent4="accent4" accent5="accent5" accent6="accent6" hlink="hlink" folHlink="folHlink"/>
  <p:sldLayoutIdLst>
    <p:sldLayoutId id="2147483802" r:id="rId1"/>
  </p:sldLayoutIdLst>
  <p:hf hdr="0" ftr="0" dt="0"/>
  <p:txStyles>
    <p:titleStyle>
      <a:lvl1pPr algn="l" defTabSz="914411" rtl="0" eaLnBrk="1" latinLnBrk="0" hangingPunct="1">
        <a:lnSpc>
          <a:spcPct val="90000"/>
        </a:lnSpc>
        <a:spcBef>
          <a:spcPct val="0"/>
        </a:spcBef>
        <a:buNone/>
        <a:defRPr sz="4400" kern="1200" baseline="0">
          <a:solidFill>
            <a:schemeClr val="bg1"/>
          </a:solidFill>
          <a:latin typeface="Arial Rounded MT Bold" panose="020F0704030504030204" pitchFamily="34" charset="0"/>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baseline="0">
          <a:solidFill>
            <a:schemeClr val="bg1"/>
          </a:solidFill>
          <a:latin typeface="+mn-lt"/>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a:solidFill>
            <a:schemeClr val="bg1"/>
          </a:solidFill>
          <a:latin typeface="+mn-lt"/>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a:solidFill>
            <a:schemeClr val="bg1"/>
          </a:solidFill>
          <a:latin typeface="+mn-lt"/>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en-US"/>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png"/><Relationship Id="rId7" Type="http://schemas.openxmlformats.org/officeDocument/2006/relationships/image" Target="../media/image11.jpg"/><Relationship Id="rId2" Type="http://schemas.openxmlformats.org/officeDocument/2006/relationships/image" Target="../media/image6.png"/><Relationship Id="rId1" Type="http://schemas.openxmlformats.org/officeDocument/2006/relationships/slideLayout" Target="../slideLayouts/slideLayout19.xml"/><Relationship Id="rId6" Type="http://schemas.openxmlformats.org/officeDocument/2006/relationships/image" Target="../media/image10.jpg"/><Relationship Id="rId5" Type="http://schemas.openxmlformats.org/officeDocument/2006/relationships/image" Target="../media/image9.jpg"/><Relationship Id="rId10" Type="http://schemas.openxmlformats.org/officeDocument/2006/relationships/image" Target="../media/image14.jpg"/><Relationship Id="rId4" Type="http://schemas.openxmlformats.org/officeDocument/2006/relationships/image" Target="../media/image8.jpg"/><Relationship Id="rId9" Type="http://schemas.openxmlformats.org/officeDocument/2006/relationships/image" Target="../media/image1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685BCFF-6126-0A47-9570-1FA7D31958FC}"/>
              </a:ext>
            </a:extLst>
          </p:cNvPr>
          <p:cNvSpPr>
            <a:spLocks noGrp="1"/>
          </p:cNvSpPr>
          <p:nvPr>
            <p:ph type="ctrTitle"/>
          </p:nvPr>
        </p:nvSpPr>
        <p:spPr>
          <a:xfrm>
            <a:off x="1524000" y="1745817"/>
            <a:ext cx="9144000" cy="2387600"/>
          </a:xfrm>
        </p:spPr>
        <p:txBody>
          <a:bodyPr>
            <a:normAutofit fontScale="90000"/>
          </a:bodyPr>
          <a:lstStyle/>
          <a:p>
            <a:r>
              <a:rPr lang="en-US" dirty="0"/>
              <a:t>Communication Templates and Sample Copy</a:t>
            </a:r>
          </a:p>
        </p:txBody>
      </p:sp>
      <p:sp>
        <p:nvSpPr>
          <p:cNvPr id="5" name="Subtitle 4">
            <a:extLst>
              <a:ext uri="{FF2B5EF4-FFF2-40B4-BE49-F238E27FC236}">
                <a16:creationId xmlns:a16="http://schemas.microsoft.com/office/drawing/2014/main" id="{7EED7E28-AF7F-B94D-B19E-C771E88E0972}"/>
              </a:ext>
            </a:extLst>
          </p:cNvPr>
          <p:cNvSpPr>
            <a:spLocks noGrp="1"/>
          </p:cNvSpPr>
          <p:nvPr>
            <p:ph type="subTitle" idx="1"/>
          </p:nvPr>
        </p:nvSpPr>
        <p:spPr>
          <a:xfrm>
            <a:off x="1524000" y="4225492"/>
            <a:ext cx="9144000" cy="1655762"/>
          </a:xfrm>
        </p:spPr>
        <p:txBody>
          <a:bodyPr/>
          <a:lstStyle/>
          <a:p>
            <a:r>
              <a:rPr lang="en-US" dirty="0"/>
              <a:t>May 2020</a:t>
            </a:r>
          </a:p>
        </p:txBody>
      </p:sp>
    </p:spTree>
    <p:extLst>
      <p:ext uri="{BB962C8B-B14F-4D97-AF65-F5344CB8AC3E}">
        <p14:creationId xmlns:p14="http://schemas.microsoft.com/office/powerpoint/2010/main" val="1168036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5341" y="-23429"/>
            <a:ext cx="10515600" cy="1325563"/>
          </a:xfrm>
        </p:spPr>
        <p:txBody>
          <a:bodyPr/>
          <a:lstStyle/>
          <a:p>
            <a:r>
              <a:rPr lang="en-US" dirty="0"/>
              <a:t>Website Content</a:t>
            </a:r>
          </a:p>
        </p:txBody>
      </p:sp>
      <p:sp>
        <p:nvSpPr>
          <p:cNvPr id="4" name="Content Placeholder 3">
            <a:extLst>
              <a:ext uri="{FF2B5EF4-FFF2-40B4-BE49-F238E27FC236}">
                <a16:creationId xmlns:a16="http://schemas.microsoft.com/office/drawing/2014/main" id="{CD135A3B-EEAF-4589-99D9-550BB793E7B5}"/>
              </a:ext>
            </a:extLst>
          </p:cNvPr>
          <p:cNvSpPr>
            <a:spLocks noGrp="1"/>
          </p:cNvSpPr>
          <p:nvPr>
            <p:ph idx="1"/>
          </p:nvPr>
        </p:nvSpPr>
        <p:spPr>
          <a:xfrm>
            <a:off x="1305341" y="983484"/>
            <a:ext cx="10515600" cy="3394553"/>
          </a:xfrm>
        </p:spPr>
        <p:txBody>
          <a:bodyPr>
            <a:noAutofit/>
          </a:bodyPr>
          <a:lstStyle/>
          <a:p>
            <a:pPr marL="0" indent="0">
              <a:buNone/>
            </a:pPr>
            <a:r>
              <a:rPr lang="en-US" sz="1300" dirty="0">
                <a:solidFill>
                  <a:schemeClr val="tx1">
                    <a:lumMod val="65000"/>
                    <a:lumOff val="35000"/>
                  </a:schemeClr>
                </a:solidFill>
              </a:rPr>
              <a:t>Thank you to our patients and families for being flexible and understanding as we adjust office hours and practice procedures to keep everyone as safe as possible.</a:t>
            </a:r>
          </a:p>
          <a:p>
            <a:pPr marL="0" indent="0">
              <a:buNone/>
            </a:pPr>
            <a:r>
              <a:rPr lang="en-US" sz="1300" dirty="0">
                <a:solidFill>
                  <a:schemeClr val="tx1">
                    <a:lumMod val="65000"/>
                    <a:lumOff val="35000"/>
                  </a:schemeClr>
                </a:solidFill>
              </a:rPr>
              <a:t>We know some parents may have been anxious about taking their children out in public, including to a doctor’s office. You have our commitment and assurance that we will answer all your questions and do everything we can to help you feel comfortable when coming into our practice. </a:t>
            </a:r>
          </a:p>
          <a:p>
            <a:pPr marL="0" indent="0">
              <a:buNone/>
            </a:pPr>
            <a:r>
              <a:rPr lang="en-US" sz="1300" dirty="0">
                <a:solidFill>
                  <a:schemeClr val="tx1">
                    <a:lumMod val="65000"/>
                    <a:lumOff val="35000"/>
                  </a:schemeClr>
                </a:solidFill>
              </a:rPr>
              <a:t>As stay-at-home orders continue to change and communities reopen, we will all  begin to adjust to new rules. We want you to know we’re here along the way to partner with you to take care of your children. </a:t>
            </a:r>
          </a:p>
          <a:p>
            <a:pPr marL="0" indent="0">
              <a:buNone/>
            </a:pPr>
            <a:r>
              <a:rPr lang="en-US" sz="1300" b="1" u="sng" dirty="0">
                <a:solidFill>
                  <a:schemeClr val="tx1">
                    <a:lumMod val="65000"/>
                    <a:lumOff val="35000"/>
                  </a:schemeClr>
                </a:solidFill>
              </a:rPr>
              <a:t>Avoid Health Consequences</a:t>
            </a:r>
          </a:p>
          <a:p>
            <a:pPr marL="0" indent="0">
              <a:buNone/>
            </a:pPr>
            <a:r>
              <a:rPr lang="en-US" sz="1300" dirty="0">
                <a:solidFill>
                  <a:schemeClr val="tx1">
                    <a:lumMod val="65000"/>
                    <a:lumOff val="35000"/>
                  </a:schemeClr>
                </a:solidFill>
              </a:rPr>
              <a:t>Since the onset of the pandemic, a significant drop in well child visits has resulted in delays in vaccinations, according to the American Academy of Pediatrics (AAP). We want to keep our patients on track for regular checkups and immunizations, to avoid unnecessary issues and outbreaks in vaccine-preventable illnesses. In addition, monitoring ongoing health concerns is so important, to minimize future health consequences.</a:t>
            </a:r>
          </a:p>
          <a:p>
            <a:pPr marL="0" indent="0">
              <a:buNone/>
            </a:pPr>
            <a:r>
              <a:rPr lang="en-US" sz="1300" b="1" u="sng" dirty="0">
                <a:solidFill>
                  <a:schemeClr val="tx1">
                    <a:lumMod val="65000"/>
                    <a:lumOff val="35000"/>
                  </a:schemeClr>
                </a:solidFill>
              </a:rPr>
              <a:t>Ongoing Safety</a:t>
            </a:r>
          </a:p>
          <a:p>
            <a:pPr marL="0" indent="0">
              <a:buNone/>
            </a:pPr>
            <a:r>
              <a:rPr lang="en-US" sz="1300" dirty="0">
                <a:solidFill>
                  <a:schemeClr val="tx1">
                    <a:lumMod val="65000"/>
                    <a:lumOff val="35000"/>
                  </a:schemeClr>
                </a:solidFill>
              </a:rPr>
              <a:t>To this end, we have adopted some new practices, following guidance and best practices from CDC, the AAP, and Children’s Mercy, such as:</a:t>
            </a:r>
          </a:p>
          <a:p>
            <a:r>
              <a:rPr lang="en-US" sz="1300" dirty="0">
                <a:solidFill>
                  <a:schemeClr val="tx1">
                    <a:lumMod val="65000"/>
                    <a:lumOff val="35000"/>
                  </a:schemeClr>
                </a:solidFill>
                <a:highlight>
                  <a:srgbClr val="FFFF00"/>
                </a:highlight>
              </a:rPr>
              <a:t>[insert changes made such as separate healthy/sick hours and rooms, screening procedures, triage in parking lot, social distancing, telehealth, etc.]</a:t>
            </a:r>
          </a:p>
          <a:p>
            <a:r>
              <a:rPr lang="en-US" sz="1300" dirty="0">
                <a:solidFill>
                  <a:schemeClr val="tx1">
                    <a:lumMod val="65000"/>
                    <a:lumOff val="35000"/>
                  </a:schemeClr>
                </a:solidFill>
                <a:highlight>
                  <a:srgbClr val="FFFF00"/>
                </a:highlight>
              </a:rPr>
              <a:t>[insert restrictions for parent/caregiver visitors who accompany children]</a:t>
            </a:r>
          </a:p>
          <a:p>
            <a:r>
              <a:rPr lang="en-US" sz="1300" dirty="0">
                <a:solidFill>
                  <a:schemeClr val="tx1">
                    <a:lumMod val="65000"/>
                    <a:lumOff val="35000"/>
                  </a:schemeClr>
                </a:solidFill>
                <a:highlight>
                  <a:srgbClr val="FFFF00"/>
                </a:highlight>
              </a:rPr>
              <a:t>[insert mask policies – all adults and children over 2 years of age should wear masks]</a:t>
            </a:r>
          </a:p>
          <a:p>
            <a:r>
              <a:rPr lang="en-US" sz="1300" dirty="0">
                <a:solidFill>
                  <a:schemeClr val="tx1">
                    <a:lumMod val="65000"/>
                    <a:lumOff val="35000"/>
                  </a:schemeClr>
                </a:solidFill>
                <a:highlight>
                  <a:srgbClr val="FFFF00"/>
                </a:highlight>
              </a:rPr>
              <a:t>[insert changes such as extra cleaning, removal of toys ]</a:t>
            </a:r>
            <a:endParaRPr lang="en-US" sz="1300" dirty="0">
              <a:solidFill>
                <a:schemeClr val="tx1">
                  <a:lumMod val="65000"/>
                  <a:lumOff val="35000"/>
                </a:schemeClr>
              </a:solidFill>
            </a:endParaRPr>
          </a:p>
          <a:p>
            <a:pPr marL="0" indent="0">
              <a:buNone/>
            </a:pPr>
            <a:r>
              <a:rPr lang="en-US" sz="1300" dirty="0">
                <a:solidFill>
                  <a:schemeClr val="tx1">
                    <a:lumMod val="65000"/>
                    <a:lumOff val="35000"/>
                  </a:schemeClr>
                </a:solidFill>
              </a:rPr>
              <a:t>It is our goal to see every patient that needs our care in a timely manner, taking all necessary precautions.</a:t>
            </a:r>
          </a:p>
          <a:p>
            <a:endParaRPr lang="en-US" sz="1200" dirty="0"/>
          </a:p>
        </p:txBody>
      </p:sp>
    </p:spTree>
    <p:extLst>
      <p:ext uri="{BB962C8B-B14F-4D97-AF65-F5344CB8AC3E}">
        <p14:creationId xmlns:p14="http://schemas.microsoft.com/office/powerpoint/2010/main" val="3155864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Website Content (cont’d)</a:t>
            </a:r>
          </a:p>
        </p:txBody>
      </p:sp>
      <p:sp>
        <p:nvSpPr>
          <p:cNvPr id="4" name="Content Placeholder 3">
            <a:extLst>
              <a:ext uri="{FF2B5EF4-FFF2-40B4-BE49-F238E27FC236}">
                <a16:creationId xmlns:a16="http://schemas.microsoft.com/office/drawing/2014/main" id="{CD135A3B-EEAF-4589-99D9-550BB793E7B5}"/>
              </a:ext>
            </a:extLst>
          </p:cNvPr>
          <p:cNvSpPr>
            <a:spLocks noGrp="1"/>
          </p:cNvSpPr>
          <p:nvPr>
            <p:ph idx="1"/>
          </p:nvPr>
        </p:nvSpPr>
        <p:spPr>
          <a:xfrm>
            <a:off x="1305341" y="1620793"/>
            <a:ext cx="10515600" cy="4286753"/>
          </a:xfrm>
        </p:spPr>
        <p:txBody>
          <a:bodyPr>
            <a:normAutofit fontScale="55000" lnSpcReduction="20000"/>
          </a:bodyPr>
          <a:lstStyle/>
          <a:p>
            <a:pPr marL="0" indent="0">
              <a:lnSpc>
                <a:spcPct val="120000"/>
              </a:lnSpc>
              <a:spcBef>
                <a:spcPts val="600"/>
              </a:spcBef>
              <a:buNone/>
            </a:pPr>
            <a:r>
              <a:rPr lang="en-US" b="1" dirty="0">
                <a:solidFill>
                  <a:schemeClr val="tx1">
                    <a:lumMod val="65000"/>
                    <a:lumOff val="35000"/>
                  </a:schemeClr>
                </a:solidFill>
              </a:rPr>
              <a:t>For patients who need an appointment for a “non-contagious” issue or follow-up visits:</a:t>
            </a:r>
          </a:p>
          <a:p>
            <a:pPr>
              <a:lnSpc>
                <a:spcPct val="120000"/>
              </a:lnSpc>
              <a:spcBef>
                <a:spcPts val="600"/>
              </a:spcBef>
              <a:spcAft>
                <a:spcPts val="600"/>
              </a:spcAft>
            </a:pPr>
            <a:r>
              <a:rPr lang="en-US" sz="2600" dirty="0">
                <a:solidFill>
                  <a:schemeClr val="tx1">
                    <a:lumMod val="65000"/>
                    <a:lumOff val="35000"/>
                  </a:schemeClr>
                </a:solidFill>
              </a:rPr>
              <a:t>Please call us to discuss the necessity of an in-person appointment. This includes wellness visits and visits for non-contagious infections. If it is safe and appropriate, </a:t>
            </a:r>
            <a:r>
              <a:rPr lang="en-US" sz="2600" dirty="0">
                <a:solidFill>
                  <a:schemeClr val="tx1">
                    <a:lumMod val="65000"/>
                    <a:lumOff val="35000"/>
                  </a:schemeClr>
                </a:solidFill>
                <a:highlight>
                  <a:srgbClr val="FFFF00"/>
                </a:highlight>
              </a:rPr>
              <a:t>appointments will be scheduled or conducted through telehealth</a:t>
            </a:r>
            <a:r>
              <a:rPr lang="en-US" sz="2600" dirty="0">
                <a:solidFill>
                  <a:schemeClr val="tx1">
                    <a:lumMod val="65000"/>
                    <a:lumOff val="35000"/>
                  </a:schemeClr>
                </a:solidFill>
              </a:rPr>
              <a:t>. If an in-person visit is necessary, please rest assured that we are taking extra precautions in cleaning all equipment and examination rooms and limiting your contact with others. </a:t>
            </a:r>
          </a:p>
          <a:p>
            <a:pPr marL="0" indent="0">
              <a:lnSpc>
                <a:spcPct val="120000"/>
              </a:lnSpc>
              <a:spcBef>
                <a:spcPts val="600"/>
              </a:spcBef>
              <a:buNone/>
            </a:pPr>
            <a:r>
              <a:rPr lang="en-US" b="1" dirty="0">
                <a:solidFill>
                  <a:schemeClr val="tx1">
                    <a:lumMod val="65000"/>
                    <a:lumOff val="35000"/>
                  </a:schemeClr>
                </a:solidFill>
              </a:rPr>
              <a:t>For children ages 2 and under:</a:t>
            </a:r>
          </a:p>
          <a:p>
            <a:pPr>
              <a:lnSpc>
                <a:spcPct val="120000"/>
              </a:lnSpc>
              <a:spcBef>
                <a:spcPts val="600"/>
              </a:spcBef>
              <a:spcAft>
                <a:spcPts val="1200"/>
              </a:spcAft>
            </a:pPr>
            <a:r>
              <a:rPr lang="en-US" sz="2600" dirty="0">
                <a:solidFill>
                  <a:schemeClr val="tx1">
                    <a:lumMod val="65000"/>
                    <a:lumOff val="35000"/>
                  </a:schemeClr>
                </a:solidFill>
              </a:rPr>
              <a:t>It is especially important to maintain regularly scheduled well check appointments and stay up-to-date on immunizations despite the ongoing COVID-19 pandemic. Well child visits and vaccinations for young children are necessary to monitor early growth and help them build immunity to preventable diseases. If your child is behind on vaccinations or is due for a vaccine in the near future, please call our office to schedule an appointment. If you are unsure if your child is up to date or in need of a vaccine, please call and our staff can check their record.</a:t>
            </a:r>
          </a:p>
          <a:p>
            <a:pPr marL="0" indent="0">
              <a:lnSpc>
                <a:spcPct val="120000"/>
              </a:lnSpc>
              <a:spcBef>
                <a:spcPts val="600"/>
              </a:spcBef>
              <a:buNone/>
            </a:pPr>
            <a:r>
              <a:rPr lang="en-US" b="1" dirty="0">
                <a:solidFill>
                  <a:schemeClr val="tx1">
                    <a:lumMod val="65000"/>
                    <a:lumOff val="35000"/>
                  </a:schemeClr>
                </a:solidFill>
              </a:rPr>
              <a:t>For patients who are sick and require an in-person visit:</a:t>
            </a:r>
          </a:p>
          <a:p>
            <a:pPr>
              <a:lnSpc>
                <a:spcPct val="120000"/>
              </a:lnSpc>
              <a:spcBef>
                <a:spcPts val="600"/>
              </a:spcBef>
              <a:spcAft>
                <a:spcPts val="600"/>
              </a:spcAft>
            </a:pPr>
            <a:r>
              <a:rPr lang="en-US" sz="2600" dirty="0">
                <a:solidFill>
                  <a:schemeClr val="tx1">
                    <a:lumMod val="65000"/>
                    <a:lumOff val="35000"/>
                  </a:schemeClr>
                </a:solidFill>
              </a:rPr>
              <a:t>Please call our office to schedule an appointment, and we’ll see your child during sick-patient hours. We request that sick patients be accompanied by </a:t>
            </a:r>
            <a:r>
              <a:rPr lang="en-US" sz="2600" dirty="0">
                <a:solidFill>
                  <a:schemeClr val="tx1">
                    <a:lumMod val="65000"/>
                    <a:lumOff val="35000"/>
                  </a:schemeClr>
                </a:solidFill>
                <a:highlight>
                  <a:srgbClr val="FFFF00"/>
                </a:highlight>
              </a:rPr>
              <a:t>ONE</a:t>
            </a:r>
            <a:r>
              <a:rPr lang="en-US" sz="2600" dirty="0">
                <a:solidFill>
                  <a:schemeClr val="tx1">
                    <a:lumMod val="65000"/>
                    <a:lumOff val="35000"/>
                  </a:schemeClr>
                </a:solidFill>
              </a:rPr>
              <a:t> healthy parent or guardian and, if possible, </a:t>
            </a:r>
            <a:r>
              <a:rPr lang="en-US" sz="2600" dirty="0">
                <a:solidFill>
                  <a:schemeClr val="tx1">
                    <a:lumMod val="65000"/>
                    <a:lumOff val="35000"/>
                  </a:schemeClr>
                </a:solidFill>
                <a:highlight>
                  <a:srgbClr val="FFFF00"/>
                </a:highlight>
              </a:rPr>
              <a:t>that no siblings be brought along to the office</a:t>
            </a:r>
            <a:r>
              <a:rPr lang="en-US" sz="2600" dirty="0">
                <a:solidFill>
                  <a:schemeClr val="tx1">
                    <a:lumMod val="65000"/>
                    <a:lumOff val="35000"/>
                  </a:schemeClr>
                </a:solidFill>
              </a:rPr>
              <a:t>. </a:t>
            </a:r>
            <a:r>
              <a:rPr lang="en-US" sz="2600" dirty="0">
                <a:solidFill>
                  <a:schemeClr val="tx1">
                    <a:lumMod val="65000"/>
                    <a:lumOff val="35000"/>
                  </a:schemeClr>
                </a:solidFill>
                <a:highlight>
                  <a:srgbClr val="FFFF00"/>
                </a:highlight>
              </a:rPr>
              <a:t>If appropriate, we may avoid in-person visits and treat patients through telehealth. </a:t>
            </a:r>
          </a:p>
          <a:p>
            <a:endParaRPr lang="en-US" dirty="0"/>
          </a:p>
        </p:txBody>
      </p:sp>
    </p:spTree>
    <p:extLst>
      <p:ext uri="{BB962C8B-B14F-4D97-AF65-F5344CB8AC3E}">
        <p14:creationId xmlns:p14="http://schemas.microsoft.com/office/powerpoint/2010/main" val="2436023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Website Content (cont’d)</a:t>
            </a:r>
          </a:p>
        </p:txBody>
      </p:sp>
      <p:sp>
        <p:nvSpPr>
          <p:cNvPr id="4" name="Content Placeholder 3">
            <a:extLst>
              <a:ext uri="{FF2B5EF4-FFF2-40B4-BE49-F238E27FC236}">
                <a16:creationId xmlns:a16="http://schemas.microsoft.com/office/drawing/2014/main" id="{CD135A3B-EEAF-4589-99D9-550BB793E7B5}"/>
              </a:ext>
            </a:extLst>
          </p:cNvPr>
          <p:cNvSpPr>
            <a:spLocks noGrp="1"/>
          </p:cNvSpPr>
          <p:nvPr>
            <p:ph idx="1"/>
          </p:nvPr>
        </p:nvSpPr>
        <p:spPr/>
        <p:txBody>
          <a:bodyPr>
            <a:normAutofit fontScale="70000" lnSpcReduction="20000"/>
          </a:bodyPr>
          <a:lstStyle/>
          <a:p>
            <a:pPr marL="0" indent="0">
              <a:lnSpc>
                <a:spcPct val="120000"/>
              </a:lnSpc>
              <a:spcBef>
                <a:spcPts val="0"/>
              </a:spcBef>
              <a:buNone/>
            </a:pPr>
            <a:r>
              <a:rPr lang="en-US" sz="1900" dirty="0">
                <a:solidFill>
                  <a:schemeClr val="tx1">
                    <a:lumMod val="65000"/>
                    <a:lumOff val="35000"/>
                  </a:schemeClr>
                </a:solidFill>
              </a:rPr>
              <a:t>We have developed the following protocols for sick visits:</a:t>
            </a:r>
            <a:br>
              <a:rPr lang="en-US" sz="1900" dirty="0">
                <a:solidFill>
                  <a:schemeClr val="tx1">
                    <a:lumMod val="65000"/>
                    <a:lumOff val="35000"/>
                  </a:schemeClr>
                </a:solidFill>
              </a:rPr>
            </a:br>
            <a:r>
              <a:rPr lang="en-US" sz="1900" dirty="0">
                <a:solidFill>
                  <a:schemeClr val="tx1">
                    <a:lumMod val="65000"/>
                    <a:lumOff val="35000"/>
                  </a:schemeClr>
                </a:solidFill>
                <a:highlight>
                  <a:srgbClr val="FFFF00"/>
                </a:highlight>
              </a:rPr>
              <a:t>[discuss specific procedures for sick patients such as calling at arrival and remaining in vehicle, stay in car until you have further instructions; payment and forms online, etc.]</a:t>
            </a:r>
          </a:p>
          <a:p>
            <a:pPr marL="0" indent="0">
              <a:lnSpc>
                <a:spcPct val="120000"/>
              </a:lnSpc>
              <a:spcBef>
                <a:spcPts val="0"/>
              </a:spcBef>
              <a:buNone/>
            </a:pPr>
            <a:endParaRPr lang="en-US" sz="1900" dirty="0">
              <a:solidFill>
                <a:schemeClr val="tx1">
                  <a:lumMod val="65000"/>
                  <a:lumOff val="35000"/>
                </a:schemeClr>
              </a:solidFill>
              <a:highlight>
                <a:srgbClr val="FFFF00"/>
              </a:highlight>
            </a:endParaRPr>
          </a:p>
          <a:p>
            <a:pPr marL="0" indent="0">
              <a:lnSpc>
                <a:spcPct val="120000"/>
              </a:lnSpc>
              <a:spcBef>
                <a:spcPts val="0"/>
              </a:spcBef>
              <a:buNone/>
            </a:pPr>
            <a:r>
              <a:rPr lang="en-US" sz="1900" i="1" dirty="0">
                <a:solidFill>
                  <a:schemeClr val="tx1">
                    <a:lumMod val="65000"/>
                    <a:lumOff val="35000"/>
                  </a:schemeClr>
                </a:solidFill>
                <a:highlight>
                  <a:srgbClr val="FFFF00"/>
                </a:highlight>
              </a:rPr>
              <a:t>[CUSTOMIZE; some specific precautionary items could include]:</a:t>
            </a:r>
          </a:p>
          <a:p>
            <a:pPr marL="0" indent="0">
              <a:lnSpc>
                <a:spcPct val="120000"/>
              </a:lnSpc>
              <a:spcBef>
                <a:spcPts val="0"/>
              </a:spcBef>
              <a:buNone/>
            </a:pPr>
            <a:endParaRPr lang="en-US" sz="1900" dirty="0">
              <a:solidFill>
                <a:schemeClr val="tx1">
                  <a:lumMod val="65000"/>
                  <a:lumOff val="35000"/>
                </a:schemeClr>
              </a:solidFill>
              <a:highlight>
                <a:srgbClr val="FFFF00"/>
              </a:highlight>
            </a:endParaRPr>
          </a:p>
          <a:p>
            <a:pPr>
              <a:lnSpc>
                <a:spcPct val="120000"/>
              </a:lnSpc>
              <a:spcBef>
                <a:spcPts val="0"/>
              </a:spcBef>
            </a:pPr>
            <a:r>
              <a:rPr lang="en-US" sz="1900" dirty="0">
                <a:solidFill>
                  <a:schemeClr val="tx1">
                    <a:lumMod val="65000"/>
                    <a:lumOff val="35000"/>
                  </a:schemeClr>
                </a:solidFill>
                <a:highlight>
                  <a:srgbClr val="FFFF00"/>
                </a:highlight>
              </a:rPr>
              <a:t>Dedicated specific morning hours for well visits and afternoon hours for sick visits</a:t>
            </a:r>
          </a:p>
          <a:p>
            <a:pPr>
              <a:lnSpc>
                <a:spcPct val="120000"/>
              </a:lnSpc>
              <a:spcBef>
                <a:spcPts val="0"/>
              </a:spcBef>
            </a:pPr>
            <a:r>
              <a:rPr lang="en-US" sz="1900" dirty="0">
                <a:solidFill>
                  <a:schemeClr val="tx1">
                    <a:lumMod val="65000"/>
                    <a:lumOff val="35000"/>
                  </a:schemeClr>
                </a:solidFill>
                <a:highlight>
                  <a:srgbClr val="FFFF00"/>
                </a:highlight>
              </a:rPr>
              <a:t>Waiting room/check-in changes</a:t>
            </a:r>
          </a:p>
          <a:p>
            <a:pPr>
              <a:lnSpc>
                <a:spcPct val="120000"/>
              </a:lnSpc>
              <a:spcBef>
                <a:spcPts val="0"/>
              </a:spcBef>
            </a:pPr>
            <a:r>
              <a:rPr lang="en-US" sz="1900" dirty="0">
                <a:solidFill>
                  <a:schemeClr val="tx1">
                    <a:lumMod val="65000"/>
                    <a:lumOff val="35000"/>
                  </a:schemeClr>
                </a:solidFill>
                <a:highlight>
                  <a:srgbClr val="FFFF00"/>
                </a:highlight>
              </a:rPr>
              <a:t>Visitor screening</a:t>
            </a:r>
          </a:p>
          <a:p>
            <a:pPr>
              <a:lnSpc>
                <a:spcPct val="120000"/>
              </a:lnSpc>
              <a:spcBef>
                <a:spcPts val="0"/>
              </a:spcBef>
            </a:pPr>
            <a:r>
              <a:rPr lang="en-US" sz="1900" dirty="0">
                <a:solidFill>
                  <a:schemeClr val="tx1">
                    <a:lumMod val="65000"/>
                    <a:lumOff val="35000"/>
                  </a:schemeClr>
                </a:solidFill>
                <a:highlight>
                  <a:srgbClr val="FFFF00"/>
                </a:highlight>
              </a:rPr>
              <a:t>Mask guidelines</a:t>
            </a:r>
          </a:p>
          <a:p>
            <a:pPr>
              <a:lnSpc>
                <a:spcPct val="120000"/>
              </a:lnSpc>
              <a:spcBef>
                <a:spcPts val="0"/>
              </a:spcBef>
            </a:pPr>
            <a:r>
              <a:rPr lang="en-US" sz="1900" dirty="0">
                <a:solidFill>
                  <a:schemeClr val="tx1">
                    <a:lumMod val="65000"/>
                    <a:lumOff val="35000"/>
                  </a:schemeClr>
                </a:solidFill>
                <a:highlight>
                  <a:srgbClr val="FFFF00"/>
                </a:highlight>
              </a:rPr>
              <a:t>Separate areas of the practice for sick vs well children</a:t>
            </a:r>
          </a:p>
          <a:p>
            <a:pPr>
              <a:lnSpc>
                <a:spcPct val="120000"/>
              </a:lnSpc>
              <a:spcBef>
                <a:spcPts val="0"/>
              </a:spcBef>
            </a:pPr>
            <a:r>
              <a:rPr lang="en-US" sz="1900" dirty="0">
                <a:solidFill>
                  <a:schemeClr val="tx1">
                    <a:lumMod val="65000"/>
                    <a:lumOff val="35000"/>
                  </a:schemeClr>
                </a:solidFill>
                <a:highlight>
                  <a:srgbClr val="FFFF00"/>
                </a:highlight>
              </a:rPr>
              <a:t>Rooms have been dedicated for well-child visits and separate rooms for sick visits</a:t>
            </a:r>
          </a:p>
          <a:p>
            <a:pPr>
              <a:lnSpc>
                <a:spcPct val="120000"/>
              </a:lnSpc>
              <a:spcBef>
                <a:spcPts val="0"/>
              </a:spcBef>
            </a:pPr>
            <a:r>
              <a:rPr lang="en-US" sz="1900" dirty="0">
                <a:solidFill>
                  <a:schemeClr val="tx1">
                    <a:lumMod val="65000"/>
                    <a:lumOff val="35000"/>
                  </a:schemeClr>
                </a:solidFill>
                <a:highlight>
                  <a:srgbClr val="FFFF00"/>
                </a:highlight>
              </a:rPr>
              <a:t>Extra cleaning precautions:</a:t>
            </a:r>
          </a:p>
          <a:p>
            <a:pPr lvl="1">
              <a:lnSpc>
                <a:spcPct val="120000"/>
              </a:lnSpc>
              <a:spcBef>
                <a:spcPts val="0"/>
              </a:spcBef>
            </a:pPr>
            <a:r>
              <a:rPr lang="en-US" sz="1900" dirty="0">
                <a:solidFill>
                  <a:schemeClr val="tx1">
                    <a:lumMod val="65000"/>
                    <a:lumOff val="35000"/>
                  </a:schemeClr>
                </a:solidFill>
                <a:highlight>
                  <a:srgbClr val="FFFF00"/>
                </a:highlight>
              </a:rPr>
              <a:t>Performing extra cleaning throughout the day, especially in high-touch areas like waiting rooms, doors</a:t>
            </a:r>
          </a:p>
          <a:p>
            <a:pPr lvl="1">
              <a:lnSpc>
                <a:spcPct val="120000"/>
              </a:lnSpc>
              <a:spcBef>
                <a:spcPts val="0"/>
              </a:spcBef>
            </a:pPr>
            <a:r>
              <a:rPr lang="en-US" sz="1900" dirty="0">
                <a:solidFill>
                  <a:schemeClr val="tx1">
                    <a:lumMod val="65000"/>
                    <a:lumOff val="35000"/>
                  </a:schemeClr>
                </a:solidFill>
                <a:highlight>
                  <a:srgbClr val="FFFF00"/>
                </a:highlight>
              </a:rPr>
              <a:t>Rooms and equipment are cleaned between each patient</a:t>
            </a:r>
          </a:p>
          <a:p>
            <a:pPr lvl="1">
              <a:lnSpc>
                <a:spcPct val="120000"/>
              </a:lnSpc>
              <a:spcBef>
                <a:spcPts val="0"/>
              </a:spcBef>
            </a:pPr>
            <a:r>
              <a:rPr lang="en-US" sz="1900" dirty="0">
                <a:solidFill>
                  <a:schemeClr val="tx1">
                    <a:lumMod val="65000"/>
                    <a:lumOff val="35000"/>
                  </a:schemeClr>
                </a:solidFill>
                <a:highlight>
                  <a:srgbClr val="FFFF00"/>
                </a:highlight>
              </a:rPr>
              <a:t>Removing toys and other shared items from waiting areas and exam rooms. </a:t>
            </a:r>
          </a:p>
          <a:p>
            <a:pPr lvl="1">
              <a:lnSpc>
                <a:spcPct val="120000"/>
              </a:lnSpc>
              <a:spcBef>
                <a:spcPts val="0"/>
              </a:spcBef>
            </a:pPr>
            <a:r>
              <a:rPr lang="en-US" sz="1900" dirty="0">
                <a:solidFill>
                  <a:schemeClr val="tx1">
                    <a:lumMod val="65000"/>
                    <a:lumOff val="35000"/>
                  </a:schemeClr>
                </a:solidFill>
                <a:highlight>
                  <a:srgbClr val="FFFF00"/>
                </a:highlight>
              </a:rPr>
              <a:t>We are not sharing office items, such as pens and clipboards, among patients</a:t>
            </a:r>
          </a:p>
          <a:p>
            <a:pPr marL="0" indent="0">
              <a:lnSpc>
                <a:spcPct val="120000"/>
              </a:lnSpc>
              <a:spcBef>
                <a:spcPts val="0"/>
              </a:spcBef>
              <a:buNone/>
            </a:pPr>
            <a:br>
              <a:rPr lang="en-US" sz="1900" dirty="0">
                <a:solidFill>
                  <a:schemeClr val="tx1">
                    <a:lumMod val="65000"/>
                    <a:lumOff val="35000"/>
                  </a:schemeClr>
                </a:solidFill>
              </a:rPr>
            </a:br>
            <a:r>
              <a:rPr lang="en-US" sz="1900" dirty="0">
                <a:solidFill>
                  <a:schemeClr val="tx1">
                    <a:lumMod val="65000"/>
                    <a:lumOff val="35000"/>
                  </a:schemeClr>
                </a:solidFill>
              </a:rPr>
              <a:t>Contact us with any questions, concerns, resources, or ways we can help you keep your children healthy. It’s our priority!</a:t>
            </a:r>
          </a:p>
          <a:p>
            <a:endParaRPr lang="en-US" dirty="0"/>
          </a:p>
        </p:txBody>
      </p:sp>
    </p:spTree>
    <p:extLst>
      <p:ext uri="{BB962C8B-B14F-4D97-AF65-F5344CB8AC3E}">
        <p14:creationId xmlns:p14="http://schemas.microsoft.com/office/powerpoint/2010/main" val="12496895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a:t>
            </a:r>
          </a:p>
        </p:txBody>
      </p:sp>
      <p:sp>
        <p:nvSpPr>
          <p:cNvPr id="3" name="Content Placeholder 2">
            <a:extLst>
              <a:ext uri="{FF2B5EF4-FFF2-40B4-BE49-F238E27FC236}">
                <a16:creationId xmlns:a16="http://schemas.microsoft.com/office/drawing/2014/main" id="{C7E5530B-F82D-4D94-93BF-747A0397C983}"/>
              </a:ext>
            </a:extLst>
          </p:cNvPr>
          <p:cNvSpPr>
            <a:spLocks noGrp="1"/>
          </p:cNvSpPr>
          <p:nvPr>
            <p:ph idx="1"/>
          </p:nvPr>
        </p:nvSpPr>
        <p:spPr>
          <a:xfrm>
            <a:off x="1305341" y="1436239"/>
            <a:ext cx="10515600" cy="4286753"/>
          </a:xfrm>
        </p:spPr>
        <p:txBody>
          <a:bodyPr>
            <a:noAutofit/>
          </a:bodyPr>
          <a:lstStyle/>
          <a:p>
            <a:pPr marL="0" indent="0">
              <a:lnSpc>
                <a:spcPct val="100000"/>
              </a:lnSpc>
              <a:spcBef>
                <a:spcPts val="1000"/>
              </a:spcBef>
              <a:spcAft>
                <a:spcPts val="2400"/>
              </a:spcAft>
              <a:buNone/>
            </a:pPr>
            <a:r>
              <a:rPr lang="en-US" sz="1800" b="1" dirty="0">
                <a:solidFill>
                  <a:schemeClr val="tx1">
                    <a:lumMod val="65000"/>
                    <a:lumOff val="35000"/>
                  </a:schemeClr>
                </a:solidFill>
              </a:rPr>
              <a:t>OPTION 1: </a:t>
            </a:r>
            <a:r>
              <a:rPr lang="en-US" sz="1800" dirty="0">
                <a:solidFill>
                  <a:schemeClr val="tx1">
                    <a:lumMod val="65000"/>
                    <a:lumOff val="35000"/>
                  </a:schemeClr>
                </a:solidFill>
              </a:rPr>
              <a:t>Don’t delay having your child see a doctor if they aren’t feeling well. Contact us and we’ll explain how we can help and the options we can provide. [</a:t>
            </a:r>
            <a:r>
              <a:rPr lang="en-US" sz="1800" dirty="0">
                <a:solidFill>
                  <a:schemeClr val="tx1">
                    <a:lumMod val="65000"/>
                    <a:lumOff val="35000"/>
                  </a:schemeClr>
                </a:solidFill>
                <a:highlight>
                  <a:srgbClr val="FFFF00"/>
                </a:highlight>
              </a:rPr>
              <a:t>INSERT PRACTICE LINK/CONTACT INFO</a:t>
            </a:r>
            <a:r>
              <a:rPr lang="en-US" sz="1800" dirty="0">
                <a:solidFill>
                  <a:schemeClr val="tx1">
                    <a:lumMod val="65000"/>
                    <a:lumOff val="35000"/>
                  </a:schemeClr>
                </a:solidFill>
              </a:rPr>
              <a:t>]</a:t>
            </a:r>
          </a:p>
          <a:p>
            <a:pPr marL="0" indent="0">
              <a:lnSpc>
                <a:spcPct val="100000"/>
              </a:lnSpc>
              <a:spcBef>
                <a:spcPts val="1000"/>
              </a:spcBef>
              <a:spcAft>
                <a:spcPts val="2400"/>
              </a:spcAft>
              <a:buNone/>
            </a:pPr>
            <a:r>
              <a:rPr lang="en-US" sz="1800" b="1" dirty="0">
                <a:solidFill>
                  <a:schemeClr val="tx1">
                    <a:lumMod val="65000"/>
                    <a:lumOff val="35000"/>
                  </a:schemeClr>
                </a:solidFill>
              </a:rPr>
              <a:t>OPTION 2: </a:t>
            </a:r>
            <a:r>
              <a:rPr lang="en-US" sz="1800" dirty="0">
                <a:solidFill>
                  <a:schemeClr val="tx1">
                    <a:lumMod val="65000"/>
                    <a:lumOff val="35000"/>
                  </a:schemeClr>
                </a:solidFill>
              </a:rPr>
              <a:t>The time is now! Immunizations are key to maintain children’s health. If your child is scheduled for a routine vaccination, don’t wait. Contact our office now! [</a:t>
            </a:r>
            <a:r>
              <a:rPr lang="en-US" sz="1800" dirty="0">
                <a:solidFill>
                  <a:schemeClr val="tx1">
                    <a:lumMod val="65000"/>
                    <a:lumOff val="35000"/>
                  </a:schemeClr>
                </a:solidFill>
                <a:highlight>
                  <a:srgbClr val="FFFF00"/>
                </a:highlight>
              </a:rPr>
              <a:t>INSERT PRACTICE LINK/CONTACT INFO</a:t>
            </a:r>
            <a:r>
              <a:rPr lang="en-US" sz="1800" dirty="0">
                <a:solidFill>
                  <a:schemeClr val="tx1">
                    <a:lumMod val="65000"/>
                    <a:lumOff val="35000"/>
                  </a:schemeClr>
                </a:solidFill>
              </a:rPr>
              <a:t>]</a:t>
            </a:r>
          </a:p>
          <a:p>
            <a:pPr marL="0" indent="0">
              <a:lnSpc>
                <a:spcPct val="100000"/>
              </a:lnSpc>
              <a:spcBef>
                <a:spcPts val="1000"/>
              </a:spcBef>
              <a:spcAft>
                <a:spcPts val="2400"/>
              </a:spcAft>
              <a:buNone/>
            </a:pPr>
            <a:r>
              <a:rPr lang="en-US" sz="1800" b="1" dirty="0">
                <a:solidFill>
                  <a:schemeClr val="tx1">
                    <a:lumMod val="65000"/>
                    <a:lumOff val="35000"/>
                  </a:schemeClr>
                </a:solidFill>
              </a:rPr>
              <a:t>OPTION 3: </a:t>
            </a:r>
            <a:r>
              <a:rPr lang="en-US" sz="1800" dirty="0">
                <a:solidFill>
                  <a:schemeClr val="tx1">
                    <a:lumMod val="65000"/>
                    <a:lumOff val="35000"/>
                  </a:schemeClr>
                </a:solidFill>
              </a:rPr>
              <a:t>Stay on track with vaccinations! Washing your hands and social distancing help prevent the spread of COVID-19, and routine immunizations help prevent many other dangerous illnesses. Contact us to learn about available vaccination options. [</a:t>
            </a:r>
            <a:r>
              <a:rPr lang="en-US" sz="1800" dirty="0">
                <a:solidFill>
                  <a:schemeClr val="tx1">
                    <a:lumMod val="65000"/>
                    <a:lumOff val="35000"/>
                  </a:schemeClr>
                </a:solidFill>
                <a:highlight>
                  <a:srgbClr val="FFFF00"/>
                </a:highlight>
              </a:rPr>
              <a:t>INSERT PRACTICE LINK/CONTACT INFO</a:t>
            </a:r>
            <a:r>
              <a:rPr lang="en-US" sz="1800" dirty="0">
                <a:solidFill>
                  <a:schemeClr val="tx1">
                    <a:lumMod val="65000"/>
                    <a:lumOff val="35000"/>
                  </a:schemeClr>
                </a:solidFill>
              </a:rPr>
              <a:t>]</a:t>
            </a:r>
          </a:p>
          <a:p>
            <a:pPr marL="0" indent="0">
              <a:lnSpc>
                <a:spcPct val="100000"/>
              </a:lnSpc>
              <a:spcBef>
                <a:spcPts val="1000"/>
              </a:spcBef>
              <a:spcAft>
                <a:spcPts val="2400"/>
              </a:spcAft>
              <a:buNone/>
            </a:pPr>
            <a:r>
              <a:rPr lang="en-US" sz="1800" b="1" dirty="0">
                <a:solidFill>
                  <a:schemeClr val="tx1">
                    <a:lumMod val="65000"/>
                    <a:lumOff val="35000"/>
                  </a:schemeClr>
                </a:solidFill>
              </a:rPr>
              <a:t>OPTION 4: </a:t>
            </a:r>
            <a:r>
              <a:rPr lang="en-US" sz="1800" dirty="0">
                <a:solidFill>
                  <a:schemeClr val="tx1">
                    <a:lumMod val="65000"/>
                    <a:lumOff val="35000"/>
                  </a:schemeClr>
                </a:solidFill>
              </a:rPr>
              <a:t>Well child care is important, even during a pandemic. Contact us to discuss regular well child visit options. And don’t put off getting medical attention if your child needs it! [</a:t>
            </a:r>
            <a:r>
              <a:rPr lang="en-US" sz="1800" dirty="0">
                <a:solidFill>
                  <a:schemeClr val="tx1">
                    <a:lumMod val="65000"/>
                    <a:lumOff val="35000"/>
                  </a:schemeClr>
                </a:solidFill>
                <a:highlight>
                  <a:srgbClr val="FFFF00"/>
                </a:highlight>
              </a:rPr>
              <a:t>INSERT PRACTICE LINK/CONTACT INFO</a:t>
            </a:r>
            <a:r>
              <a:rPr lang="en-US" sz="1800" dirty="0">
                <a:solidFill>
                  <a:schemeClr val="tx1">
                    <a:lumMod val="65000"/>
                    <a:lumOff val="35000"/>
                  </a:schemeClr>
                </a:solidFill>
              </a:rPr>
              <a:t>]</a:t>
            </a:r>
          </a:p>
        </p:txBody>
      </p:sp>
    </p:spTree>
    <p:extLst>
      <p:ext uri="{BB962C8B-B14F-4D97-AF65-F5344CB8AC3E}">
        <p14:creationId xmlns:p14="http://schemas.microsoft.com/office/powerpoint/2010/main" val="7703178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Social Media (cont’d)</a:t>
            </a:r>
          </a:p>
        </p:txBody>
      </p:sp>
      <p:sp>
        <p:nvSpPr>
          <p:cNvPr id="3" name="Content Placeholder 2">
            <a:extLst>
              <a:ext uri="{FF2B5EF4-FFF2-40B4-BE49-F238E27FC236}">
                <a16:creationId xmlns:a16="http://schemas.microsoft.com/office/drawing/2014/main" id="{C7E5530B-F82D-4D94-93BF-747A0397C983}"/>
              </a:ext>
            </a:extLst>
          </p:cNvPr>
          <p:cNvSpPr>
            <a:spLocks noGrp="1"/>
          </p:cNvSpPr>
          <p:nvPr>
            <p:ph idx="1"/>
          </p:nvPr>
        </p:nvSpPr>
        <p:spPr/>
        <p:txBody>
          <a:bodyPr>
            <a:normAutofit fontScale="85000" lnSpcReduction="20000"/>
          </a:bodyPr>
          <a:lstStyle/>
          <a:p>
            <a:pPr marL="0" indent="0">
              <a:lnSpc>
                <a:spcPct val="110000"/>
              </a:lnSpc>
              <a:spcBef>
                <a:spcPts val="1200"/>
              </a:spcBef>
              <a:spcAft>
                <a:spcPts val="2400"/>
              </a:spcAft>
              <a:buNone/>
            </a:pPr>
            <a:r>
              <a:rPr lang="en-US" sz="2300" b="1" dirty="0">
                <a:solidFill>
                  <a:schemeClr val="tx1">
                    <a:lumMod val="65000"/>
                    <a:lumOff val="35000"/>
                  </a:schemeClr>
                </a:solidFill>
              </a:rPr>
              <a:t>OPTION 5: </a:t>
            </a:r>
            <a:r>
              <a:rPr lang="en-US" sz="2300" dirty="0">
                <a:solidFill>
                  <a:schemeClr val="tx1">
                    <a:lumMod val="65000"/>
                    <a:lumOff val="35000"/>
                  </a:schemeClr>
                </a:solidFill>
              </a:rPr>
              <a:t>We can help your sick child! While we have eliminated walk-in visits, we want to take care of your children. Please call if your kids are sick and we will explain visit options! [</a:t>
            </a:r>
            <a:r>
              <a:rPr lang="en-US" sz="2300" dirty="0">
                <a:solidFill>
                  <a:schemeClr val="tx1">
                    <a:lumMod val="65000"/>
                    <a:lumOff val="35000"/>
                  </a:schemeClr>
                </a:solidFill>
                <a:highlight>
                  <a:srgbClr val="FFFF00"/>
                </a:highlight>
              </a:rPr>
              <a:t>INSERT PRACTICE LINK/CONTACT INFO</a:t>
            </a:r>
            <a:r>
              <a:rPr lang="en-US" sz="2300" dirty="0">
                <a:solidFill>
                  <a:schemeClr val="tx1">
                    <a:lumMod val="65000"/>
                    <a:lumOff val="35000"/>
                  </a:schemeClr>
                </a:solidFill>
              </a:rPr>
              <a:t>]</a:t>
            </a:r>
          </a:p>
          <a:p>
            <a:pPr marL="0" indent="0">
              <a:lnSpc>
                <a:spcPct val="110000"/>
              </a:lnSpc>
              <a:spcBef>
                <a:spcPts val="1200"/>
              </a:spcBef>
              <a:spcAft>
                <a:spcPts val="2400"/>
              </a:spcAft>
              <a:buNone/>
            </a:pPr>
            <a:r>
              <a:rPr lang="en-US" sz="2300" b="1" dirty="0">
                <a:solidFill>
                  <a:schemeClr val="tx1">
                    <a:lumMod val="65000"/>
                    <a:lumOff val="35000"/>
                  </a:schemeClr>
                </a:solidFill>
              </a:rPr>
              <a:t>OPTION 6: </a:t>
            </a:r>
            <a:r>
              <a:rPr lang="en-US" sz="2300" dirty="0">
                <a:solidFill>
                  <a:schemeClr val="tx1">
                    <a:lumMod val="65000"/>
                    <a:lumOff val="35000"/>
                  </a:schemeClr>
                </a:solidFill>
              </a:rPr>
              <a:t>Don’t delay! Even during social distancing, children need checkups. Well child visits and routine immunizations are important, especially now. Children keep growing and it’s important that they stay on track with checkups and vaccinations. Contact us to see what checkup options are available. [</a:t>
            </a:r>
            <a:r>
              <a:rPr lang="en-US" sz="2300" dirty="0">
                <a:solidFill>
                  <a:schemeClr val="tx1">
                    <a:lumMod val="65000"/>
                    <a:lumOff val="35000"/>
                  </a:schemeClr>
                </a:solidFill>
                <a:highlight>
                  <a:srgbClr val="FFFF00"/>
                </a:highlight>
              </a:rPr>
              <a:t>INSERT PRACTICE LINK/CONTACT INFO</a:t>
            </a:r>
            <a:r>
              <a:rPr lang="en-US" sz="2300" dirty="0">
                <a:solidFill>
                  <a:schemeClr val="tx1">
                    <a:lumMod val="65000"/>
                    <a:lumOff val="35000"/>
                  </a:schemeClr>
                </a:solidFill>
              </a:rPr>
              <a:t>]</a:t>
            </a:r>
          </a:p>
          <a:p>
            <a:pPr marL="0" indent="0">
              <a:lnSpc>
                <a:spcPct val="110000"/>
              </a:lnSpc>
              <a:spcBef>
                <a:spcPts val="1200"/>
              </a:spcBef>
              <a:spcAft>
                <a:spcPts val="2400"/>
              </a:spcAft>
              <a:buNone/>
            </a:pPr>
            <a:r>
              <a:rPr lang="en-US" sz="2300" b="1" dirty="0">
                <a:solidFill>
                  <a:schemeClr val="tx1">
                    <a:lumMod val="65000"/>
                    <a:lumOff val="35000"/>
                  </a:schemeClr>
                </a:solidFill>
              </a:rPr>
              <a:t>OPTION 7: </a:t>
            </a:r>
            <a:r>
              <a:rPr lang="en-US" sz="2300" dirty="0">
                <a:solidFill>
                  <a:schemeClr val="tx1">
                    <a:lumMod val="65000"/>
                    <a:lumOff val="35000"/>
                  </a:schemeClr>
                </a:solidFill>
              </a:rPr>
              <a:t>We are here for you! By phone, through telehealth or in person, we are available to see your child. Call us today to learn about what options are available for your child’s visits and vaccinations. [</a:t>
            </a:r>
            <a:r>
              <a:rPr lang="en-US" sz="2300" dirty="0">
                <a:solidFill>
                  <a:schemeClr val="tx1">
                    <a:lumMod val="65000"/>
                    <a:lumOff val="35000"/>
                  </a:schemeClr>
                </a:solidFill>
                <a:highlight>
                  <a:srgbClr val="FFFF00"/>
                </a:highlight>
              </a:rPr>
              <a:t>INSERT PRACTICE LINK/CONTACT INFO</a:t>
            </a:r>
            <a:r>
              <a:rPr lang="en-US" sz="2300" dirty="0">
                <a:solidFill>
                  <a:schemeClr val="tx1">
                    <a:lumMod val="65000"/>
                    <a:lumOff val="35000"/>
                  </a:schemeClr>
                </a:solidFill>
              </a:rPr>
              <a:t>]</a:t>
            </a:r>
          </a:p>
          <a:p>
            <a:pPr marL="457205" lvl="1" indent="0">
              <a:buNone/>
            </a:pPr>
            <a:endParaRPr lang="en-US" dirty="0">
              <a:solidFill>
                <a:schemeClr val="tx1">
                  <a:lumMod val="65000"/>
                  <a:lumOff val="35000"/>
                </a:schemeClr>
              </a:solidFill>
            </a:endParaRPr>
          </a:p>
          <a:p>
            <a:endParaRPr lang="en-US" dirty="0">
              <a:solidFill>
                <a:schemeClr val="tx1">
                  <a:lumMod val="65000"/>
                  <a:lumOff val="35000"/>
                </a:schemeClr>
              </a:solidFill>
            </a:endParaRPr>
          </a:p>
        </p:txBody>
      </p:sp>
    </p:spTree>
    <p:extLst>
      <p:ext uri="{BB962C8B-B14F-4D97-AF65-F5344CB8AC3E}">
        <p14:creationId xmlns:p14="http://schemas.microsoft.com/office/powerpoint/2010/main" val="28972149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18CD3-E338-4A1E-80CD-20D281F0F16C}"/>
              </a:ext>
            </a:extLst>
          </p:cNvPr>
          <p:cNvSpPr>
            <a:spLocks noGrp="1"/>
          </p:cNvSpPr>
          <p:nvPr>
            <p:ph type="title"/>
          </p:nvPr>
        </p:nvSpPr>
        <p:spPr>
          <a:xfrm>
            <a:off x="-2695643" y="305569"/>
            <a:ext cx="10515600" cy="822326"/>
          </a:xfrm>
        </p:spPr>
        <p:txBody>
          <a:bodyPr vert="horz" lIns="91440" tIns="45720" rIns="91440" bIns="45720" rtlCol="0" anchor="ctr">
            <a:normAutofit/>
          </a:bodyPr>
          <a:lstStyle/>
          <a:p>
            <a:pPr algn="ctr" defTabSz="914400"/>
            <a:r>
              <a:rPr lang="en-US" dirty="0"/>
              <a:t>Icons</a:t>
            </a:r>
          </a:p>
        </p:txBody>
      </p:sp>
      <p:pic>
        <p:nvPicPr>
          <p:cNvPr id="25" name="Picture 24">
            <a:extLst>
              <a:ext uri="{FF2B5EF4-FFF2-40B4-BE49-F238E27FC236}">
                <a16:creationId xmlns:a16="http://schemas.microsoft.com/office/drawing/2014/main" id="{89C63346-7F8B-4F32-92E9-8922F5345CA3}"/>
              </a:ext>
            </a:extLst>
          </p:cNvPr>
          <p:cNvPicPr>
            <a:picLocks noChangeAspect="1"/>
          </p:cNvPicPr>
          <p:nvPr/>
        </p:nvPicPr>
        <p:blipFill>
          <a:blip r:embed="rId2"/>
          <a:stretch>
            <a:fillRect/>
          </a:stretch>
        </p:blipFill>
        <p:spPr>
          <a:xfrm>
            <a:off x="1870666" y="3484418"/>
            <a:ext cx="1682682" cy="1682682"/>
          </a:xfrm>
          <a:prstGeom prst="rect">
            <a:avLst/>
          </a:prstGeom>
        </p:spPr>
      </p:pic>
      <p:pic>
        <p:nvPicPr>
          <p:cNvPr id="27" name="Picture 26">
            <a:extLst>
              <a:ext uri="{FF2B5EF4-FFF2-40B4-BE49-F238E27FC236}">
                <a16:creationId xmlns:a16="http://schemas.microsoft.com/office/drawing/2014/main" id="{1E513897-476A-413B-A204-9B6B949E7D97}"/>
              </a:ext>
            </a:extLst>
          </p:cNvPr>
          <p:cNvPicPr>
            <a:picLocks noChangeAspect="1"/>
          </p:cNvPicPr>
          <p:nvPr/>
        </p:nvPicPr>
        <p:blipFill>
          <a:blip r:embed="rId3"/>
          <a:stretch>
            <a:fillRect/>
          </a:stretch>
        </p:blipFill>
        <p:spPr>
          <a:xfrm>
            <a:off x="1921526" y="1441577"/>
            <a:ext cx="1335331" cy="1337164"/>
          </a:xfrm>
          <a:prstGeom prst="rect">
            <a:avLst/>
          </a:prstGeom>
        </p:spPr>
      </p:pic>
      <p:pic>
        <p:nvPicPr>
          <p:cNvPr id="32" name="Picture 31" descr="A close up of a logo&#10;&#10;Description automatically generated">
            <a:extLst>
              <a:ext uri="{FF2B5EF4-FFF2-40B4-BE49-F238E27FC236}">
                <a16:creationId xmlns:a16="http://schemas.microsoft.com/office/drawing/2014/main" id="{449CEC72-F372-48CD-92FF-D2417A5D7EBE}"/>
              </a:ext>
            </a:extLst>
          </p:cNvPr>
          <p:cNvPicPr>
            <a:picLocks noChangeAspect="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902793" y="1598487"/>
            <a:ext cx="1337164" cy="1337164"/>
          </a:xfrm>
          <a:prstGeom prst="rect">
            <a:avLst/>
          </a:prstGeom>
        </p:spPr>
      </p:pic>
      <p:pic>
        <p:nvPicPr>
          <p:cNvPr id="34" name="Picture 33" descr="A picture containing drawing&#10;&#10;Description automatically generated">
            <a:extLst>
              <a:ext uri="{FF2B5EF4-FFF2-40B4-BE49-F238E27FC236}">
                <a16:creationId xmlns:a16="http://schemas.microsoft.com/office/drawing/2014/main" id="{887D266B-13D2-4D83-A7D3-C0CFE2E8D4F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3902793" y="3484418"/>
            <a:ext cx="1682682" cy="1682682"/>
          </a:xfrm>
          <a:prstGeom prst="rect">
            <a:avLst/>
          </a:prstGeom>
        </p:spPr>
      </p:pic>
      <p:pic>
        <p:nvPicPr>
          <p:cNvPr id="36" name="Picture 35" descr="A drawing of a person&#10;&#10;Description automatically generated">
            <a:extLst>
              <a:ext uri="{FF2B5EF4-FFF2-40B4-BE49-F238E27FC236}">
                <a16:creationId xmlns:a16="http://schemas.microsoft.com/office/drawing/2014/main" id="{57BEF5ED-11FB-460B-AF8E-FA417212928A}"/>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796340" y="1441577"/>
            <a:ext cx="1337164" cy="1337164"/>
          </a:xfrm>
          <a:prstGeom prst="rect">
            <a:avLst/>
          </a:prstGeom>
        </p:spPr>
      </p:pic>
      <p:pic>
        <p:nvPicPr>
          <p:cNvPr id="38" name="Picture 37" descr="A picture containing drawing, clock&#10;&#10;Description automatically generated">
            <a:extLst>
              <a:ext uri="{FF2B5EF4-FFF2-40B4-BE49-F238E27FC236}">
                <a16:creationId xmlns:a16="http://schemas.microsoft.com/office/drawing/2014/main" id="{972028E0-5C52-4D34-A99B-33A2A4F85354}"/>
              </a:ext>
            </a:extLst>
          </p:cNvPr>
          <p:cNvPicPr>
            <a:picLocks noChangeAspect="1"/>
          </p:cNvPicPr>
          <p:nvPr/>
        </p:nvPicPr>
        <p:blipFill>
          <a:blip r:embed="rId7">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796340" y="3302221"/>
            <a:ext cx="1682682" cy="1682682"/>
          </a:xfrm>
          <a:prstGeom prst="rect">
            <a:avLst/>
          </a:prstGeom>
        </p:spPr>
      </p:pic>
      <p:pic>
        <p:nvPicPr>
          <p:cNvPr id="40" name="Picture 39" descr="A picture containing drawing, hat&#10;&#10;Description automatically generated">
            <a:extLst>
              <a:ext uri="{FF2B5EF4-FFF2-40B4-BE49-F238E27FC236}">
                <a16:creationId xmlns:a16="http://schemas.microsoft.com/office/drawing/2014/main" id="{EED0C34F-1CA5-4714-88FB-397FA6E3D753}"/>
              </a:ext>
            </a:extLst>
          </p:cNvPr>
          <p:cNvPicPr>
            <a:picLocks noChangeAspect="1"/>
          </p:cNvPicPr>
          <p:nvPr/>
        </p:nvPicPr>
        <p:blipFill>
          <a:blip r:embed="rId8">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910052" y="1441577"/>
            <a:ext cx="1337164" cy="1337164"/>
          </a:xfrm>
          <a:prstGeom prst="rect">
            <a:avLst/>
          </a:prstGeom>
        </p:spPr>
      </p:pic>
      <p:pic>
        <p:nvPicPr>
          <p:cNvPr id="42" name="Picture 41" descr="A close up of a logo&#10;&#10;Description automatically generated">
            <a:extLst>
              <a:ext uri="{FF2B5EF4-FFF2-40B4-BE49-F238E27FC236}">
                <a16:creationId xmlns:a16="http://schemas.microsoft.com/office/drawing/2014/main" id="{3711E1FA-DF41-4C38-91D9-F192886FBBF3}"/>
              </a:ext>
            </a:extLst>
          </p:cNvPr>
          <p:cNvPicPr>
            <a:picLocks noChangeAspect="1"/>
          </p:cNvPicPr>
          <p:nvPr/>
        </p:nvPicPr>
        <p:blipFill>
          <a:blip r:embed="rId9">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7886078" y="3438372"/>
            <a:ext cx="1682682" cy="1682682"/>
          </a:xfrm>
          <a:prstGeom prst="rect">
            <a:avLst/>
          </a:prstGeom>
        </p:spPr>
      </p:pic>
      <p:pic>
        <p:nvPicPr>
          <p:cNvPr id="44" name="Picture 43" descr="A picture containing drawing&#10;&#10;Description automatically generated">
            <a:extLst>
              <a:ext uri="{FF2B5EF4-FFF2-40B4-BE49-F238E27FC236}">
                <a16:creationId xmlns:a16="http://schemas.microsoft.com/office/drawing/2014/main" id="{6347C6C5-A7EB-4D0B-AAAD-8C51C66A43C0}"/>
              </a:ext>
            </a:extLst>
          </p:cNvPr>
          <p:cNvPicPr>
            <a:picLocks noChangeAspect="1"/>
          </p:cNvPicPr>
          <p:nvPr/>
        </p:nvPicPr>
        <p:blipFill>
          <a:blip r:embed="rId10">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9779625" y="2525858"/>
            <a:ext cx="1337164" cy="1337164"/>
          </a:xfrm>
          <a:prstGeom prst="rect">
            <a:avLst/>
          </a:prstGeom>
        </p:spPr>
      </p:pic>
    </p:spTree>
    <p:extLst>
      <p:ext uri="{BB962C8B-B14F-4D97-AF65-F5344CB8AC3E}">
        <p14:creationId xmlns:p14="http://schemas.microsoft.com/office/powerpoint/2010/main" val="1780372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4472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F2292F-8CB8-4313-8FE2-438095054384}"/>
              </a:ext>
            </a:extLst>
          </p:cNvPr>
          <p:cNvSpPr>
            <a:spLocks noGrp="1"/>
          </p:cNvSpPr>
          <p:nvPr>
            <p:ph type="title"/>
          </p:nvPr>
        </p:nvSpPr>
        <p:spPr/>
        <p:txBody>
          <a:bodyPr/>
          <a:lstStyle/>
          <a:p>
            <a:r>
              <a:rPr lang="en-US" dirty="0"/>
              <a:t>Purpose</a:t>
            </a:r>
          </a:p>
        </p:txBody>
      </p:sp>
      <p:sp>
        <p:nvSpPr>
          <p:cNvPr id="3" name="Content Placeholder 2">
            <a:extLst>
              <a:ext uri="{FF2B5EF4-FFF2-40B4-BE49-F238E27FC236}">
                <a16:creationId xmlns:a16="http://schemas.microsoft.com/office/drawing/2014/main" id="{CF1C919C-11F7-456E-B412-6C64E61E67B8}"/>
              </a:ext>
            </a:extLst>
          </p:cNvPr>
          <p:cNvSpPr>
            <a:spLocks noGrp="1"/>
          </p:cNvSpPr>
          <p:nvPr>
            <p:ph idx="1"/>
          </p:nvPr>
        </p:nvSpPr>
        <p:spPr/>
        <p:txBody>
          <a:bodyPr/>
          <a:lstStyle/>
          <a:p>
            <a:pPr fontAlgn="base"/>
            <a:r>
              <a:rPr lang="en-US" dirty="0"/>
              <a:t>We want to ensure you have resources and customizable templates to help you communicate to your patients and families about the safety measures, precautions and changes you have implemented in your practice as you start to see more patients in person  </a:t>
            </a:r>
          </a:p>
          <a:p>
            <a:pPr fontAlgn="base"/>
            <a:r>
              <a:rPr lang="en-US" dirty="0"/>
              <a:t>We have packaged these resource and templates, along with a number of Children’s Mercy materials, into a toolkit that may be helpful to you and your practice </a:t>
            </a:r>
          </a:p>
          <a:p>
            <a:endParaRPr lang="en-US" dirty="0"/>
          </a:p>
        </p:txBody>
      </p:sp>
    </p:spTree>
    <p:extLst>
      <p:ext uri="{BB962C8B-B14F-4D97-AF65-F5344CB8AC3E}">
        <p14:creationId xmlns:p14="http://schemas.microsoft.com/office/powerpoint/2010/main" val="1148456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CF01B8-1AE8-448A-BA8A-12622AC63B8C}"/>
              </a:ext>
            </a:extLst>
          </p:cNvPr>
          <p:cNvSpPr>
            <a:spLocks noGrp="1"/>
          </p:cNvSpPr>
          <p:nvPr>
            <p:ph type="title"/>
          </p:nvPr>
        </p:nvSpPr>
        <p:spPr/>
        <p:txBody>
          <a:bodyPr/>
          <a:lstStyle/>
          <a:p>
            <a:r>
              <a:rPr lang="en-US" dirty="0"/>
              <a:t>Table of Contents</a:t>
            </a:r>
          </a:p>
        </p:txBody>
      </p:sp>
      <p:sp>
        <p:nvSpPr>
          <p:cNvPr id="3" name="Content Placeholder 2">
            <a:extLst>
              <a:ext uri="{FF2B5EF4-FFF2-40B4-BE49-F238E27FC236}">
                <a16:creationId xmlns:a16="http://schemas.microsoft.com/office/drawing/2014/main" id="{12E4B223-69BD-4B12-A446-B83B7F508E47}"/>
              </a:ext>
            </a:extLst>
          </p:cNvPr>
          <p:cNvSpPr>
            <a:spLocks noGrp="1"/>
          </p:cNvSpPr>
          <p:nvPr>
            <p:ph idx="1"/>
          </p:nvPr>
        </p:nvSpPr>
        <p:spPr>
          <a:xfrm>
            <a:off x="1305341" y="1620793"/>
            <a:ext cx="10515600" cy="4286753"/>
          </a:xfrm>
        </p:spPr>
        <p:txBody>
          <a:bodyPr>
            <a:normAutofit/>
          </a:bodyPr>
          <a:lstStyle/>
          <a:p>
            <a:r>
              <a:rPr lang="en-US" dirty="0"/>
              <a:t>Guidance for Use</a:t>
            </a:r>
          </a:p>
          <a:p>
            <a:r>
              <a:rPr lang="en-US" dirty="0"/>
              <a:t>Customizable Templates – ways to connect</a:t>
            </a:r>
          </a:p>
          <a:p>
            <a:pPr lvl="1"/>
            <a:r>
              <a:rPr lang="en-US" dirty="0"/>
              <a:t>Phone message</a:t>
            </a:r>
          </a:p>
          <a:p>
            <a:pPr lvl="1"/>
            <a:r>
              <a:rPr lang="en-US" dirty="0"/>
              <a:t>Parent e-mail/direct mail</a:t>
            </a:r>
          </a:p>
          <a:p>
            <a:pPr lvl="1"/>
            <a:r>
              <a:rPr lang="en-US" dirty="0"/>
              <a:t>Text message</a:t>
            </a:r>
          </a:p>
          <a:p>
            <a:pPr lvl="1"/>
            <a:r>
              <a:rPr lang="en-US" dirty="0"/>
              <a:t>Website content</a:t>
            </a:r>
          </a:p>
          <a:p>
            <a:pPr lvl="1"/>
            <a:r>
              <a:rPr lang="en-US" dirty="0"/>
              <a:t>Social media</a:t>
            </a:r>
          </a:p>
          <a:p>
            <a:r>
              <a:rPr lang="en-US" dirty="0"/>
              <a:t>Icons</a:t>
            </a:r>
          </a:p>
        </p:txBody>
      </p:sp>
    </p:spTree>
    <p:extLst>
      <p:ext uri="{BB962C8B-B14F-4D97-AF65-F5344CB8AC3E}">
        <p14:creationId xmlns:p14="http://schemas.microsoft.com/office/powerpoint/2010/main" val="3354764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C1921-C479-41EA-9397-2C2990C46D8D}"/>
              </a:ext>
            </a:extLst>
          </p:cNvPr>
          <p:cNvSpPr>
            <a:spLocks noGrp="1"/>
          </p:cNvSpPr>
          <p:nvPr>
            <p:ph type="title"/>
          </p:nvPr>
        </p:nvSpPr>
        <p:spPr/>
        <p:txBody>
          <a:bodyPr/>
          <a:lstStyle/>
          <a:p>
            <a:r>
              <a:rPr lang="en-US" dirty="0"/>
              <a:t>Guidance for Use</a:t>
            </a:r>
          </a:p>
        </p:txBody>
      </p:sp>
      <p:sp>
        <p:nvSpPr>
          <p:cNvPr id="3" name="Content Placeholder 2">
            <a:extLst>
              <a:ext uri="{FF2B5EF4-FFF2-40B4-BE49-F238E27FC236}">
                <a16:creationId xmlns:a16="http://schemas.microsoft.com/office/drawing/2014/main" id="{757B00E7-0C91-47F1-A7F0-88D45CBB6BED}"/>
              </a:ext>
            </a:extLst>
          </p:cNvPr>
          <p:cNvSpPr>
            <a:spLocks noGrp="1"/>
          </p:cNvSpPr>
          <p:nvPr>
            <p:ph idx="1"/>
          </p:nvPr>
        </p:nvSpPr>
        <p:spPr/>
        <p:txBody>
          <a:bodyPr>
            <a:normAutofit fontScale="92500" lnSpcReduction="10000"/>
          </a:bodyPr>
          <a:lstStyle/>
          <a:p>
            <a:r>
              <a:rPr lang="en-US" dirty="0"/>
              <a:t>The language provided in the templates is meant to be a guide for your practice</a:t>
            </a:r>
          </a:p>
          <a:p>
            <a:r>
              <a:rPr lang="en-US" dirty="0"/>
              <a:t>All language is customizable, especially the highlighted areas which may differ within each practice</a:t>
            </a:r>
          </a:p>
          <a:p>
            <a:r>
              <a:rPr lang="en-US" dirty="0"/>
              <a:t>Feel free to modify the language, as needed, to accommodate </a:t>
            </a:r>
            <a:br>
              <a:rPr lang="en-US" dirty="0"/>
            </a:br>
            <a:r>
              <a:rPr lang="en-US" dirty="0"/>
              <a:t>your practice</a:t>
            </a:r>
          </a:p>
          <a:p>
            <a:r>
              <a:rPr lang="en-US" dirty="0"/>
              <a:t>Language can be inserted or copy and pasted into Word, PowerPoint, Adobe, e-mail and phone message software, </a:t>
            </a:r>
            <a:br>
              <a:rPr lang="en-US" dirty="0"/>
            </a:br>
            <a:r>
              <a:rPr lang="en-US" dirty="0"/>
              <a:t>Word Press, social media platforms, etc.</a:t>
            </a:r>
          </a:p>
          <a:p>
            <a:r>
              <a:rPr lang="en-US" dirty="0"/>
              <a:t>We request that if you use the Getting Back to Getting Better </a:t>
            </a:r>
            <a:br>
              <a:rPr lang="en-US" dirty="0"/>
            </a:br>
            <a:r>
              <a:rPr lang="en-US" dirty="0"/>
              <a:t>tag line, you also include the Children’s Mercy logo</a:t>
            </a:r>
          </a:p>
        </p:txBody>
      </p:sp>
    </p:spTree>
    <p:extLst>
      <p:ext uri="{BB962C8B-B14F-4D97-AF65-F5344CB8AC3E}">
        <p14:creationId xmlns:p14="http://schemas.microsoft.com/office/powerpoint/2010/main" val="28843722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Phone message</a:t>
            </a:r>
          </a:p>
        </p:txBody>
      </p:sp>
      <p:sp>
        <p:nvSpPr>
          <p:cNvPr id="3" name="Content Placeholder 2">
            <a:extLst>
              <a:ext uri="{FF2B5EF4-FFF2-40B4-BE49-F238E27FC236}">
                <a16:creationId xmlns:a16="http://schemas.microsoft.com/office/drawing/2014/main" id="{2DAEDD23-9883-4083-AB15-5D5CE3EB4E56}"/>
              </a:ext>
            </a:extLst>
          </p:cNvPr>
          <p:cNvSpPr>
            <a:spLocks noGrp="1"/>
          </p:cNvSpPr>
          <p:nvPr>
            <p:ph idx="1"/>
          </p:nvPr>
        </p:nvSpPr>
        <p:spPr>
          <a:xfrm>
            <a:off x="1305341" y="1574777"/>
            <a:ext cx="10515600" cy="4766313"/>
          </a:xfrm>
        </p:spPr>
        <p:txBody>
          <a:bodyPr>
            <a:normAutofit fontScale="85000" lnSpcReduction="10000"/>
          </a:bodyPr>
          <a:lstStyle/>
          <a:p>
            <a:pPr marL="0" indent="0">
              <a:lnSpc>
                <a:spcPct val="110000"/>
              </a:lnSpc>
              <a:spcBef>
                <a:spcPts val="1200"/>
              </a:spcBef>
              <a:spcAft>
                <a:spcPts val="2400"/>
              </a:spcAft>
              <a:buNone/>
            </a:pPr>
            <a:r>
              <a:rPr lang="en-US" sz="2000" b="1" dirty="0">
                <a:solidFill>
                  <a:schemeClr val="tx1">
                    <a:lumMod val="65000"/>
                    <a:lumOff val="35000"/>
                  </a:schemeClr>
                </a:solidFill>
                <a:ea typeface="+mj-ea"/>
                <a:cs typeface="+mj-cs"/>
              </a:rPr>
              <a:t>OPTION 1: </a:t>
            </a:r>
            <a:r>
              <a:rPr lang="en-US" sz="2000" dirty="0">
                <a:solidFill>
                  <a:schemeClr val="tx1">
                    <a:lumMod val="65000"/>
                    <a:lumOff val="35000"/>
                  </a:schemeClr>
                </a:solidFill>
                <a:ea typeface="+mj-ea"/>
                <a:cs typeface="+mj-cs"/>
              </a:rPr>
              <a:t>It’s important to stay on track with your child’s wellness visits and vaccinations, because missing them can lead to issues later on. Although the COVID-19 pandemic is ongoing, we are doing everything that we can to ensure the health and safety of our patients. Please let us know if you have any questions or if there is anything that we can do to help you feel comfortable.</a:t>
            </a:r>
            <a:r>
              <a:rPr lang="en-US" sz="2000" dirty="0">
                <a:solidFill>
                  <a:schemeClr val="bg2">
                    <a:lumMod val="25000"/>
                  </a:schemeClr>
                </a:solidFill>
                <a:ea typeface="+mj-ea"/>
                <a:cs typeface="+mj-cs"/>
              </a:rPr>
              <a:t> </a:t>
            </a:r>
            <a:r>
              <a:rPr lang="en-US" sz="2000" dirty="0">
                <a:solidFill>
                  <a:schemeClr val="tx1">
                    <a:lumMod val="65000"/>
                    <a:lumOff val="35000"/>
                  </a:schemeClr>
                </a:solidFill>
                <a:ea typeface="+mj-ea"/>
                <a:cs typeface="+mj-cs"/>
              </a:rPr>
              <a:t>Visit us at </a:t>
            </a:r>
            <a:r>
              <a:rPr lang="en-US" sz="2000" dirty="0">
                <a:solidFill>
                  <a:schemeClr val="tx1">
                    <a:lumMod val="65000"/>
                    <a:lumOff val="35000"/>
                  </a:schemeClr>
                </a:solidFill>
              </a:rPr>
              <a:t>[</a:t>
            </a:r>
            <a:r>
              <a:rPr lang="en-US" sz="2000" dirty="0">
                <a:solidFill>
                  <a:schemeClr val="tx1">
                    <a:lumMod val="65000"/>
                    <a:lumOff val="35000"/>
                  </a:schemeClr>
                </a:solidFill>
                <a:highlight>
                  <a:srgbClr val="FFFF00"/>
                </a:highlight>
              </a:rPr>
              <a:t>INSERT PRACTICE WEBSITE</a:t>
            </a:r>
            <a:r>
              <a:rPr lang="en-US" sz="2000" dirty="0">
                <a:solidFill>
                  <a:schemeClr val="tx1">
                    <a:lumMod val="65000"/>
                    <a:lumOff val="35000"/>
                  </a:schemeClr>
                </a:solidFill>
              </a:rPr>
              <a:t>].</a:t>
            </a:r>
          </a:p>
          <a:p>
            <a:pPr marL="0" indent="0">
              <a:lnSpc>
                <a:spcPct val="110000"/>
              </a:lnSpc>
              <a:spcBef>
                <a:spcPts val="1200"/>
              </a:spcBef>
              <a:spcAft>
                <a:spcPts val="2400"/>
              </a:spcAft>
              <a:buNone/>
            </a:pPr>
            <a:r>
              <a:rPr lang="en-US" sz="2000" b="1" dirty="0">
                <a:solidFill>
                  <a:schemeClr val="tx1">
                    <a:lumMod val="65000"/>
                    <a:lumOff val="35000"/>
                  </a:schemeClr>
                </a:solidFill>
              </a:rPr>
              <a:t>OPTION 2: </a:t>
            </a:r>
            <a:r>
              <a:rPr lang="en-US" sz="2000" dirty="0">
                <a:solidFill>
                  <a:schemeClr val="tx1">
                    <a:lumMod val="65000"/>
                    <a:lumOff val="35000"/>
                  </a:schemeClr>
                </a:solidFill>
              </a:rPr>
              <a:t>We hope you and your family are in good health and staying safe during the COVID-19 pandemic. We’re here to support you during this time and have modified our practice policies to minimize our patients’ exposure to others. Please let us know if you have any questions or if there is anything we can do for your family. </a:t>
            </a:r>
            <a:r>
              <a:rPr lang="en-US" sz="2000" dirty="0">
                <a:solidFill>
                  <a:schemeClr val="tx1">
                    <a:lumMod val="65000"/>
                    <a:lumOff val="35000"/>
                  </a:schemeClr>
                </a:solidFill>
                <a:ea typeface="+mj-ea"/>
                <a:cs typeface="+mj-cs"/>
              </a:rPr>
              <a:t>Visit us at </a:t>
            </a:r>
            <a:r>
              <a:rPr lang="en-US" sz="2000" dirty="0">
                <a:solidFill>
                  <a:schemeClr val="tx1">
                    <a:lumMod val="65000"/>
                    <a:lumOff val="35000"/>
                  </a:schemeClr>
                </a:solidFill>
              </a:rPr>
              <a:t>[</a:t>
            </a:r>
            <a:r>
              <a:rPr lang="en-US" sz="2000" dirty="0">
                <a:solidFill>
                  <a:schemeClr val="tx1">
                    <a:lumMod val="65000"/>
                    <a:lumOff val="35000"/>
                  </a:schemeClr>
                </a:solidFill>
                <a:highlight>
                  <a:srgbClr val="FFFF00"/>
                </a:highlight>
              </a:rPr>
              <a:t>INSERT PRACTICE WEBSITE</a:t>
            </a:r>
            <a:r>
              <a:rPr lang="en-US" sz="2000" dirty="0">
                <a:solidFill>
                  <a:schemeClr val="tx1">
                    <a:lumMod val="65000"/>
                    <a:lumOff val="35000"/>
                  </a:schemeClr>
                </a:solidFill>
              </a:rPr>
              <a:t>].</a:t>
            </a:r>
          </a:p>
          <a:p>
            <a:pPr marL="0" indent="0">
              <a:lnSpc>
                <a:spcPct val="110000"/>
              </a:lnSpc>
              <a:spcBef>
                <a:spcPts val="1200"/>
              </a:spcBef>
              <a:spcAft>
                <a:spcPts val="2400"/>
              </a:spcAft>
              <a:buNone/>
            </a:pPr>
            <a:r>
              <a:rPr lang="en-US" sz="2000" b="1" dirty="0">
                <a:solidFill>
                  <a:schemeClr val="tx1">
                    <a:lumMod val="65000"/>
                    <a:lumOff val="35000"/>
                  </a:schemeClr>
                </a:solidFill>
              </a:rPr>
              <a:t>OPTION 3: </a:t>
            </a:r>
            <a:r>
              <a:rPr lang="en-US" sz="2000" dirty="0">
                <a:solidFill>
                  <a:schemeClr val="tx1">
                    <a:lumMod val="65000"/>
                    <a:lumOff val="35000"/>
                  </a:schemeClr>
                </a:solidFill>
              </a:rPr>
              <a:t>Our practice continues to see patients in the office or by telehealth when appropriate. We are </a:t>
            </a:r>
            <a:r>
              <a:rPr lang="en-US" sz="2000" dirty="0">
                <a:solidFill>
                  <a:schemeClr val="tx1">
                    <a:lumMod val="65000"/>
                    <a:lumOff val="35000"/>
                  </a:schemeClr>
                </a:solidFill>
                <a:highlight>
                  <a:srgbClr val="FFFF00"/>
                </a:highlight>
              </a:rPr>
              <a:t>[CUSTOMIZE; sample language: putting patients in rooms immediately when they arrive to eliminate people in the waiting area, and are performing extra cleaning throughout the day, especially in high-touch areas. And we have removed toys and other shared items among patients.</a:t>
            </a:r>
            <a:r>
              <a:rPr lang="en-US" sz="2000" dirty="0">
                <a:solidFill>
                  <a:schemeClr val="tx1">
                    <a:lumMod val="65000"/>
                    <a:lumOff val="35000"/>
                  </a:schemeClr>
                </a:solidFill>
              </a:rPr>
              <a:t>] You can be assured your safety is our priority. </a:t>
            </a:r>
            <a:r>
              <a:rPr lang="en-US" sz="2000" dirty="0">
                <a:solidFill>
                  <a:schemeClr val="tx1">
                    <a:lumMod val="65000"/>
                    <a:lumOff val="35000"/>
                  </a:schemeClr>
                </a:solidFill>
                <a:ea typeface="+mj-ea"/>
                <a:cs typeface="+mj-cs"/>
              </a:rPr>
              <a:t>Visit us at </a:t>
            </a:r>
            <a:r>
              <a:rPr lang="en-US" sz="2000" dirty="0">
                <a:solidFill>
                  <a:schemeClr val="tx1">
                    <a:lumMod val="65000"/>
                    <a:lumOff val="35000"/>
                  </a:schemeClr>
                </a:solidFill>
              </a:rPr>
              <a:t>[</a:t>
            </a:r>
            <a:r>
              <a:rPr lang="en-US" sz="2000" dirty="0">
                <a:solidFill>
                  <a:schemeClr val="tx1">
                    <a:lumMod val="65000"/>
                    <a:lumOff val="35000"/>
                  </a:schemeClr>
                </a:solidFill>
                <a:highlight>
                  <a:srgbClr val="FFFF00"/>
                </a:highlight>
              </a:rPr>
              <a:t>INSERT PRACTICE WEBSITE</a:t>
            </a:r>
            <a:r>
              <a:rPr lang="en-US" sz="2000" dirty="0">
                <a:solidFill>
                  <a:schemeClr val="tx1">
                    <a:lumMod val="65000"/>
                    <a:lumOff val="35000"/>
                  </a:schemeClr>
                </a:solidFill>
              </a:rPr>
              <a:t>].</a:t>
            </a:r>
          </a:p>
          <a:p>
            <a:pPr marL="0" indent="0">
              <a:lnSpc>
                <a:spcPct val="110000"/>
              </a:lnSpc>
              <a:spcBef>
                <a:spcPts val="1200"/>
              </a:spcBef>
              <a:spcAft>
                <a:spcPts val="2400"/>
              </a:spcAft>
              <a:buNone/>
            </a:pPr>
            <a:endParaRPr lang="en-US" sz="2300" dirty="0">
              <a:solidFill>
                <a:schemeClr val="tx1">
                  <a:lumMod val="65000"/>
                  <a:lumOff val="35000"/>
                </a:schemeClr>
              </a:solidFill>
            </a:endParaRPr>
          </a:p>
          <a:p>
            <a:endParaRPr lang="en-US" dirty="0"/>
          </a:p>
        </p:txBody>
      </p:sp>
    </p:spTree>
    <p:extLst>
      <p:ext uri="{BB962C8B-B14F-4D97-AF65-F5344CB8AC3E}">
        <p14:creationId xmlns:p14="http://schemas.microsoft.com/office/powerpoint/2010/main" val="7340907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Phone message (cont’d)</a:t>
            </a:r>
          </a:p>
        </p:txBody>
      </p:sp>
      <p:sp>
        <p:nvSpPr>
          <p:cNvPr id="3" name="Content Placeholder 2">
            <a:extLst>
              <a:ext uri="{FF2B5EF4-FFF2-40B4-BE49-F238E27FC236}">
                <a16:creationId xmlns:a16="http://schemas.microsoft.com/office/drawing/2014/main" id="{2DAEDD23-9883-4083-AB15-5D5CE3EB4E56}"/>
              </a:ext>
            </a:extLst>
          </p:cNvPr>
          <p:cNvSpPr>
            <a:spLocks noGrp="1"/>
          </p:cNvSpPr>
          <p:nvPr>
            <p:ph idx="1"/>
          </p:nvPr>
        </p:nvSpPr>
        <p:spPr/>
        <p:txBody>
          <a:bodyPr>
            <a:normAutofit/>
          </a:bodyPr>
          <a:lstStyle/>
          <a:p>
            <a:pPr marL="0" indent="0">
              <a:lnSpc>
                <a:spcPct val="100000"/>
              </a:lnSpc>
              <a:spcBef>
                <a:spcPts val="1200"/>
              </a:spcBef>
              <a:spcAft>
                <a:spcPts val="2400"/>
              </a:spcAft>
              <a:buNone/>
            </a:pPr>
            <a:r>
              <a:rPr lang="en-US" sz="1800" b="1" dirty="0">
                <a:solidFill>
                  <a:schemeClr val="tx1">
                    <a:lumMod val="65000"/>
                    <a:lumOff val="35000"/>
                  </a:schemeClr>
                </a:solidFill>
                <a:ea typeface="+mj-ea"/>
                <a:cs typeface="+mj-cs"/>
              </a:rPr>
              <a:t>OPTION 4: </a:t>
            </a:r>
            <a:r>
              <a:rPr lang="en-US" sz="1800" dirty="0">
                <a:solidFill>
                  <a:schemeClr val="tx1">
                    <a:lumMod val="65000"/>
                    <a:lumOff val="35000"/>
                  </a:schemeClr>
                </a:solidFill>
                <a:ea typeface="+mj-ea"/>
                <a:cs typeface="+mj-cs"/>
              </a:rPr>
              <a:t>If you have a new baby, regular checkups and on-time administration of vaccines are very important. As the COVID-19 pandemic continues, we encourage you to keep your scheduled appointments or schedule one if you haven’t already done so. We’ll do everything we can to answer all your questions and keep your newborn healthy. </a:t>
            </a:r>
            <a:r>
              <a:rPr lang="en-US" sz="1800" dirty="0">
                <a:solidFill>
                  <a:schemeClr val="tx1">
                    <a:lumMod val="65000"/>
                    <a:lumOff val="35000"/>
                  </a:schemeClr>
                </a:solidFill>
              </a:rPr>
              <a:t>We hope you and your family are in good health and staying safe during the COVID-19 pandemic. We’re here to support you during this time and have modified our practice policies to minimize our patients’ exposure to others. Please let us know if you have any questions or if there is anything we can do for your family. Visit us at [</a:t>
            </a:r>
            <a:r>
              <a:rPr lang="en-US" sz="1800" dirty="0">
                <a:solidFill>
                  <a:schemeClr val="tx1">
                    <a:lumMod val="65000"/>
                    <a:lumOff val="35000"/>
                  </a:schemeClr>
                </a:solidFill>
                <a:highlight>
                  <a:srgbClr val="FFFF00"/>
                </a:highlight>
              </a:rPr>
              <a:t>INSERT PRACTICE WEBSITE</a:t>
            </a:r>
            <a:r>
              <a:rPr lang="en-US" sz="1800" dirty="0">
                <a:solidFill>
                  <a:schemeClr val="tx1">
                    <a:lumMod val="65000"/>
                    <a:lumOff val="35000"/>
                  </a:schemeClr>
                </a:solidFill>
              </a:rPr>
              <a:t>].</a:t>
            </a:r>
          </a:p>
          <a:p>
            <a:pPr marL="0" indent="0">
              <a:lnSpc>
                <a:spcPct val="100000"/>
              </a:lnSpc>
              <a:spcBef>
                <a:spcPts val="1200"/>
              </a:spcBef>
              <a:spcAft>
                <a:spcPts val="2400"/>
              </a:spcAft>
              <a:buNone/>
            </a:pPr>
            <a:r>
              <a:rPr lang="en-US" sz="1800" b="1" dirty="0">
                <a:solidFill>
                  <a:schemeClr val="bg2">
                    <a:lumMod val="25000"/>
                  </a:schemeClr>
                </a:solidFill>
              </a:rPr>
              <a:t>OPTION 5: </a:t>
            </a:r>
            <a:r>
              <a:rPr lang="en-US" sz="1800" dirty="0">
                <a:solidFill>
                  <a:schemeClr val="tx1">
                    <a:lumMod val="65000"/>
                    <a:lumOff val="35000"/>
                  </a:schemeClr>
                </a:solidFill>
              </a:rPr>
              <a:t>Please don’t put off getting medical attention when your children need it. Feel free to ask any questions or tell us if there is anything you need to keep your children healthy.</a:t>
            </a:r>
            <a:r>
              <a:rPr lang="en-US" sz="1800" dirty="0">
                <a:solidFill>
                  <a:schemeClr val="bg2">
                    <a:lumMod val="25000"/>
                  </a:schemeClr>
                </a:solidFill>
              </a:rPr>
              <a:t> </a:t>
            </a:r>
            <a:r>
              <a:rPr lang="en-US" sz="1800" dirty="0">
                <a:solidFill>
                  <a:schemeClr val="tx1">
                    <a:lumMod val="65000"/>
                    <a:lumOff val="35000"/>
                  </a:schemeClr>
                </a:solidFill>
              </a:rPr>
              <a:t>Visit us at [</a:t>
            </a:r>
            <a:r>
              <a:rPr lang="en-US" sz="1800" dirty="0">
                <a:solidFill>
                  <a:schemeClr val="tx1">
                    <a:lumMod val="65000"/>
                    <a:lumOff val="35000"/>
                  </a:schemeClr>
                </a:solidFill>
                <a:highlight>
                  <a:srgbClr val="FFFF00"/>
                </a:highlight>
              </a:rPr>
              <a:t>INSERT PRACTICE WEBSITE</a:t>
            </a:r>
            <a:r>
              <a:rPr lang="en-US" sz="1800" dirty="0">
                <a:solidFill>
                  <a:schemeClr val="tx1">
                    <a:lumMod val="65000"/>
                    <a:lumOff val="35000"/>
                  </a:schemeClr>
                </a:solidFill>
              </a:rPr>
              <a:t>].</a:t>
            </a:r>
          </a:p>
          <a:p>
            <a:pPr marL="0" indent="0">
              <a:lnSpc>
                <a:spcPct val="100000"/>
              </a:lnSpc>
              <a:spcBef>
                <a:spcPts val="1200"/>
              </a:spcBef>
              <a:spcAft>
                <a:spcPts val="2400"/>
              </a:spcAft>
              <a:buNone/>
            </a:pPr>
            <a:endParaRPr lang="en-US" sz="1801" dirty="0">
              <a:solidFill>
                <a:schemeClr val="tx1">
                  <a:lumMod val="65000"/>
                  <a:lumOff val="35000"/>
                </a:schemeClr>
              </a:solidFill>
            </a:endParaRPr>
          </a:p>
          <a:p>
            <a:endParaRPr lang="en-US" dirty="0"/>
          </a:p>
        </p:txBody>
      </p:sp>
    </p:spTree>
    <p:extLst>
      <p:ext uri="{BB962C8B-B14F-4D97-AF65-F5344CB8AC3E}">
        <p14:creationId xmlns:p14="http://schemas.microsoft.com/office/powerpoint/2010/main" val="40517281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37562" y="2"/>
            <a:ext cx="10515600" cy="1325563"/>
          </a:xfrm>
        </p:spPr>
        <p:txBody>
          <a:bodyPr/>
          <a:lstStyle/>
          <a:p>
            <a:r>
              <a:rPr lang="en-US" dirty="0"/>
              <a:t>Parent e-mail/direct mail</a:t>
            </a:r>
          </a:p>
        </p:txBody>
      </p:sp>
      <p:sp>
        <p:nvSpPr>
          <p:cNvPr id="3" name="Content Placeholder 2">
            <a:extLst>
              <a:ext uri="{FF2B5EF4-FFF2-40B4-BE49-F238E27FC236}">
                <a16:creationId xmlns:a16="http://schemas.microsoft.com/office/drawing/2014/main" id="{2DAEDD23-9883-4083-AB15-5D5CE3EB4E56}"/>
              </a:ext>
            </a:extLst>
          </p:cNvPr>
          <p:cNvSpPr>
            <a:spLocks noGrp="1"/>
          </p:cNvSpPr>
          <p:nvPr>
            <p:ph idx="1"/>
          </p:nvPr>
        </p:nvSpPr>
        <p:spPr>
          <a:xfrm>
            <a:off x="1213062" y="999503"/>
            <a:ext cx="10515600" cy="6038606"/>
          </a:xfrm>
        </p:spPr>
        <p:txBody>
          <a:bodyPr>
            <a:normAutofit fontScale="47500" lnSpcReduction="20000"/>
          </a:bodyPr>
          <a:lstStyle/>
          <a:p>
            <a:pPr marL="0" indent="0">
              <a:lnSpc>
                <a:spcPct val="120000"/>
              </a:lnSpc>
              <a:spcBef>
                <a:spcPts val="0"/>
              </a:spcBef>
              <a:buNone/>
            </a:pPr>
            <a:r>
              <a:rPr lang="en-US" dirty="0">
                <a:solidFill>
                  <a:schemeClr val="tx1">
                    <a:lumMod val="65000"/>
                    <a:lumOff val="35000"/>
                  </a:schemeClr>
                </a:solidFill>
              </a:rPr>
              <a:t>Hello from [</a:t>
            </a:r>
            <a:r>
              <a:rPr lang="en-US" dirty="0">
                <a:solidFill>
                  <a:schemeClr val="tx1">
                    <a:lumMod val="65000"/>
                    <a:lumOff val="35000"/>
                  </a:schemeClr>
                </a:solidFill>
                <a:highlight>
                  <a:srgbClr val="FFFF00"/>
                </a:highlight>
              </a:rPr>
              <a:t>Insert Practice Name</a:t>
            </a:r>
            <a:r>
              <a:rPr lang="en-US" dirty="0">
                <a:solidFill>
                  <a:schemeClr val="tx1">
                    <a:lumMod val="65000"/>
                    <a:lumOff val="35000"/>
                  </a:schemeClr>
                </a:solidFill>
              </a:rPr>
              <a:t>]! </a:t>
            </a:r>
            <a:br>
              <a:rPr lang="en-US" dirty="0">
                <a:solidFill>
                  <a:schemeClr val="tx1">
                    <a:lumMod val="65000"/>
                    <a:lumOff val="35000"/>
                  </a:schemeClr>
                </a:solidFill>
              </a:rPr>
            </a:br>
            <a:endParaRPr lang="en-US" dirty="0">
              <a:solidFill>
                <a:schemeClr val="tx1">
                  <a:lumMod val="65000"/>
                  <a:lumOff val="35000"/>
                </a:schemeClr>
              </a:solidFill>
            </a:endParaRPr>
          </a:p>
          <a:p>
            <a:pPr marL="0" indent="0">
              <a:lnSpc>
                <a:spcPct val="120000"/>
              </a:lnSpc>
              <a:spcBef>
                <a:spcPts val="0"/>
              </a:spcBef>
              <a:buNone/>
            </a:pPr>
            <a:r>
              <a:rPr lang="en-US" dirty="0">
                <a:solidFill>
                  <a:schemeClr val="tx1">
                    <a:lumMod val="65000"/>
                    <a:lumOff val="35000"/>
                  </a:schemeClr>
                </a:solidFill>
              </a:rPr>
              <a:t>We hope that this note finds you and your family safe and healthy. We want to thank you for being flexible and understanding as we adjust office hours and procedures to keep patients and families as safe as possible during this unprecedented pandemic.</a:t>
            </a:r>
            <a:br>
              <a:rPr lang="en-US" dirty="0">
                <a:solidFill>
                  <a:schemeClr val="tx1">
                    <a:lumMod val="65000"/>
                    <a:lumOff val="35000"/>
                  </a:schemeClr>
                </a:solidFill>
              </a:rPr>
            </a:br>
            <a:endParaRPr lang="en-US" dirty="0">
              <a:solidFill>
                <a:schemeClr val="tx1">
                  <a:lumMod val="65000"/>
                  <a:lumOff val="35000"/>
                </a:schemeClr>
              </a:solidFill>
            </a:endParaRPr>
          </a:p>
          <a:p>
            <a:pPr marL="0" indent="0">
              <a:lnSpc>
                <a:spcPct val="120000"/>
              </a:lnSpc>
              <a:spcBef>
                <a:spcPts val="0"/>
              </a:spcBef>
              <a:buNone/>
            </a:pPr>
            <a:r>
              <a:rPr lang="en-US" dirty="0">
                <a:solidFill>
                  <a:schemeClr val="tx1">
                    <a:lumMod val="65000"/>
                    <a:lumOff val="35000"/>
                  </a:schemeClr>
                </a:solidFill>
              </a:rPr>
              <a:t>As stay-at-home orders are lifted and we begin to adjust to a new normal, we’re here to partner with you to take care of your children. We know some parents may have been anxious about taking their children out in public, including to a doctor’s office. </a:t>
            </a:r>
          </a:p>
          <a:p>
            <a:pPr marL="0" indent="0">
              <a:lnSpc>
                <a:spcPct val="120000"/>
              </a:lnSpc>
              <a:spcBef>
                <a:spcPts val="0"/>
              </a:spcBef>
              <a:buNone/>
            </a:pPr>
            <a:br>
              <a:rPr lang="en-US" b="1" dirty="0">
                <a:solidFill>
                  <a:schemeClr val="tx1">
                    <a:lumMod val="65000"/>
                    <a:lumOff val="35000"/>
                  </a:schemeClr>
                </a:solidFill>
              </a:rPr>
            </a:br>
            <a:r>
              <a:rPr lang="en-US" b="1" dirty="0">
                <a:solidFill>
                  <a:schemeClr val="tx1">
                    <a:lumMod val="65000"/>
                    <a:lumOff val="35000"/>
                  </a:schemeClr>
                </a:solidFill>
              </a:rPr>
              <a:t>You have our commitment and assurance that we will answer all your questions and do everything we can to help you feel comfortable and keep you safe when coming into our practice.</a:t>
            </a:r>
          </a:p>
          <a:p>
            <a:pPr marL="0" indent="0">
              <a:lnSpc>
                <a:spcPct val="120000"/>
              </a:lnSpc>
              <a:spcBef>
                <a:spcPts val="0"/>
              </a:spcBef>
              <a:buNone/>
            </a:pPr>
            <a:br>
              <a:rPr lang="en-US" dirty="0">
                <a:solidFill>
                  <a:schemeClr val="tx1">
                    <a:lumMod val="65000"/>
                    <a:lumOff val="35000"/>
                  </a:schemeClr>
                </a:solidFill>
              </a:rPr>
            </a:br>
            <a:r>
              <a:rPr lang="en-US" dirty="0">
                <a:solidFill>
                  <a:schemeClr val="tx1">
                    <a:lumMod val="65000"/>
                    <a:lumOff val="35000"/>
                  </a:schemeClr>
                </a:solidFill>
              </a:rPr>
              <a:t>Since the onset of the pandemic, a significant drop in well-child visits has resulted in delays in vaccinations, according to the American Academy of Pediatrics (AAP). </a:t>
            </a:r>
          </a:p>
          <a:p>
            <a:pPr marL="0" indent="0">
              <a:lnSpc>
                <a:spcPct val="120000"/>
              </a:lnSpc>
              <a:spcBef>
                <a:spcPts val="0"/>
              </a:spcBef>
              <a:buNone/>
            </a:pPr>
            <a:br>
              <a:rPr lang="en-US" b="1" dirty="0">
                <a:solidFill>
                  <a:schemeClr val="tx1">
                    <a:lumMod val="65000"/>
                    <a:lumOff val="35000"/>
                  </a:schemeClr>
                </a:solidFill>
              </a:rPr>
            </a:br>
            <a:r>
              <a:rPr lang="en-US" b="1" dirty="0">
                <a:solidFill>
                  <a:schemeClr val="tx1">
                    <a:lumMod val="65000"/>
                    <a:lumOff val="35000"/>
                  </a:schemeClr>
                </a:solidFill>
              </a:rPr>
              <a:t>We want to keep our patients on track for regular checkups and immunizations, to avoid unnecessary issues and outbreaks in vaccine-preventable illnesses. </a:t>
            </a:r>
          </a:p>
          <a:p>
            <a:pPr marL="0" indent="0">
              <a:lnSpc>
                <a:spcPct val="120000"/>
              </a:lnSpc>
              <a:spcBef>
                <a:spcPts val="0"/>
              </a:spcBef>
              <a:buNone/>
            </a:pPr>
            <a:br>
              <a:rPr lang="en-US" dirty="0">
                <a:solidFill>
                  <a:schemeClr val="tx1">
                    <a:lumMod val="65000"/>
                    <a:lumOff val="35000"/>
                  </a:schemeClr>
                </a:solidFill>
              </a:rPr>
            </a:br>
            <a:r>
              <a:rPr lang="en-US" dirty="0">
                <a:solidFill>
                  <a:schemeClr val="tx1">
                    <a:lumMod val="65000"/>
                    <a:lumOff val="35000"/>
                  </a:schemeClr>
                </a:solidFill>
              </a:rPr>
              <a:t>To this end, we have adopted some new practices, following guidance and best practices from CDC, the AAP, and Children’s Mercy, such as:</a:t>
            </a:r>
          </a:p>
          <a:p>
            <a:pPr>
              <a:lnSpc>
                <a:spcPct val="120000"/>
              </a:lnSpc>
              <a:spcBef>
                <a:spcPts val="0"/>
              </a:spcBef>
            </a:pPr>
            <a:r>
              <a:rPr lang="en-US" dirty="0">
                <a:solidFill>
                  <a:schemeClr val="tx1">
                    <a:lumMod val="65000"/>
                    <a:lumOff val="35000"/>
                  </a:schemeClr>
                </a:solidFill>
                <a:highlight>
                  <a:srgbClr val="FFFF00"/>
                </a:highlight>
              </a:rPr>
              <a:t>[insert changes made such as screening procedures, separate healthy/sick hours and rooms, triage in parking lot, social distancing, telehealth, etc.]</a:t>
            </a:r>
          </a:p>
          <a:p>
            <a:pPr>
              <a:lnSpc>
                <a:spcPct val="120000"/>
              </a:lnSpc>
              <a:spcBef>
                <a:spcPts val="0"/>
              </a:spcBef>
            </a:pPr>
            <a:r>
              <a:rPr lang="en-US" dirty="0">
                <a:solidFill>
                  <a:schemeClr val="tx1">
                    <a:lumMod val="65000"/>
                    <a:lumOff val="35000"/>
                  </a:schemeClr>
                </a:solidFill>
                <a:highlight>
                  <a:srgbClr val="FFFF00"/>
                </a:highlight>
              </a:rPr>
              <a:t>[insert restrictions for parent/caregiver visitors who accompany children] </a:t>
            </a:r>
          </a:p>
          <a:p>
            <a:pPr>
              <a:lnSpc>
                <a:spcPct val="120000"/>
              </a:lnSpc>
              <a:spcBef>
                <a:spcPts val="0"/>
              </a:spcBef>
            </a:pPr>
            <a:r>
              <a:rPr lang="en-US" dirty="0">
                <a:solidFill>
                  <a:schemeClr val="tx1">
                    <a:lumMod val="65000"/>
                    <a:lumOff val="35000"/>
                  </a:schemeClr>
                </a:solidFill>
                <a:highlight>
                  <a:srgbClr val="FFFF00"/>
                </a:highlight>
              </a:rPr>
              <a:t>[insert mask policies; all adults and children over 2 years of age should wear masks]</a:t>
            </a:r>
          </a:p>
          <a:p>
            <a:pPr>
              <a:lnSpc>
                <a:spcPct val="120000"/>
              </a:lnSpc>
              <a:spcBef>
                <a:spcPts val="0"/>
              </a:spcBef>
            </a:pPr>
            <a:r>
              <a:rPr lang="en-US" dirty="0">
                <a:solidFill>
                  <a:schemeClr val="tx1">
                    <a:lumMod val="65000"/>
                    <a:lumOff val="35000"/>
                  </a:schemeClr>
                </a:solidFill>
                <a:highlight>
                  <a:srgbClr val="FFFF00"/>
                </a:highlight>
              </a:rPr>
              <a:t>[insert changes such as extra cleaning, removal of toys]</a:t>
            </a:r>
          </a:p>
          <a:p>
            <a:pPr marL="0" indent="0">
              <a:lnSpc>
                <a:spcPct val="120000"/>
              </a:lnSpc>
              <a:spcBef>
                <a:spcPts val="0"/>
              </a:spcBef>
              <a:buNone/>
            </a:pPr>
            <a:br>
              <a:rPr lang="en-US" b="1" dirty="0">
                <a:solidFill>
                  <a:schemeClr val="tx1">
                    <a:lumMod val="65000"/>
                    <a:lumOff val="35000"/>
                  </a:schemeClr>
                </a:solidFill>
              </a:rPr>
            </a:br>
            <a:r>
              <a:rPr lang="en-US" b="1" dirty="0">
                <a:solidFill>
                  <a:schemeClr val="tx1">
                    <a:lumMod val="65000"/>
                    <a:lumOff val="35000"/>
                  </a:schemeClr>
                </a:solidFill>
              </a:rPr>
              <a:t>It is our goal to see every patient that needs our care in a timely manner, taking all necessary precautions.</a:t>
            </a:r>
          </a:p>
          <a:p>
            <a:endParaRPr lang="en-US" dirty="0">
              <a:solidFill>
                <a:schemeClr val="tx1">
                  <a:lumMod val="65000"/>
                  <a:lumOff val="35000"/>
                </a:schemeClr>
              </a:solidFill>
            </a:endParaRPr>
          </a:p>
        </p:txBody>
      </p:sp>
    </p:spTree>
    <p:extLst>
      <p:ext uri="{BB962C8B-B14F-4D97-AF65-F5344CB8AC3E}">
        <p14:creationId xmlns:p14="http://schemas.microsoft.com/office/powerpoint/2010/main" val="538379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C8C35-ED92-4307-8B9F-9B5BF099500B}"/>
              </a:ext>
            </a:extLst>
          </p:cNvPr>
          <p:cNvSpPr>
            <a:spLocks noGrp="1"/>
          </p:cNvSpPr>
          <p:nvPr>
            <p:ph type="title"/>
          </p:nvPr>
        </p:nvSpPr>
        <p:spPr/>
        <p:txBody>
          <a:bodyPr/>
          <a:lstStyle/>
          <a:p>
            <a:r>
              <a:rPr lang="en-US" dirty="0"/>
              <a:t>Parent e-mail/direct mail (cont’d)</a:t>
            </a:r>
          </a:p>
        </p:txBody>
      </p:sp>
      <p:sp>
        <p:nvSpPr>
          <p:cNvPr id="3" name="Content Placeholder 2">
            <a:extLst>
              <a:ext uri="{FF2B5EF4-FFF2-40B4-BE49-F238E27FC236}">
                <a16:creationId xmlns:a16="http://schemas.microsoft.com/office/drawing/2014/main" id="{E5C87E33-F140-430F-B969-DB24336C7C44}"/>
              </a:ext>
            </a:extLst>
          </p:cNvPr>
          <p:cNvSpPr>
            <a:spLocks noGrp="1"/>
          </p:cNvSpPr>
          <p:nvPr>
            <p:ph idx="1"/>
          </p:nvPr>
        </p:nvSpPr>
        <p:spPr>
          <a:xfrm>
            <a:off x="1305341" y="1339254"/>
            <a:ext cx="10515600" cy="5269361"/>
          </a:xfrm>
        </p:spPr>
        <p:txBody>
          <a:bodyPr>
            <a:normAutofit fontScale="32500" lnSpcReduction="20000"/>
          </a:bodyPr>
          <a:lstStyle/>
          <a:p>
            <a:pPr marL="0" indent="0">
              <a:lnSpc>
                <a:spcPct val="120000"/>
              </a:lnSpc>
              <a:spcBef>
                <a:spcPts val="0"/>
              </a:spcBef>
              <a:buNone/>
            </a:pPr>
            <a:r>
              <a:rPr lang="en-US" sz="4000" b="1" dirty="0">
                <a:solidFill>
                  <a:schemeClr val="tx1">
                    <a:lumMod val="65000"/>
                    <a:lumOff val="35000"/>
                  </a:schemeClr>
                </a:solidFill>
              </a:rPr>
              <a:t>For patients who need an appointment for a “non-contagious” issue or follow-up visits</a:t>
            </a:r>
            <a:r>
              <a:rPr lang="en-US" sz="4000" dirty="0">
                <a:solidFill>
                  <a:schemeClr val="tx1">
                    <a:lumMod val="65000"/>
                    <a:lumOff val="35000"/>
                  </a:schemeClr>
                </a:solidFill>
              </a:rPr>
              <a:t>:</a:t>
            </a:r>
          </a:p>
          <a:p>
            <a:pPr>
              <a:lnSpc>
                <a:spcPct val="120000"/>
              </a:lnSpc>
              <a:spcBef>
                <a:spcPts val="0"/>
              </a:spcBef>
            </a:pPr>
            <a:r>
              <a:rPr lang="en-US" sz="4000" dirty="0">
                <a:solidFill>
                  <a:schemeClr val="tx1">
                    <a:lumMod val="65000"/>
                    <a:lumOff val="35000"/>
                  </a:schemeClr>
                </a:solidFill>
              </a:rPr>
              <a:t>Please call us to discuss the necessity of an in-person appointment. This includes wellness visits and visits for non-contagious infections. If it is safe and appropriate, </a:t>
            </a:r>
            <a:r>
              <a:rPr lang="en-US" sz="4000" dirty="0">
                <a:solidFill>
                  <a:schemeClr val="tx1">
                    <a:lumMod val="65000"/>
                    <a:lumOff val="35000"/>
                  </a:schemeClr>
                </a:solidFill>
                <a:highlight>
                  <a:srgbClr val="FFFF00"/>
                </a:highlight>
              </a:rPr>
              <a:t>appointments will be scheduled or conducted through telehealth</a:t>
            </a:r>
            <a:r>
              <a:rPr lang="en-US" sz="4000" dirty="0">
                <a:solidFill>
                  <a:schemeClr val="tx1">
                    <a:lumMod val="65000"/>
                    <a:lumOff val="35000"/>
                  </a:schemeClr>
                </a:solidFill>
              </a:rPr>
              <a:t>. If an in-person visit is necessary, please rest assured that we are taking extra precautions in cleaning all equipment and examination rooms and limiting your contact with others. </a:t>
            </a:r>
          </a:p>
          <a:p>
            <a:pPr marL="0" indent="0">
              <a:lnSpc>
                <a:spcPct val="120000"/>
              </a:lnSpc>
              <a:spcBef>
                <a:spcPts val="0"/>
              </a:spcBef>
              <a:buNone/>
            </a:pPr>
            <a:br>
              <a:rPr lang="en-US" sz="4000" b="1" dirty="0">
                <a:solidFill>
                  <a:schemeClr val="tx1">
                    <a:lumMod val="65000"/>
                    <a:lumOff val="35000"/>
                  </a:schemeClr>
                </a:solidFill>
              </a:rPr>
            </a:br>
            <a:r>
              <a:rPr lang="en-US" sz="4000" b="1" dirty="0">
                <a:solidFill>
                  <a:schemeClr val="tx1">
                    <a:lumMod val="65000"/>
                    <a:lumOff val="35000"/>
                  </a:schemeClr>
                </a:solidFill>
              </a:rPr>
              <a:t>For children ages 2 and under:</a:t>
            </a:r>
          </a:p>
          <a:p>
            <a:pPr>
              <a:lnSpc>
                <a:spcPct val="120000"/>
              </a:lnSpc>
              <a:spcBef>
                <a:spcPts val="0"/>
              </a:spcBef>
            </a:pPr>
            <a:r>
              <a:rPr lang="en-US" sz="4000" dirty="0">
                <a:solidFill>
                  <a:schemeClr val="tx1">
                    <a:lumMod val="65000"/>
                    <a:lumOff val="35000"/>
                  </a:schemeClr>
                </a:solidFill>
              </a:rPr>
              <a:t>It is especially important to maintain regularly scheduled well check appointments and stay up-to-date on immunizations despite the ongoing COVID-19 pandemic. Well child visits and vaccinations for young children are necessary to monitor early growth and help them build immunity to preventable diseases. If your child is behind on vaccinations or is due for a vaccine in the near future, please call our office to schedule an appointment. If you are unsure if your child is up to date or in need of a vaccine, please call and our staff can check their record.</a:t>
            </a:r>
          </a:p>
          <a:p>
            <a:pPr marL="0" indent="0">
              <a:lnSpc>
                <a:spcPct val="120000"/>
              </a:lnSpc>
              <a:spcBef>
                <a:spcPts val="0"/>
              </a:spcBef>
              <a:buNone/>
            </a:pPr>
            <a:br>
              <a:rPr lang="en-US" sz="4000" b="1" dirty="0">
                <a:solidFill>
                  <a:schemeClr val="tx1">
                    <a:lumMod val="65000"/>
                    <a:lumOff val="35000"/>
                  </a:schemeClr>
                </a:solidFill>
              </a:rPr>
            </a:br>
            <a:r>
              <a:rPr lang="en-US" sz="4000" b="1" dirty="0">
                <a:solidFill>
                  <a:schemeClr val="tx1">
                    <a:lumMod val="65000"/>
                    <a:lumOff val="35000"/>
                  </a:schemeClr>
                </a:solidFill>
              </a:rPr>
              <a:t>For patients who are sick and require an in-person visit:</a:t>
            </a:r>
          </a:p>
          <a:p>
            <a:pPr>
              <a:lnSpc>
                <a:spcPct val="120000"/>
              </a:lnSpc>
              <a:spcBef>
                <a:spcPts val="0"/>
              </a:spcBef>
            </a:pPr>
            <a:r>
              <a:rPr lang="en-US" sz="4000" dirty="0">
                <a:solidFill>
                  <a:schemeClr val="tx1">
                    <a:lumMod val="65000"/>
                    <a:lumOff val="35000"/>
                  </a:schemeClr>
                </a:solidFill>
              </a:rPr>
              <a:t>Please call our office to schedule an appointment, and we’ll see your child during sick-patient hours. We request that sick patients be accompanied by </a:t>
            </a:r>
            <a:r>
              <a:rPr lang="en-US" sz="4000" dirty="0">
                <a:solidFill>
                  <a:schemeClr val="tx1">
                    <a:lumMod val="65000"/>
                    <a:lumOff val="35000"/>
                  </a:schemeClr>
                </a:solidFill>
                <a:highlight>
                  <a:srgbClr val="FFFF00"/>
                </a:highlight>
              </a:rPr>
              <a:t>ONE</a:t>
            </a:r>
            <a:r>
              <a:rPr lang="en-US" sz="4000" dirty="0">
                <a:solidFill>
                  <a:schemeClr val="tx1">
                    <a:lumMod val="65000"/>
                    <a:lumOff val="35000"/>
                  </a:schemeClr>
                </a:solidFill>
              </a:rPr>
              <a:t> healthy parent or guardian and, if possible, </a:t>
            </a:r>
            <a:r>
              <a:rPr lang="en-US" sz="4000" dirty="0">
                <a:solidFill>
                  <a:schemeClr val="tx1">
                    <a:lumMod val="65000"/>
                    <a:lumOff val="35000"/>
                  </a:schemeClr>
                </a:solidFill>
                <a:highlight>
                  <a:srgbClr val="FFFF00"/>
                </a:highlight>
              </a:rPr>
              <a:t>that no siblings be brought along to the office</a:t>
            </a:r>
            <a:r>
              <a:rPr lang="en-US" sz="4000" dirty="0">
                <a:solidFill>
                  <a:schemeClr val="tx1">
                    <a:lumMod val="65000"/>
                    <a:lumOff val="35000"/>
                  </a:schemeClr>
                </a:solidFill>
              </a:rPr>
              <a:t>. </a:t>
            </a:r>
            <a:r>
              <a:rPr lang="en-US" sz="4000" dirty="0">
                <a:solidFill>
                  <a:schemeClr val="tx1">
                    <a:lumMod val="65000"/>
                    <a:lumOff val="35000"/>
                  </a:schemeClr>
                </a:solidFill>
                <a:highlight>
                  <a:srgbClr val="FFFF00"/>
                </a:highlight>
              </a:rPr>
              <a:t>If appropriate, we may avoid in-person visits and treat patients through telehealth.</a:t>
            </a:r>
            <a:r>
              <a:rPr lang="en-US" sz="4000" dirty="0">
                <a:solidFill>
                  <a:schemeClr val="tx1">
                    <a:lumMod val="65000"/>
                    <a:lumOff val="35000"/>
                  </a:schemeClr>
                </a:solidFill>
              </a:rPr>
              <a:t> </a:t>
            </a:r>
          </a:p>
          <a:p>
            <a:pPr>
              <a:lnSpc>
                <a:spcPct val="120000"/>
              </a:lnSpc>
              <a:spcBef>
                <a:spcPts val="0"/>
              </a:spcBef>
            </a:pPr>
            <a:r>
              <a:rPr lang="en-US" sz="4000" dirty="0">
                <a:solidFill>
                  <a:schemeClr val="tx1">
                    <a:lumMod val="65000"/>
                    <a:lumOff val="35000"/>
                  </a:schemeClr>
                </a:solidFill>
                <a:highlight>
                  <a:srgbClr val="FFFF00"/>
                </a:highlight>
              </a:rPr>
              <a:t>[Insert specific procedures for sick patients such as calling at arrival and remaining in vehicle, stay in car until you have further instructions; payment and forms online, etc.]</a:t>
            </a:r>
          </a:p>
          <a:p>
            <a:pPr marL="0" indent="0">
              <a:lnSpc>
                <a:spcPct val="120000"/>
              </a:lnSpc>
              <a:spcBef>
                <a:spcPts val="0"/>
              </a:spcBef>
              <a:buNone/>
            </a:pPr>
            <a:br>
              <a:rPr lang="en-US" sz="4000" dirty="0">
                <a:solidFill>
                  <a:schemeClr val="tx1">
                    <a:lumMod val="65000"/>
                    <a:lumOff val="35000"/>
                  </a:schemeClr>
                </a:solidFill>
              </a:rPr>
            </a:br>
            <a:r>
              <a:rPr lang="en-US" sz="4000" dirty="0">
                <a:solidFill>
                  <a:schemeClr val="tx1">
                    <a:lumMod val="65000"/>
                    <a:lumOff val="35000"/>
                  </a:schemeClr>
                </a:solidFill>
              </a:rPr>
              <a:t>Contact us or </a:t>
            </a:r>
            <a:r>
              <a:rPr lang="en-US" sz="4000" dirty="0">
                <a:solidFill>
                  <a:schemeClr val="bg2">
                    <a:lumMod val="25000"/>
                  </a:schemeClr>
                </a:solidFill>
              </a:rPr>
              <a:t>visit us at </a:t>
            </a:r>
            <a:r>
              <a:rPr lang="en-US" sz="4000" dirty="0">
                <a:solidFill>
                  <a:schemeClr val="tx1">
                    <a:lumMod val="65000"/>
                    <a:lumOff val="35000"/>
                  </a:schemeClr>
                </a:solidFill>
              </a:rPr>
              <a:t>[</a:t>
            </a:r>
            <a:r>
              <a:rPr lang="en-US" sz="4000" dirty="0">
                <a:solidFill>
                  <a:schemeClr val="tx1">
                    <a:lumMod val="65000"/>
                    <a:lumOff val="35000"/>
                  </a:schemeClr>
                </a:solidFill>
                <a:highlight>
                  <a:srgbClr val="FFFF00"/>
                </a:highlight>
              </a:rPr>
              <a:t>INSERT PRACTICE WEBSITE</a:t>
            </a:r>
            <a:r>
              <a:rPr lang="en-US" sz="4000" dirty="0">
                <a:solidFill>
                  <a:schemeClr val="tx1">
                    <a:lumMod val="65000"/>
                    <a:lumOff val="35000"/>
                  </a:schemeClr>
                </a:solidFill>
              </a:rPr>
              <a:t>] with any questions, concerns, or ways we can help you keep your children healthy. It’s our priority!</a:t>
            </a:r>
          </a:p>
          <a:p>
            <a:pPr marL="0" indent="0">
              <a:lnSpc>
                <a:spcPct val="120000"/>
              </a:lnSpc>
              <a:spcBef>
                <a:spcPts val="0"/>
              </a:spcBef>
              <a:buNone/>
            </a:pPr>
            <a:br>
              <a:rPr lang="en-US" sz="4000" dirty="0">
                <a:solidFill>
                  <a:schemeClr val="tx1">
                    <a:lumMod val="65000"/>
                    <a:lumOff val="35000"/>
                  </a:schemeClr>
                </a:solidFill>
              </a:rPr>
            </a:br>
            <a:r>
              <a:rPr lang="en-US" sz="4000" dirty="0">
                <a:solidFill>
                  <a:schemeClr val="tx1">
                    <a:lumMod val="65000"/>
                    <a:lumOff val="35000"/>
                  </a:schemeClr>
                </a:solidFill>
              </a:rPr>
              <a:t>Sincerely,</a:t>
            </a:r>
          </a:p>
          <a:p>
            <a:pPr marL="0" indent="0">
              <a:lnSpc>
                <a:spcPct val="120000"/>
              </a:lnSpc>
              <a:spcBef>
                <a:spcPts val="0"/>
              </a:spcBef>
              <a:buNone/>
            </a:pPr>
            <a:r>
              <a:rPr lang="en-US" sz="4000" dirty="0">
                <a:solidFill>
                  <a:schemeClr val="tx1">
                    <a:lumMod val="65000"/>
                    <a:lumOff val="35000"/>
                  </a:schemeClr>
                </a:solidFill>
                <a:highlight>
                  <a:srgbClr val="FFFF00"/>
                </a:highlight>
              </a:rPr>
              <a:t>[Practice Name]</a:t>
            </a:r>
          </a:p>
          <a:p>
            <a:endParaRPr lang="en-US" dirty="0"/>
          </a:p>
        </p:txBody>
      </p:sp>
    </p:spTree>
    <p:extLst>
      <p:ext uri="{BB962C8B-B14F-4D97-AF65-F5344CB8AC3E}">
        <p14:creationId xmlns:p14="http://schemas.microsoft.com/office/powerpoint/2010/main" val="14884096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75139-4536-479B-9A00-0F044DCDC526}"/>
              </a:ext>
            </a:extLst>
          </p:cNvPr>
          <p:cNvSpPr>
            <a:spLocks noGrp="1"/>
          </p:cNvSpPr>
          <p:nvPr>
            <p:ph type="title"/>
          </p:nvPr>
        </p:nvSpPr>
        <p:spPr/>
        <p:txBody>
          <a:bodyPr/>
          <a:lstStyle/>
          <a:p>
            <a:r>
              <a:rPr lang="en-US" dirty="0"/>
              <a:t>Text Message</a:t>
            </a:r>
          </a:p>
        </p:txBody>
      </p:sp>
      <p:sp>
        <p:nvSpPr>
          <p:cNvPr id="3" name="Content Placeholder 2">
            <a:extLst>
              <a:ext uri="{FF2B5EF4-FFF2-40B4-BE49-F238E27FC236}">
                <a16:creationId xmlns:a16="http://schemas.microsoft.com/office/drawing/2014/main" id="{C7847A18-8FFC-443E-8EEE-034501049C7A}"/>
              </a:ext>
            </a:extLst>
          </p:cNvPr>
          <p:cNvSpPr>
            <a:spLocks noGrp="1"/>
          </p:cNvSpPr>
          <p:nvPr>
            <p:ph idx="1"/>
          </p:nvPr>
        </p:nvSpPr>
        <p:spPr/>
        <p:txBody>
          <a:bodyPr>
            <a:normAutofit fontScale="70000" lnSpcReduction="20000"/>
          </a:bodyPr>
          <a:lstStyle/>
          <a:p>
            <a:pPr marL="0" indent="0">
              <a:lnSpc>
                <a:spcPct val="110000"/>
              </a:lnSpc>
              <a:spcBef>
                <a:spcPts val="601"/>
              </a:spcBef>
              <a:spcAft>
                <a:spcPts val="1200"/>
              </a:spcAft>
              <a:buNone/>
            </a:pPr>
            <a:r>
              <a:rPr lang="en-US" sz="2400" b="1" dirty="0">
                <a:solidFill>
                  <a:schemeClr val="tx1">
                    <a:lumMod val="65000"/>
                    <a:lumOff val="35000"/>
                  </a:schemeClr>
                </a:solidFill>
              </a:rPr>
              <a:t>OPTION 1: </a:t>
            </a:r>
            <a:r>
              <a:rPr lang="en-US" sz="2400" dirty="0">
                <a:solidFill>
                  <a:schemeClr val="tx1">
                    <a:lumMod val="65000"/>
                    <a:lumOff val="35000"/>
                  </a:schemeClr>
                </a:solidFill>
              </a:rPr>
              <a:t>Keep your child healthy. Schedule their well-child visit today. We have options for you! </a:t>
            </a:r>
            <a:r>
              <a:rPr lang="en-US" sz="2400" dirty="0">
                <a:solidFill>
                  <a:schemeClr val="bg2">
                    <a:lumMod val="25000"/>
                  </a:schemeClr>
                </a:solidFill>
              </a:rPr>
              <a:t>Visit us at </a:t>
            </a:r>
            <a:r>
              <a:rPr lang="en-US" sz="2400" dirty="0">
                <a:solidFill>
                  <a:schemeClr val="tx1">
                    <a:lumMod val="65000"/>
                    <a:lumOff val="35000"/>
                  </a:schemeClr>
                </a:solidFill>
              </a:rPr>
              <a:t>[</a:t>
            </a:r>
            <a:r>
              <a:rPr lang="en-US" sz="2400" dirty="0">
                <a:solidFill>
                  <a:schemeClr val="tx1">
                    <a:lumMod val="65000"/>
                    <a:lumOff val="35000"/>
                  </a:schemeClr>
                </a:solidFill>
                <a:highlight>
                  <a:srgbClr val="FFFF00"/>
                </a:highlight>
              </a:rPr>
              <a:t>INSERT PRACTICE WEBSITE</a:t>
            </a:r>
            <a:r>
              <a:rPr lang="en-US" sz="2400" dirty="0">
                <a:solidFill>
                  <a:schemeClr val="tx1">
                    <a:lumMod val="65000"/>
                    <a:lumOff val="35000"/>
                  </a:schemeClr>
                </a:solidFill>
              </a:rPr>
              <a:t>].</a:t>
            </a:r>
          </a:p>
          <a:p>
            <a:pPr marL="0" indent="0">
              <a:lnSpc>
                <a:spcPct val="110000"/>
              </a:lnSpc>
              <a:spcBef>
                <a:spcPts val="601"/>
              </a:spcBef>
              <a:spcAft>
                <a:spcPts val="1200"/>
              </a:spcAft>
              <a:buNone/>
            </a:pPr>
            <a:r>
              <a:rPr lang="en-US" sz="2400" b="1" dirty="0">
                <a:solidFill>
                  <a:schemeClr val="tx1">
                    <a:lumMod val="65000"/>
                    <a:lumOff val="35000"/>
                  </a:schemeClr>
                </a:solidFill>
              </a:rPr>
              <a:t>OPTION 2: </a:t>
            </a:r>
            <a:r>
              <a:rPr lang="en-US" sz="2400" dirty="0">
                <a:solidFill>
                  <a:schemeClr val="tx1">
                    <a:lumMod val="65000"/>
                    <a:lumOff val="35000"/>
                  </a:schemeClr>
                </a:solidFill>
              </a:rPr>
              <a:t>Whether your child needs a health or sports physical, we can keep safe social distance! Call and make an appointment today! </a:t>
            </a:r>
            <a:r>
              <a:rPr lang="en-US" sz="2400" dirty="0">
                <a:solidFill>
                  <a:schemeClr val="bg2">
                    <a:lumMod val="25000"/>
                  </a:schemeClr>
                </a:solidFill>
              </a:rPr>
              <a:t>Visit us at </a:t>
            </a:r>
            <a:r>
              <a:rPr lang="en-US" sz="2400" dirty="0">
                <a:solidFill>
                  <a:schemeClr val="tx1">
                    <a:lumMod val="65000"/>
                    <a:lumOff val="35000"/>
                  </a:schemeClr>
                </a:solidFill>
              </a:rPr>
              <a:t>[</a:t>
            </a:r>
            <a:r>
              <a:rPr lang="en-US" sz="2400" dirty="0">
                <a:solidFill>
                  <a:schemeClr val="tx1">
                    <a:lumMod val="65000"/>
                    <a:lumOff val="35000"/>
                  </a:schemeClr>
                </a:solidFill>
                <a:highlight>
                  <a:srgbClr val="FFFF00"/>
                </a:highlight>
              </a:rPr>
              <a:t>INSERT PRACTICE WEBSITE</a:t>
            </a:r>
            <a:r>
              <a:rPr lang="en-US" sz="2400" dirty="0">
                <a:solidFill>
                  <a:schemeClr val="tx1">
                    <a:lumMod val="65000"/>
                    <a:lumOff val="35000"/>
                  </a:schemeClr>
                </a:solidFill>
              </a:rPr>
              <a:t>].</a:t>
            </a:r>
          </a:p>
          <a:p>
            <a:pPr marL="0" indent="0">
              <a:lnSpc>
                <a:spcPct val="110000"/>
              </a:lnSpc>
              <a:spcBef>
                <a:spcPts val="601"/>
              </a:spcBef>
              <a:spcAft>
                <a:spcPts val="1200"/>
              </a:spcAft>
              <a:buNone/>
            </a:pPr>
            <a:r>
              <a:rPr lang="en-US" sz="2400" b="1" dirty="0">
                <a:solidFill>
                  <a:schemeClr val="tx1">
                    <a:lumMod val="65000"/>
                    <a:lumOff val="35000"/>
                  </a:schemeClr>
                </a:solidFill>
              </a:rPr>
              <a:t>OPTION 3: </a:t>
            </a:r>
            <a:r>
              <a:rPr lang="en-US" sz="2400" dirty="0">
                <a:solidFill>
                  <a:schemeClr val="tx1">
                    <a:lumMod val="65000"/>
                    <a:lumOff val="35000"/>
                  </a:schemeClr>
                </a:solidFill>
              </a:rPr>
              <a:t>Don’t delay having your child see a doctor if they aren’t feeling well. Call us at </a:t>
            </a:r>
            <a:r>
              <a:rPr lang="en-US" sz="2400" dirty="0">
                <a:solidFill>
                  <a:schemeClr val="tx1">
                    <a:lumMod val="65000"/>
                    <a:lumOff val="35000"/>
                  </a:schemeClr>
                </a:solidFill>
                <a:highlight>
                  <a:srgbClr val="FFFF00"/>
                </a:highlight>
              </a:rPr>
              <a:t>xxx-xxx-</a:t>
            </a:r>
            <a:r>
              <a:rPr lang="en-US" sz="2400" dirty="0" err="1">
                <a:solidFill>
                  <a:schemeClr val="tx1">
                    <a:lumMod val="65000"/>
                    <a:lumOff val="35000"/>
                  </a:schemeClr>
                </a:solidFill>
                <a:highlight>
                  <a:srgbClr val="FFFF00"/>
                </a:highlight>
              </a:rPr>
              <a:t>xxxx</a:t>
            </a:r>
            <a:r>
              <a:rPr lang="en-US" sz="2400" dirty="0">
                <a:solidFill>
                  <a:schemeClr val="tx1">
                    <a:lumMod val="65000"/>
                    <a:lumOff val="35000"/>
                  </a:schemeClr>
                </a:solidFill>
              </a:rPr>
              <a:t>.</a:t>
            </a:r>
          </a:p>
          <a:p>
            <a:pPr marL="0" indent="0">
              <a:lnSpc>
                <a:spcPct val="110000"/>
              </a:lnSpc>
              <a:spcBef>
                <a:spcPts val="601"/>
              </a:spcBef>
              <a:spcAft>
                <a:spcPts val="1200"/>
              </a:spcAft>
              <a:buNone/>
            </a:pPr>
            <a:r>
              <a:rPr lang="en-US" sz="2400" b="1" dirty="0">
                <a:solidFill>
                  <a:schemeClr val="tx1">
                    <a:lumMod val="65000"/>
                    <a:lumOff val="35000"/>
                  </a:schemeClr>
                </a:solidFill>
              </a:rPr>
              <a:t>OPTION 4: </a:t>
            </a:r>
            <a:r>
              <a:rPr lang="en-US" sz="2400" dirty="0">
                <a:solidFill>
                  <a:schemeClr val="tx1">
                    <a:lumMod val="65000"/>
                    <a:lumOff val="35000"/>
                  </a:schemeClr>
                </a:solidFill>
              </a:rPr>
              <a:t>Don’t delay! Even during social distancing, children need checkups. Call us to schedule at </a:t>
            </a:r>
            <a:br>
              <a:rPr lang="en-US" sz="2400" dirty="0">
                <a:solidFill>
                  <a:schemeClr val="tx1">
                    <a:lumMod val="65000"/>
                    <a:lumOff val="35000"/>
                  </a:schemeClr>
                </a:solidFill>
              </a:rPr>
            </a:br>
            <a:r>
              <a:rPr lang="en-US" sz="2400" dirty="0">
                <a:solidFill>
                  <a:schemeClr val="tx1">
                    <a:lumMod val="65000"/>
                    <a:lumOff val="35000"/>
                  </a:schemeClr>
                </a:solidFill>
                <a:highlight>
                  <a:srgbClr val="FFFF00"/>
                </a:highlight>
              </a:rPr>
              <a:t>xxx-xxx-</a:t>
            </a:r>
            <a:r>
              <a:rPr lang="en-US" sz="2400" dirty="0" err="1">
                <a:solidFill>
                  <a:schemeClr val="tx1">
                    <a:lumMod val="65000"/>
                    <a:lumOff val="35000"/>
                  </a:schemeClr>
                </a:solidFill>
                <a:highlight>
                  <a:srgbClr val="FFFF00"/>
                </a:highlight>
              </a:rPr>
              <a:t>xxxx</a:t>
            </a:r>
            <a:r>
              <a:rPr lang="en-US" sz="2400" dirty="0">
                <a:solidFill>
                  <a:schemeClr val="tx1">
                    <a:lumMod val="65000"/>
                    <a:lumOff val="35000"/>
                  </a:schemeClr>
                </a:solidFill>
              </a:rPr>
              <a:t>.</a:t>
            </a:r>
          </a:p>
          <a:p>
            <a:pPr marL="0" indent="0">
              <a:lnSpc>
                <a:spcPct val="110000"/>
              </a:lnSpc>
              <a:spcBef>
                <a:spcPts val="601"/>
              </a:spcBef>
              <a:spcAft>
                <a:spcPts val="1200"/>
              </a:spcAft>
              <a:buNone/>
            </a:pPr>
            <a:r>
              <a:rPr lang="en-US" sz="2400" b="1" dirty="0">
                <a:solidFill>
                  <a:schemeClr val="tx1">
                    <a:lumMod val="65000"/>
                    <a:lumOff val="35000"/>
                  </a:schemeClr>
                </a:solidFill>
              </a:rPr>
              <a:t>OPTION 5: </a:t>
            </a:r>
            <a:r>
              <a:rPr lang="en-US" sz="2400" dirty="0">
                <a:solidFill>
                  <a:schemeClr val="tx1">
                    <a:lumMod val="65000"/>
                    <a:lumOff val="35000"/>
                  </a:schemeClr>
                </a:solidFill>
              </a:rPr>
              <a:t>Immunizations are necessary to prevent dangerous illnesses. Contact us to learn about available vaccination options. </a:t>
            </a:r>
            <a:r>
              <a:rPr lang="en-US" sz="2400" dirty="0">
                <a:solidFill>
                  <a:schemeClr val="bg2">
                    <a:lumMod val="25000"/>
                  </a:schemeClr>
                </a:solidFill>
              </a:rPr>
              <a:t>Visit us at </a:t>
            </a:r>
            <a:r>
              <a:rPr lang="en-US" sz="2400" dirty="0">
                <a:solidFill>
                  <a:schemeClr val="tx1">
                    <a:lumMod val="65000"/>
                    <a:lumOff val="35000"/>
                  </a:schemeClr>
                </a:solidFill>
              </a:rPr>
              <a:t>[</a:t>
            </a:r>
            <a:r>
              <a:rPr lang="en-US" sz="2400" dirty="0">
                <a:solidFill>
                  <a:schemeClr val="tx1">
                    <a:lumMod val="65000"/>
                    <a:lumOff val="35000"/>
                  </a:schemeClr>
                </a:solidFill>
                <a:highlight>
                  <a:srgbClr val="FFFF00"/>
                </a:highlight>
              </a:rPr>
              <a:t>INSERT PRACTICE WEBSITE</a:t>
            </a:r>
            <a:r>
              <a:rPr lang="en-US" sz="2400" dirty="0">
                <a:solidFill>
                  <a:schemeClr val="tx1">
                    <a:lumMod val="65000"/>
                    <a:lumOff val="35000"/>
                  </a:schemeClr>
                </a:solidFill>
              </a:rPr>
              <a:t>].</a:t>
            </a:r>
          </a:p>
          <a:p>
            <a:pPr marL="0" indent="0">
              <a:lnSpc>
                <a:spcPct val="110000"/>
              </a:lnSpc>
              <a:spcBef>
                <a:spcPts val="601"/>
              </a:spcBef>
              <a:spcAft>
                <a:spcPts val="1200"/>
              </a:spcAft>
              <a:buNone/>
            </a:pPr>
            <a:r>
              <a:rPr lang="en-US" sz="2400" b="1" dirty="0">
                <a:solidFill>
                  <a:schemeClr val="tx1">
                    <a:lumMod val="65000"/>
                    <a:lumOff val="35000"/>
                  </a:schemeClr>
                </a:solidFill>
              </a:rPr>
              <a:t>OPTION 6: </a:t>
            </a:r>
            <a:r>
              <a:rPr lang="en-US" sz="2400" dirty="0">
                <a:solidFill>
                  <a:schemeClr val="tx1">
                    <a:lumMod val="65000"/>
                    <a:lumOff val="35000"/>
                  </a:schemeClr>
                </a:solidFill>
              </a:rPr>
              <a:t>While we have eliminated walk-in visits, we want to take care of your children. Please call if your kids are sick and we will explain visit options! </a:t>
            </a:r>
            <a:r>
              <a:rPr lang="en-US" sz="2400" dirty="0">
                <a:solidFill>
                  <a:schemeClr val="bg2">
                    <a:lumMod val="25000"/>
                  </a:schemeClr>
                </a:solidFill>
              </a:rPr>
              <a:t>Visit us at </a:t>
            </a:r>
            <a:r>
              <a:rPr lang="en-US" sz="2400" dirty="0">
                <a:solidFill>
                  <a:schemeClr val="tx1">
                    <a:lumMod val="65000"/>
                    <a:lumOff val="35000"/>
                  </a:schemeClr>
                </a:solidFill>
              </a:rPr>
              <a:t>[</a:t>
            </a:r>
            <a:r>
              <a:rPr lang="en-US" sz="2400" dirty="0">
                <a:solidFill>
                  <a:schemeClr val="tx1">
                    <a:lumMod val="65000"/>
                    <a:lumOff val="35000"/>
                  </a:schemeClr>
                </a:solidFill>
                <a:highlight>
                  <a:srgbClr val="FFFF00"/>
                </a:highlight>
              </a:rPr>
              <a:t>INSERT PRACTICE WEBSITE</a:t>
            </a:r>
            <a:r>
              <a:rPr lang="en-US" sz="2400" dirty="0">
                <a:solidFill>
                  <a:schemeClr val="tx1">
                    <a:lumMod val="65000"/>
                    <a:lumOff val="35000"/>
                  </a:schemeClr>
                </a:solidFill>
              </a:rPr>
              <a:t>].</a:t>
            </a:r>
          </a:p>
          <a:p>
            <a:endParaRPr lang="en-US" dirty="0">
              <a:solidFill>
                <a:schemeClr val="tx1">
                  <a:lumMod val="65000"/>
                  <a:lumOff val="35000"/>
                </a:schemeClr>
              </a:solidFill>
            </a:endParaRPr>
          </a:p>
        </p:txBody>
      </p:sp>
    </p:spTree>
    <p:extLst>
      <p:ext uri="{BB962C8B-B14F-4D97-AF65-F5344CB8AC3E}">
        <p14:creationId xmlns:p14="http://schemas.microsoft.com/office/powerpoint/2010/main" val="2532524958"/>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44546A"/>
      </a:dk2>
      <a:lt2>
        <a:srgbClr val="E7E6E6"/>
      </a:lt2>
      <a:accent1>
        <a:srgbClr val="0063A6"/>
      </a:accent1>
      <a:accent2>
        <a:srgbClr val="AB4398"/>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CC9AED346AFE7408B5D967764D93937" ma:contentTypeVersion="11" ma:contentTypeDescription="Create a new document." ma:contentTypeScope="" ma:versionID="6bb0b6be7ebba74a2ffe92c6e9d6d413">
  <xsd:schema xmlns:xsd="http://www.w3.org/2001/XMLSchema" xmlns:xs="http://www.w3.org/2001/XMLSchema" xmlns:p="http://schemas.microsoft.com/office/2006/metadata/properties" xmlns:ns2="a5adc49c-3c57-4d88-8c1e-fe6daace35f1" xmlns:ns3="2b6c2884-79aa-4675-bb67-90d4e79a1bdd" targetNamespace="http://schemas.microsoft.com/office/2006/metadata/properties" ma:root="true" ma:fieldsID="4de1678bc07a0ba1ddf0f191b639babf" ns2:_="" ns3:_="">
    <xsd:import namespace="a5adc49c-3c57-4d88-8c1e-fe6daace35f1"/>
    <xsd:import namespace="2b6c2884-79aa-4675-bb67-90d4e79a1bd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adc49c-3c57-4d88-8c1e-fe6daace35f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b6c2884-79aa-4675-bb67-90d4e79a1bd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8344AE3-55CC-4973-ADA5-3804A27D51D5}">
  <ds:schemaRefs>
    <ds:schemaRef ds:uri="http://schemas.microsoft.com/sharepoint/v3/contenttype/forms"/>
  </ds:schemaRefs>
</ds:datastoreItem>
</file>

<file path=customXml/itemProps2.xml><?xml version="1.0" encoding="utf-8"?>
<ds:datastoreItem xmlns:ds="http://schemas.openxmlformats.org/officeDocument/2006/customXml" ds:itemID="{45738562-88BA-43CD-AA81-55FFFB7006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5adc49c-3c57-4d88-8c1e-fe6daace35f1"/>
    <ds:schemaRef ds:uri="2b6c2884-79aa-4675-bb67-90d4e79a1b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870B81-AAD9-4D1D-A53C-6BE8FB002A95}">
  <ds:schemaRefs>
    <ds:schemaRef ds:uri="187c4035-c87b-416b-a8d8-914bdd398158"/>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098f3e8-e715-46aa-a0c4-7de59a62245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TotalTime>
  <Words>2598</Words>
  <Application>Microsoft Office PowerPoint</Application>
  <PresentationFormat>Widescreen</PresentationFormat>
  <Paragraphs>105</Paragraphs>
  <Slides>16</Slides>
  <Notes>0</Notes>
  <HiddenSlides>0</HiddenSlides>
  <MMClips>0</MMClips>
  <ScaleCrop>false</ScaleCrop>
  <HeadingPairs>
    <vt:vector size="6" baseType="variant">
      <vt:variant>
        <vt:lpstr>Fonts Used</vt:lpstr>
      </vt:variant>
      <vt:variant>
        <vt:i4>3</vt:i4>
      </vt:variant>
      <vt:variant>
        <vt:lpstr>Theme</vt:lpstr>
      </vt:variant>
      <vt:variant>
        <vt:i4>5</vt:i4>
      </vt:variant>
      <vt:variant>
        <vt:lpstr>Slide Titles</vt:lpstr>
      </vt:variant>
      <vt:variant>
        <vt:i4>16</vt:i4>
      </vt:variant>
    </vt:vector>
  </HeadingPairs>
  <TitlesOfParts>
    <vt:vector size="24" baseType="lpstr">
      <vt:lpstr>Arial</vt:lpstr>
      <vt:lpstr>Arial Rounded MT Bold</vt:lpstr>
      <vt:lpstr>Calibri</vt:lpstr>
      <vt:lpstr>Office Theme</vt:lpstr>
      <vt:lpstr>10_Office Theme</vt:lpstr>
      <vt:lpstr>7_Office Theme</vt:lpstr>
      <vt:lpstr>11_Office Theme</vt:lpstr>
      <vt:lpstr>5_Office Theme</vt:lpstr>
      <vt:lpstr>Communication Templates and Sample Copy</vt:lpstr>
      <vt:lpstr>Purpose</vt:lpstr>
      <vt:lpstr>Table of Contents</vt:lpstr>
      <vt:lpstr>Guidance for Use</vt:lpstr>
      <vt:lpstr>Phone message</vt:lpstr>
      <vt:lpstr>Phone message (cont’d)</vt:lpstr>
      <vt:lpstr>Parent e-mail/direct mail</vt:lpstr>
      <vt:lpstr>Parent e-mail/direct mail (cont’d)</vt:lpstr>
      <vt:lpstr>Text Message</vt:lpstr>
      <vt:lpstr>Website Content</vt:lpstr>
      <vt:lpstr>Website Content (cont’d)</vt:lpstr>
      <vt:lpstr>Website Content (cont’d)</vt:lpstr>
      <vt:lpstr>Social Media</vt:lpstr>
      <vt:lpstr>Social Media (cont’d)</vt:lpstr>
      <vt:lpstr>Icons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 Templates and Sample Copy</dc:title>
  <dc:creator>Wurth, Sarah</dc:creator>
  <cp:lastModifiedBy>Matteson, Alyse, M</cp:lastModifiedBy>
  <cp:revision>1</cp:revision>
  <dcterms:created xsi:type="dcterms:W3CDTF">2020-05-20T19:24:26Z</dcterms:created>
  <dcterms:modified xsi:type="dcterms:W3CDTF">2020-05-20T19:32:55Z</dcterms:modified>
</cp:coreProperties>
</file>