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 id="2147483660" r:id="rId2"/>
    <p:sldMasterId id="2147483718" r:id="rId3"/>
  </p:sldMasterIdLst>
  <p:notesMasterIdLst>
    <p:notesMasterId r:id="rId48"/>
  </p:notesMasterIdLst>
  <p:handoutMasterIdLst>
    <p:handoutMasterId r:id="rId49"/>
  </p:handoutMasterIdLst>
  <p:sldIdLst>
    <p:sldId id="341" r:id="rId4"/>
    <p:sldId id="394" r:id="rId5"/>
    <p:sldId id="395" r:id="rId6"/>
    <p:sldId id="408" r:id="rId7"/>
    <p:sldId id="411" r:id="rId8"/>
    <p:sldId id="338" r:id="rId9"/>
    <p:sldId id="401" r:id="rId10"/>
    <p:sldId id="362" r:id="rId11"/>
    <p:sldId id="412" r:id="rId12"/>
    <p:sldId id="409" r:id="rId13"/>
    <p:sldId id="402" r:id="rId14"/>
    <p:sldId id="365" r:id="rId15"/>
    <p:sldId id="367" r:id="rId16"/>
    <p:sldId id="368" r:id="rId17"/>
    <p:sldId id="366" r:id="rId18"/>
    <p:sldId id="369" r:id="rId19"/>
    <p:sldId id="370" r:id="rId20"/>
    <p:sldId id="403" r:id="rId21"/>
    <p:sldId id="371" r:id="rId22"/>
    <p:sldId id="372" r:id="rId23"/>
    <p:sldId id="410" r:id="rId24"/>
    <p:sldId id="374" r:id="rId25"/>
    <p:sldId id="375" r:id="rId26"/>
    <p:sldId id="399" r:id="rId27"/>
    <p:sldId id="404" r:id="rId28"/>
    <p:sldId id="414" r:id="rId29"/>
    <p:sldId id="379" r:id="rId30"/>
    <p:sldId id="380" r:id="rId31"/>
    <p:sldId id="381" r:id="rId32"/>
    <p:sldId id="382" r:id="rId33"/>
    <p:sldId id="400" r:id="rId34"/>
    <p:sldId id="405" r:id="rId35"/>
    <p:sldId id="406" r:id="rId36"/>
    <p:sldId id="384" r:id="rId37"/>
    <p:sldId id="385" r:id="rId38"/>
    <p:sldId id="397" r:id="rId39"/>
    <p:sldId id="413" r:id="rId40"/>
    <p:sldId id="387" r:id="rId41"/>
    <p:sldId id="388" r:id="rId42"/>
    <p:sldId id="389" r:id="rId43"/>
    <p:sldId id="407" r:id="rId44"/>
    <p:sldId id="391" r:id="rId45"/>
    <p:sldId id="392" r:id="rId46"/>
    <p:sldId id="393" r:id="rId47"/>
  </p:sldIdLst>
  <p:sldSz cx="11161713" cy="6840538"/>
  <p:notesSz cx="6805613" cy="99441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5">
          <p15:clr>
            <a:srgbClr val="A4A3A4"/>
          </p15:clr>
        </p15:guide>
        <p15:guide id="2" pos="351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PM" initials="G"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C2E2C"/>
    <a:srgbClr val="DF9B99"/>
    <a:srgbClr val="C0C0C0"/>
    <a:srgbClr val="A6A6A6"/>
    <a:srgbClr val="86AED6"/>
    <a:srgbClr val="224768"/>
    <a:srgbClr val="485C4F"/>
    <a:srgbClr val="163A5B"/>
    <a:srgbClr val="A035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50" autoAdjust="0"/>
    <p:restoredTop sz="94660" autoAdjust="0"/>
  </p:normalViewPr>
  <p:slideViewPr>
    <p:cSldViewPr>
      <p:cViewPr varScale="1">
        <p:scale>
          <a:sx n="130" d="100"/>
          <a:sy n="130" d="100"/>
        </p:scale>
        <p:origin x="456" y="132"/>
      </p:cViewPr>
      <p:guideLst>
        <p:guide orient="horz" pos="2155"/>
        <p:guide pos="3516"/>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commentAuthors" Target="commen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144608142004112"/>
          <c:y val="2.5974025974026042E-2"/>
          <c:w val="0.67588131580682564"/>
          <c:h val="0.74330426473946654"/>
        </c:manualLayout>
      </c:layout>
      <c:barChart>
        <c:barDir val="col"/>
        <c:grouping val="percentStacked"/>
        <c:varyColors val="0"/>
        <c:ser>
          <c:idx val="1"/>
          <c:order val="0"/>
          <c:tx>
            <c:strRef>
              <c:f>Sheet1!$B$1</c:f>
              <c:strCache>
                <c:ptCount val="1"/>
                <c:pt idx="0">
                  <c:v>Mycket bra</c:v>
                </c:pt>
              </c:strCache>
            </c:strRef>
          </c:tx>
          <c:spPr>
            <a:solidFill>
              <a:srgbClr val="224768"/>
            </a:solidFill>
            <a:ln w="11115">
              <a:noFill/>
              <a:prstDash val="solid"/>
            </a:ln>
            <a:effectLst/>
            <a:scene3d>
              <a:camera prst="orthographicFront"/>
              <a:lightRig rig="threePt" dir="t"/>
            </a:scene3d>
            <a:sp3d/>
          </c:spPr>
          <c:invertIfNegative val="0"/>
          <c:dLbls>
            <c:numFmt formatCode="#,##0;#,##0" sourceLinked="0"/>
            <c:spPr>
              <a:noFill/>
              <a:ln w="22231">
                <a:noFill/>
              </a:ln>
            </c:spPr>
            <c:txPr>
              <a:bodyPr/>
              <a:lstStyle/>
              <a:p>
                <a:pPr>
                  <a:defRPr sz="1050" b="0" i="0" u="none" strike="noStrike" baseline="0">
                    <a:solidFill>
                      <a:srgbClr val="FFFFFF"/>
                    </a:solidFill>
                    <a:latin typeface="+mn-lt"/>
                    <a:ea typeface="Verdana"/>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Sheet1!$A$2:$A$20</c:f>
              <c:numCache>
                <c:formatCode>General</c:formatCode>
                <c:ptCount val="19"/>
                <c:pt idx="0">
                  <c:v>2004</c:v>
                </c:pt>
                <c:pt idx="1">
                  <c:v>2005</c:v>
                </c:pt>
                <c:pt idx="2">
                  <c:v>2007</c:v>
                </c:pt>
                <c:pt idx="3">
                  <c:v>2009</c:v>
                </c:pt>
                <c:pt idx="4">
                  <c:v>2011</c:v>
                </c:pt>
                <c:pt idx="5">
                  <c:v>2013</c:v>
                </c:pt>
                <c:pt idx="6">
                  <c:v>2017</c:v>
                </c:pt>
                <c:pt idx="7">
                  <c:v>2019</c:v>
                </c:pt>
                <c:pt idx="10">
                  <c:v>2004</c:v>
                </c:pt>
                <c:pt idx="11">
                  <c:v>2005</c:v>
                </c:pt>
                <c:pt idx="12">
                  <c:v>2007</c:v>
                </c:pt>
                <c:pt idx="13">
                  <c:v>2009</c:v>
                </c:pt>
                <c:pt idx="14">
                  <c:v>2011</c:v>
                </c:pt>
                <c:pt idx="15">
                  <c:v>2013</c:v>
                </c:pt>
                <c:pt idx="16">
                  <c:v>2015</c:v>
                </c:pt>
                <c:pt idx="17">
                  <c:v>2017</c:v>
                </c:pt>
                <c:pt idx="18">
                  <c:v>2019</c:v>
                </c:pt>
              </c:numCache>
            </c:numRef>
          </c:cat>
          <c:val>
            <c:numRef>
              <c:f>Sheet1!$B$2:$B$20</c:f>
              <c:numCache>
                <c:formatCode>General</c:formatCode>
                <c:ptCount val="19"/>
                <c:pt idx="0">
                  <c:v>4</c:v>
                </c:pt>
                <c:pt idx="1">
                  <c:v>7.8411840699999997</c:v>
                </c:pt>
                <c:pt idx="2">
                  <c:v>14.20894564</c:v>
                </c:pt>
                <c:pt idx="3">
                  <c:v>9.5730430460000004</c:v>
                </c:pt>
                <c:pt idx="4">
                  <c:v>11.699662044</c:v>
                </c:pt>
                <c:pt idx="5">
                  <c:v>14.568020323000001</c:v>
                </c:pt>
                <c:pt idx="6">
                  <c:v>12.369206041</c:v>
                </c:pt>
                <c:pt idx="7">
                  <c:v>17.056799999999999</c:v>
                </c:pt>
                <c:pt idx="10">
                  <c:v>10</c:v>
                </c:pt>
                <c:pt idx="11">
                  <c:v>13.16565488</c:v>
                </c:pt>
                <c:pt idx="12">
                  <c:v>15.190164790000001</c:v>
                </c:pt>
                <c:pt idx="13">
                  <c:v>15.754545759999999</c:v>
                </c:pt>
                <c:pt idx="14">
                  <c:v>16.039534268000001</c:v>
                </c:pt>
                <c:pt idx="15">
                  <c:v>23.960795439000002</c:v>
                </c:pt>
                <c:pt idx="16">
                  <c:v>20.298929123000001</c:v>
                </c:pt>
                <c:pt idx="17">
                  <c:v>25.2882</c:v>
                </c:pt>
                <c:pt idx="18">
                  <c:v>16.5426</c:v>
                </c:pt>
              </c:numCache>
            </c:numRef>
          </c:val>
          <c:extLst>
            <c:ext xmlns:c16="http://schemas.microsoft.com/office/drawing/2014/chart" uri="{C3380CC4-5D6E-409C-BE32-E72D297353CC}">
              <c16:uniqueId val="{00000000-649A-4E14-87D3-270E8B297431}"/>
            </c:ext>
          </c:extLst>
        </c:ser>
        <c:ser>
          <c:idx val="0"/>
          <c:order val="1"/>
          <c:tx>
            <c:strRef>
              <c:f>Sheet1!$C$1</c:f>
              <c:strCache>
                <c:ptCount val="1"/>
                <c:pt idx="0">
                  <c:v>Ganska bra</c:v>
                </c:pt>
              </c:strCache>
            </c:strRef>
          </c:tx>
          <c:spPr>
            <a:solidFill>
              <a:srgbClr val="86AED6"/>
            </a:solidFill>
            <a:ln w="33346">
              <a:noFill/>
              <a:prstDash val="solid"/>
            </a:ln>
            <a:effectLst/>
            <a:scene3d>
              <a:camera prst="orthographicFront"/>
              <a:lightRig rig="threePt" dir="t"/>
            </a:scene3d>
            <a:sp3d/>
          </c:spPr>
          <c:invertIfNegative val="0"/>
          <c:dLbls>
            <c:numFmt formatCode="#,##0;#,##0" sourceLinked="0"/>
            <c:spPr>
              <a:noFill/>
              <a:ln>
                <a:noFill/>
              </a:ln>
              <a:effectLst/>
            </c:spPr>
            <c:txPr>
              <a:bodyPr/>
              <a:lstStyle/>
              <a:p>
                <a:pPr>
                  <a:defRPr sz="1050">
                    <a:solidFill>
                      <a:srgbClr val="333333"/>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Sheet1!$A$2:$A$20</c:f>
              <c:numCache>
                <c:formatCode>General</c:formatCode>
                <c:ptCount val="19"/>
                <c:pt idx="0">
                  <c:v>2004</c:v>
                </c:pt>
                <c:pt idx="1">
                  <c:v>2005</c:v>
                </c:pt>
                <c:pt idx="2">
                  <c:v>2007</c:v>
                </c:pt>
                <c:pt idx="3">
                  <c:v>2009</c:v>
                </c:pt>
                <c:pt idx="4">
                  <c:v>2011</c:v>
                </c:pt>
                <c:pt idx="5">
                  <c:v>2013</c:v>
                </c:pt>
                <c:pt idx="6">
                  <c:v>2017</c:v>
                </c:pt>
                <c:pt idx="7">
                  <c:v>2019</c:v>
                </c:pt>
                <c:pt idx="10">
                  <c:v>2004</c:v>
                </c:pt>
                <c:pt idx="11">
                  <c:v>2005</c:v>
                </c:pt>
                <c:pt idx="12">
                  <c:v>2007</c:v>
                </c:pt>
                <c:pt idx="13">
                  <c:v>2009</c:v>
                </c:pt>
                <c:pt idx="14">
                  <c:v>2011</c:v>
                </c:pt>
                <c:pt idx="15">
                  <c:v>2013</c:v>
                </c:pt>
                <c:pt idx="16">
                  <c:v>2015</c:v>
                </c:pt>
                <c:pt idx="17">
                  <c:v>2017</c:v>
                </c:pt>
                <c:pt idx="18">
                  <c:v>2019</c:v>
                </c:pt>
              </c:numCache>
            </c:numRef>
          </c:cat>
          <c:val>
            <c:numRef>
              <c:f>Sheet1!$C$2:$C$20</c:f>
              <c:numCache>
                <c:formatCode>General</c:formatCode>
                <c:ptCount val="19"/>
                <c:pt idx="0">
                  <c:v>8</c:v>
                </c:pt>
                <c:pt idx="1">
                  <c:v>6.730725734</c:v>
                </c:pt>
                <c:pt idx="2">
                  <c:v>12.44488847</c:v>
                </c:pt>
                <c:pt idx="3">
                  <c:v>15.017676379999999</c:v>
                </c:pt>
                <c:pt idx="4">
                  <c:v>14.175237342999999</c:v>
                </c:pt>
                <c:pt idx="5">
                  <c:v>18.292325637000001</c:v>
                </c:pt>
                <c:pt idx="6">
                  <c:v>21.196980202999999</c:v>
                </c:pt>
                <c:pt idx="7">
                  <c:v>14.9245</c:v>
                </c:pt>
                <c:pt idx="10">
                  <c:v>14</c:v>
                </c:pt>
                <c:pt idx="11">
                  <c:v>10.37927812</c:v>
                </c:pt>
                <c:pt idx="12">
                  <c:v>15.62415049</c:v>
                </c:pt>
                <c:pt idx="13">
                  <c:v>15.06897047</c:v>
                </c:pt>
                <c:pt idx="14">
                  <c:v>15.876229171</c:v>
                </c:pt>
                <c:pt idx="15">
                  <c:v>21.890243865999999</c:v>
                </c:pt>
                <c:pt idx="16">
                  <c:v>23.751583615000001</c:v>
                </c:pt>
                <c:pt idx="17">
                  <c:v>27.0031</c:v>
                </c:pt>
                <c:pt idx="18">
                  <c:v>18.858499999999999</c:v>
                </c:pt>
              </c:numCache>
            </c:numRef>
          </c:val>
          <c:extLst>
            <c:ext xmlns:c16="http://schemas.microsoft.com/office/drawing/2014/chart" uri="{C3380CC4-5D6E-409C-BE32-E72D297353CC}">
              <c16:uniqueId val="{00000001-649A-4E14-87D3-270E8B297431}"/>
            </c:ext>
          </c:extLst>
        </c:ser>
        <c:ser>
          <c:idx val="2"/>
          <c:order val="2"/>
          <c:tx>
            <c:strRef>
              <c:f>Sheet1!$D$1</c:f>
              <c:strCache>
                <c:ptCount val="1"/>
                <c:pt idx="0">
                  <c:v>Ganska dåligt</c:v>
                </c:pt>
              </c:strCache>
            </c:strRef>
          </c:tx>
          <c:spPr>
            <a:solidFill>
              <a:srgbClr val="DF9B99"/>
            </a:solidFill>
            <a:ln w="33346">
              <a:noFill/>
              <a:prstDash val="solid"/>
            </a:ln>
            <a:effectLst/>
            <a:scene3d>
              <a:camera prst="orthographicFront"/>
              <a:lightRig rig="threePt" dir="t"/>
            </a:scene3d>
            <a:sp3d/>
          </c:spPr>
          <c:invertIfNegative val="0"/>
          <c:dLbls>
            <c:numFmt formatCode="#,##0" sourceLinked="0"/>
            <c:spPr>
              <a:effectLst/>
              <a:scene3d>
                <a:camera prst="orthographicFront"/>
                <a:lightRig rig="threePt" dir="t"/>
              </a:scene3d>
              <a:sp3d>
                <a:bevelT/>
              </a:sp3d>
            </c:spPr>
            <c:txPr>
              <a:bodyPr/>
              <a:lstStyle/>
              <a:p>
                <a:pPr>
                  <a:defRPr sz="1050">
                    <a:solidFill>
                      <a:srgbClr val="333333"/>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Sheet1!$A$2:$A$20</c:f>
              <c:numCache>
                <c:formatCode>General</c:formatCode>
                <c:ptCount val="19"/>
                <c:pt idx="0">
                  <c:v>2004</c:v>
                </c:pt>
                <c:pt idx="1">
                  <c:v>2005</c:v>
                </c:pt>
                <c:pt idx="2">
                  <c:v>2007</c:v>
                </c:pt>
                <c:pt idx="3">
                  <c:v>2009</c:v>
                </c:pt>
                <c:pt idx="4">
                  <c:v>2011</c:v>
                </c:pt>
                <c:pt idx="5">
                  <c:v>2013</c:v>
                </c:pt>
                <c:pt idx="6">
                  <c:v>2017</c:v>
                </c:pt>
                <c:pt idx="7">
                  <c:v>2019</c:v>
                </c:pt>
                <c:pt idx="10">
                  <c:v>2004</c:v>
                </c:pt>
                <c:pt idx="11">
                  <c:v>2005</c:v>
                </c:pt>
                <c:pt idx="12">
                  <c:v>2007</c:v>
                </c:pt>
                <c:pt idx="13">
                  <c:v>2009</c:v>
                </c:pt>
                <c:pt idx="14">
                  <c:v>2011</c:v>
                </c:pt>
                <c:pt idx="15">
                  <c:v>2013</c:v>
                </c:pt>
                <c:pt idx="16">
                  <c:v>2015</c:v>
                </c:pt>
                <c:pt idx="17">
                  <c:v>2017</c:v>
                </c:pt>
                <c:pt idx="18">
                  <c:v>2019</c:v>
                </c:pt>
              </c:numCache>
            </c:numRef>
          </c:cat>
          <c:val>
            <c:numRef>
              <c:f>Sheet1!$D$2:$D$20</c:f>
              <c:numCache>
                <c:formatCode>General</c:formatCode>
                <c:ptCount val="19"/>
                <c:pt idx="0">
                  <c:v>17</c:v>
                </c:pt>
                <c:pt idx="1">
                  <c:v>17.319863649999999</c:v>
                </c:pt>
                <c:pt idx="2">
                  <c:v>21.31165068</c:v>
                </c:pt>
                <c:pt idx="3">
                  <c:v>28.65475927</c:v>
                </c:pt>
                <c:pt idx="4">
                  <c:v>21.713682693999999</c:v>
                </c:pt>
                <c:pt idx="5">
                  <c:v>24.352067902000002</c:v>
                </c:pt>
                <c:pt idx="6">
                  <c:v>29.216969941999999</c:v>
                </c:pt>
                <c:pt idx="7">
                  <c:v>29.267700000000001</c:v>
                </c:pt>
                <c:pt idx="10">
                  <c:v>20</c:v>
                </c:pt>
                <c:pt idx="11">
                  <c:v>19.005510640000001</c:v>
                </c:pt>
                <c:pt idx="12">
                  <c:v>22.078708899999999</c:v>
                </c:pt>
                <c:pt idx="13">
                  <c:v>31.32586731</c:v>
                </c:pt>
                <c:pt idx="14">
                  <c:v>19.519800849999999</c:v>
                </c:pt>
                <c:pt idx="15">
                  <c:v>19.120001646999999</c:v>
                </c:pt>
                <c:pt idx="16">
                  <c:v>24.293566114000001</c:v>
                </c:pt>
                <c:pt idx="17">
                  <c:v>18.7286</c:v>
                </c:pt>
                <c:pt idx="18">
                  <c:v>20.4832</c:v>
                </c:pt>
              </c:numCache>
            </c:numRef>
          </c:val>
          <c:extLst>
            <c:ext xmlns:c16="http://schemas.microsoft.com/office/drawing/2014/chart" uri="{C3380CC4-5D6E-409C-BE32-E72D297353CC}">
              <c16:uniqueId val="{00000002-649A-4E14-87D3-270E8B297431}"/>
            </c:ext>
          </c:extLst>
        </c:ser>
        <c:ser>
          <c:idx val="3"/>
          <c:order val="3"/>
          <c:tx>
            <c:strRef>
              <c:f>Sheet1!$E$1</c:f>
              <c:strCache>
                <c:ptCount val="1"/>
                <c:pt idx="0">
                  <c:v>Mycket dåligt</c:v>
                </c:pt>
              </c:strCache>
            </c:strRef>
          </c:tx>
          <c:spPr>
            <a:solidFill>
              <a:srgbClr val="8C2E2C"/>
            </a:solidFill>
            <a:effectLst/>
            <a:scene3d>
              <a:camera prst="orthographicFront"/>
              <a:lightRig rig="threePt" dir="t"/>
            </a:scene3d>
            <a:sp3d/>
          </c:spPr>
          <c:invertIfNegative val="0"/>
          <c:dLbls>
            <c:numFmt formatCode="#,##0" sourceLinked="0"/>
            <c:spPr>
              <a:noFill/>
              <a:ln>
                <a:noFill/>
              </a:ln>
              <a:effectLst/>
            </c:spPr>
            <c:txPr>
              <a:bodyPr/>
              <a:lstStyle/>
              <a:p>
                <a:pPr>
                  <a:defRPr sz="1050">
                    <a:solidFill>
                      <a:schemeClr val="bg1"/>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Sheet1!$A$2:$A$20</c:f>
              <c:numCache>
                <c:formatCode>General</c:formatCode>
                <c:ptCount val="19"/>
                <c:pt idx="0">
                  <c:v>2004</c:v>
                </c:pt>
                <c:pt idx="1">
                  <c:v>2005</c:v>
                </c:pt>
                <c:pt idx="2">
                  <c:v>2007</c:v>
                </c:pt>
                <c:pt idx="3">
                  <c:v>2009</c:v>
                </c:pt>
                <c:pt idx="4">
                  <c:v>2011</c:v>
                </c:pt>
                <c:pt idx="5">
                  <c:v>2013</c:v>
                </c:pt>
                <c:pt idx="6">
                  <c:v>2017</c:v>
                </c:pt>
                <c:pt idx="7">
                  <c:v>2019</c:v>
                </c:pt>
                <c:pt idx="10">
                  <c:v>2004</c:v>
                </c:pt>
                <c:pt idx="11">
                  <c:v>2005</c:v>
                </c:pt>
                <c:pt idx="12">
                  <c:v>2007</c:v>
                </c:pt>
                <c:pt idx="13">
                  <c:v>2009</c:v>
                </c:pt>
                <c:pt idx="14">
                  <c:v>2011</c:v>
                </c:pt>
                <c:pt idx="15">
                  <c:v>2013</c:v>
                </c:pt>
                <c:pt idx="16">
                  <c:v>2015</c:v>
                </c:pt>
                <c:pt idx="17">
                  <c:v>2017</c:v>
                </c:pt>
                <c:pt idx="18">
                  <c:v>2019</c:v>
                </c:pt>
              </c:numCache>
            </c:numRef>
          </c:cat>
          <c:val>
            <c:numRef>
              <c:f>Sheet1!$E$2:$E$20</c:f>
              <c:numCache>
                <c:formatCode>General</c:formatCode>
                <c:ptCount val="19"/>
                <c:pt idx="0">
                  <c:v>70</c:v>
                </c:pt>
                <c:pt idx="1">
                  <c:v>66.417151930000003</c:v>
                </c:pt>
                <c:pt idx="2">
                  <c:v>47.091064600000003</c:v>
                </c:pt>
                <c:pt idx="3">
                  <c:v>43.209595469999996</c:v>
                </c:pt>
                <c:pt idx="4">
                  <c:v>49.847160070999998</c:v>
                </c:pt>
                <c:pt idx="5">
                  <c:v>37.468982154000003</c:v>
                </c:pt>
                <c:pt idx="6">
                  <c:v>28.407329013999998</c:v>
                </c:pt>
                <c:pt idx="7">
                  <c:v>29.6142</c:v>
                </c:pt>
                <c:pt idx="10">
                  <c:v>51</c:v>
                </c:pt>
                <c:pt idx="11">
                  <c:v>54.009395499999997</c:v>
                </c:pt>
                <c:pt idx="12">
                  <c:v>41.450907989999997</c:v>
                </c:pt>
                <c:pt idx="13">
                  <c:v>31.127275919999999</c:v>
                </c:pt>
                <c:pt idx="14">
                  <c:v>42.46602661</c:v>
                </c:pt>
                <c:pt idx="15">
                  <c:v>26.018674859000001</c:v>
                </c:pt>
                <c:pt idx="16">
                  <c:v>20.900941606</c:v>
                </c:pt>
                <c:pt idx="17">
                  <c:v>20.021699999999999</c:v>
                </c:pt>
                <c:pt idx="18">
                  <c:v>30.937999999999999</c:v>
                </c:pt>
              </c:numCache>
            </c:numRef>
          </c:val>
          <c:extLst>
            <c:ext xmlns:c16="http://schemas.microsoft.com/office/drawing/2014/chart" uri="{C3380CC4-5D6E-409C-BE32-E72D297353CC}">
              <c16:uniqueId val="{00000003-649A-4E14-87D3-270E8B297431}"/>
            </c:ext>
          </c:extLst>
        </c:ser>
        <c:ser>
          <c:idx val="4"/>
          <c:order val="4"/>
          <c:tx>
            <c:strRef>
              <c:f>Sheet1!$F$1</c:f>
              <c:strCache>
                <c:ptCount val="1"/>
                <c:pt idx="0">
                  <c:v>Vet ej/Ej svar</c:v>
                </c:pt>
              </c:strCache>
            </c:strRef>
          </c:tx>
          <c:spPr>
            <a:solidFill>
              <a:srgbClr val="FFFFFF"/>
            </a:solidFill>
            <a:ln w="3175">
              <a:solidFill>
                <a:srgbClr val="A6A6A6"/>
              </a:solidFill>
            </a:ln>
            <a:effectLst/>
            <a:scene3d>
              <a:camera prst="orthographicFront"/>
              <a:lightRig rig="threePt" dir="t"/>
            </a:scene3d>
            <a:sp3d/>
          </c:spPr>
          <c:invertIfNegative val="0"/>
          <c:dLbls>
            <c:numFmt formatCode="#,##0" sourceLinked="0"/>
            <c:spPr>
              <a:noFill/>
              <a:ln>
                <a:noFill/>
              </a:ln>
              <a:effectLst/>
            </c:spPr>
            <c:txPr>
              <a:bodyPr/>
              <a:lstStyle/>
              <a:p>
                <a:pPr>
                  <a:defRPr sz="1050">
                    <a:solidFill>
                      <a:srgbClr val="333333"/>
                    </a:solidFill>
                    <a:latin typeface="+mn-lt"/>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Sheet1!$A$2:$A$20</c:f>
              <c:numCache>
                <c:formatCode>General</c:formatCode>
                <c:ptCount val="19"/>
                <c:pt idx="0">
                  <c:v>2004</c:v>
                </c:pt>
                <c:pt idx="1">
                  <c:v>2005</c:v>
                </c:pt>
                <c:pt idx="2">
                  <c:v>2007</c:v>
                </c:pt>
                <c:pt idx="3">
                  <c:v>2009</c:v>
                </c:pt>
                <c:pt idx="4">
                  <c:v>2011</c:v>
                </c:pt>
                <c:pt idx="5">
                  <c:v>2013</c:v>
                </c:pt>
                <c:pt idx="6">
                  <c:v>2017</c:v>
                </c:pt>
                <c:pt idx="7">
                  <c:v>2019</c:v>
                </c:pt>
                <c:pt idx="10">
                  <c:v>2004</c:v>
                </c:pt>
                <c:pt idx="11">
                  <c:v>2005</c:v>
                </c:pt>
                <c:pt idx="12">
                  <c:v>2007</c:v>
                </c:pt>
                <c:pt idx="13">
                  <c:v>2009</c:v>
                </c:pt>
                <c:pt idx="14">
                  <c:v>2011</c:v>
                </c:pt>
                <c:pt idx="15">
                  <c:v>2013</c:v>
                </c:pt>
                <c:pt idx="16">
                  <c:v>2015</c:v>
                </c:pt>
                <c:pt idx="17">
                  <c:v>2017</c:v>
                </c:pt>
                <c:pt idx="18">
                  <c:v>2019</c:v>
                </c:pt>
              </c:numCache>
            </c:numRef>
          </c:cat>
          <c:val>
            <c:numRef>
              <c:f>Sheet1!$F$2:$F$20</c:f>
              <c:numCache>
                <c:formatCode>General</c:formatCode>
                <c:ptCount val="19"/>
                <c:pt idx="0">
                  <c:v>2</c:v>
                </c:pt>
                <c:pt idx="1">
                  <c:v>1.6910746130000001</c:v>
                </c:pt>
                <c:pt idx="2">
                  <c:v>4.9434506269999998</c:v>
                </c:pt>
                <c:pt idx="3">
                  <c:v>3.5449258279999998</c:v>
                </c:pt>
                <c:pt idx="4">
                  <c:v>2.5642578476</c:v>
                </c:pt>
                <c:pt idx="5">
                  <c:v>5.3186039845000002</c:v>
                </c:pt>
                <c:pt idx="6">
                  <c:v>8.8095148008000006</c:v>
                </c:pt>
                <c:pt idx="7">
                  <c:v>9.1367999999999991</c:v>
                </c:pt>
                <c:pt idx="10">
                  <c:v>5</c:v>
                </c:pt>
                <c:pt idx="11">
                  <c:v>3.4401608530000001</c:v>
                </c:pt>
                <c:pt idx="12">
                  <c:v>5.6560678299999996</c:v>
                </c:pt>
                <c:pt idx="13">
                  <c:v>6.7233405450000001</c:v>
                </c:pt>
                <c:pt idx="14">
                  <c:v>6.0984091000999996</c:v>
                </c:pt>
                <c:pt idx="15">
                  <c:v>9.0102841891000001</c:v>
                </c:pt>
                <c:pt idx="16">
                  <c:v>10.754979541999999</c:v>
                </c:pt>
                <c:pt idx="17">
                  <c:v>8.9583999999999993</c:v>
                </c:pt>
                <c:pt idx="18">
                  <c:v>13.1778</c:v>
                </c:pt>
              </c:numCache>
            </c:numRef>
          </c:val>
          <c:extLst>
            <c:ext xmlns:c16="http://schemas.microsoft.com/office/drawing/2014/chart" uri="{C3380CC4-5D6E-409C-BE32-E72D297353CC}">
              <c16:uniqueId val="{00000004-649A-4E14-87D3-270E8B297431}"/>
            </c:ext>
          </c:extLst>
        </c:ser>
        <c:dLbls>
          <c:showLegendKey val="0"/>
          <c:showVal val="1"/>
          <c:showCatName val="0"/>
          <c:showSerName val="0"/>
          <c:showPercent val="0"/>
          <c:showBubbleSize val="0"/>
        </c:dLbls>
        <c:gapWidth val="59"/>
        <c:overlap val="100"/>
        <c:axId val="133140864"/>
        <c:axId val="133142400"/>
      </c:barChart>
      <c:catAx>
        <c:axId val="133140864"/>
        <c:scaling>
          <c:orientation val="minMax"/>
        </c:scaling>
        <c:delete val="0"/>
        <c:axPos val="b"/>
        <c:numFmt formatCode="General" sourceLinked="1"/>
        <c:majorTickMark val="none"/>
        <c:minorTickMark val="none"/>
        <c:tickLblPos val="low"/>
        <c:spPr>
          <a:ln w="11115">
            <a:solidFill>
              <a:schemeClr val="tx1">
                <a:lumMod val="50000"/>
                <a:lumOff val="50000"/>
              </a:schemeClr>
            </a:solidFill>
            <a:prstDash val="solid"/>
          </a:ln>
        </c:spPr>
        <c:txPr>
          <a:bodyPr rot="0" vert="horz"/>
          <a:lstStyle/>
          <a:p>
            <a:pPr>
              <a:defRPr sz="1200" b="0" i="0" u="none" strike="noStrike" baseline="0">
                <a:solidFill>
                  <a:srgbClr val="333333"/>
                </a:solidFill>
                <a:latin typeface="+mn-lt"/>
                <a:ea typeface="Verdana"/>
                <a:cs typeface="Calibri" pitchFamily="34" charset="0"/>
              </a:defRPr>
            </a:pPr>
            <a:endParaRPr lang="sv-SE"/>
          </a:p>
        </c:txPr>
        <c:crossAx val="133142400"/>
        <c:crossesAt val="0"/>
        <c:auto val="0"/>
        <c:lblAlgn val="ctr"/>
        <c:lblOffset val="100"/>
        <c:tickLblSkip val="1"/>
        <c:tickMarkSkip val="1"/>
        <c:noMultiLvlLbl val="0"/>
      </c:catAx>
      <c:valAx>
        <c:axId val="133142400"/>
        <c:scaling>
          <c:orientation val="minMax"/>
          <c:max val="1"/>
          <c:min val="0"/>
        </c:scaling>
        <c:delete val="0"/>
        <c:axPos val="l"/>
        <c:majorGridlines>
          <c:spPr>
            <a:ln w="11115">
              <a:solidFill>
                <a:srgbClr val="C0C0C0"/>
              </a:solidFill>
              <a:prstDash val="solid"/>
            </a:ln>
            <a:effectLst/>
          </c:spPr>
        </c:majorGridlines>
        <c:numFmt formatCode="0%" sourceLinked="1"/>
        <c:majorTickMark val="none"/>
        <c:minorTickMark val="none"/>
        <c:tickLblPos val="nextTo"/>
        <c:spPr>
          <a:ln w="833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33140864"/>
        <c:crosses val="autoZero"/>
        <c:crossBetween val="between"/>
        <c:majorUnit val="0.2"/>
        <c:minorUnit val="0.2"/>
      </c:valAx>
      <c:spPr>
        <a:noFill/>
        <a:ln w="22231">
          <a:noFill/>
        </a:ln>
        <a:effectLst/>
      </c:spPr>
    </c:plotArea>
    <c:legend>
      <c:legendPos val="r"/>
      <c:layout>
        <c:manualLayout>
          <c:xMode val="edge"/>
          <c:yMode val="edge"/>
          <c:x val="0.82077251127471862"/>
          <c:y val="0.1752895202453007"/>
          <c:w val="0.13410953435164838"/>
          <c:h val="0.4510674697362913"/>
        </c:manualLayout>
      </c:layout>
      <c:overlay val="0"/>
      <c:spPr>
        <a:solidFill>
          <a:schemeClr val="bg1"/>
        </a:solidFill>
        <a:ln w="22231">
          <a:noFill/>
        </a:ln>
      </c:spPr>
      <c:txPr>
        <a:bodyPr/>
        <a:lstStyle/>
        <a:p>
          <a:pPr>
            <a:defRPr sz="13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5" b="0" i="0" u="none" strike="noStrike" baseline="0">
          <a:solidFill>
            <a:schemeClr val="tx1"/>
          </a:solidFill>
          <a:latin typeface="Arial"/>
          <a:ea typeface="Arial"/>
          <a:cs typeface="Arial"/>
        </a:defRPr>
      </a:pPr>
      <a:endParaRPr lang="sv-SE"/>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528032404414079E-2"/>
          <c:y val="0.18080672012873988"/>
          <c:w val="0.66476755314983893"/>
          <c:h val="0.66858732868065152"/>
        </c:manualLayout>
      </c:layout>
      <c:lineChart>
        <c:grouping val="standard"/>
        <c:varyColors val="0"/>
        <c:ser>
          <c:idx val="2"/>
          <c:order val="0"/>
          <c:tx>
            <c:strRef>
              <c:f>Sheet1!$A$6</c:f>
              <c:strCache>
                <c:ptCount val="1"/>
                <c:pt idx="0">
                  <c:v>Hantering av avfallet/ säkerheten/strålning</c:v>
                </c:pt>
              </c:strCache>
            </c:strRef>
          </c:tx>
          <c:spPr>
            <a:ln>
              <a:solidFill>
                <a:srgbClr val="003076"/>
              </a:solidFill>
            </a:ln>
            <a:effectLst/>
          </c:spPr>
          <c:marker>
            <c:symbol val="circle"/>
            <c:size val="13"/>
            <c:spPr>
              <a:solidFill>
                <a:srgbClr val="003076"/>
              </a:solidFill>
              <a:ln>
                <a:solidFill>
                  <a:srgbClr val="003076"/>
                </a:solidFill>
              </a:ln>
              <a:effectLst/>
              <a:scene3d>
                <a:camera prst="orthographicFront"/>
                <a:lightRig rig="threePt" dir="t"/>
              </a:scene3d>
              <a:sp3d>
                <a:bevelB/>
              </a:sp3d>
            </c:spPr>
          </c:marker>
          <c:dLbls>
            <c:numFmt formatCode="#,##0" sourceLinked="0"/>
            <c:spPr>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Sheet1!$B$6:$I$6</c:f>
              <c:numCache>
                <c:formatCode>General</c:formatCode>
                <c:ptCount val="8"/>
                <c:pt idx="0">
                  <c:v>11.18707201</c:v>
                </c:pt>
                <c:pt idx="1">
                  <c:v>15.440922580000001</c:v>
                </c:pt>
                <c:pt idx="2">
                  <c:v>16.88767077</c:v>
                </c:pt>
                <c:pt idx="3">
                  <c:v>18.993661264</c:v>
                </c:pt>
                <c:pt idx="4">
                  <c:v>21.82311442</c:v>
                </c:pt>
                <c:pt idx="5">
                  <c:v>18.351052741</c:v>
                </c:pt>
                <c:pt idx="6">
                  <c:v>16.3871</c:v>
                </c:pt>
                <c:pt idx="7">
                  <c:v>15.8</c:v>
                </c:pt>
              </c:numCache>
            </c:numRef>
          </c:val>
          <c:smooth val="1"/>
          <c:extLst>
            <c:ext xmlns:c16="http://schemas.microsoft.com/office/drawing/2014/chart" uri="{C3380CC4-5D6E-409C-BE32-E72D297353CC}">
              <c16:uniqueId val="{00000000-5AE3-490F-B2D7-B7964E140057}"/>
            </c:ext>
          </c:extLst>
        </c:ser>
        <c:ser>
          <c:idx val="4"/>
          <c:order val="1"/>
          <c:tx>
            <c:strRef>
              <c:f>Sheet1!$A$8</c:f>
              <c:strCache>
                <c:ptCount val="1"/>
                <c:pt idx="0">
                  <c:v>Annat</c:v>
                </c:pt>
              </c:strCache>
            </c:strRef>
          </c:tx>
          <c:spPr>
            <a:ln>
              <a:solidFill>
                <a:schemeClr val="tx1">
                  <a:lumMod val="65000"/>
                  <a:lumOff val="35000"/>
                </a:schemeClr>
              </a:solidFill>
            </a:ln>
            <a:effectLst/>
          </c:spPr>
          <c:marker>
            <c:symbol val="circle"/>
            <c:size val="13"/>
            <c:spPr>
              <a:solidFill>
                <a:schemeClr val="tx1">
                  <a:lumMod val="65000"/>
                  <a:lumOff val="35000"/>
                </a:schemeClr>
              </a:solidFill>
              <a:ln>
                <a:noFill/>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Sheet1!$B$8:$I$8</c:f>
              <c:numCache>
                <c:formatCode>General</c:formatCode>
                <c:ptCount val="8"/>
                <c:pt idx="0">
                  <c:v>19.169494889999999</c:v>
                </c:pt>
                <c:pt idx="1">
                  <c:v>9.8001871410000003</c:v>
                </c:pt>
                <c:pt idx="2">
                  <c:v>7.8345178579999999</c:v>
                </c:pt>
                <c:pt idx="3">
                  <c:v>8.8371301289000002</c:v>
                </c:pt>
                <c:pt idx="4">
                  <c:v>8.4720703250000007</c:v>
                </c:pt>
                <c:pt idx="5">
                  <c:v>10.016284482</c:v>
                </c:pt>
                <c:pt idx="6">
                  <c:v>6.1295999999999999</c:v>
                </c:pt>
                <c:pt idx="7">
                  <c:v>12.8</c:v>
                </c:pt>
              </c:numCache>
            </c:numRef>
          </c:val>
          <c:smooth val="1"/>
          <c:extLst>
            <c:ext xmlns:c16="http://schemas.microsoft.com/office/drawing/2014/chart" uri="{C3380CC4-5D6E-409C-BE32-E72D297353CC}">
              <c16:uniqueId val="{00000001-5AE3-490F-B2D7-B7964E140057}"/>
            </c:ext>
          </c:extLst>
        </c:ser>
        <c:ser>
          <c:idx val="0"/>
          <c:order val="2"/>
          <c:tx>
            <c:strRef>
              <c:f>Sheet1!$A$5</c:f>
              <c:strCache>
                <c:ptCount val="1"/>
                <c:pt idx="0">
                  <c:v>Höjda elpriser/ energiförsörjningen</c:v>
                </c:pt>
              </c:strCache>
            </c:strRef>
          </c:tx>
          <c:spPr>
            <a:ln w="31750">
              <a:solidFill>
                <a:srgbClr val="C00000"/>
              </a:solidFill>
              <a:prstDash val="solid"/>
            </a:ln>
            <a:effectLst/>
          </c:spPr>
          <c:marker>
            <c:symbol val="circle"/>
            <c:size val="13"/>
            <c:spPr>
              <a:solidFill>
                <a:srgbClr val="C00000"/>
              </a:solidFill>
              <a:ln>
                <a:noFill/>
                <a:prstDash val="solid"/>
              </a:ln>
              <a:effectLst/>
              <a:scene3d>
                <a:camera prst="orthographicFront"/>
                <a:lightRig rig="threePt" dir="t"/>
              </a:scene3d>
              <a:sp3d>
                <a:bevelB/>
              </a:sp3d>
            </c:spPr>
          </c:marker>
          <c:dLbls>
            <c:dLbl>
              <c:idx val="2"/>
              <c:numFmt formatCode="#,##0" sourceLinked="0"/>
              <c:spPr/>
              <c:txPr>
                <a:bodyPr/>
                <a:lstStyle/>
                <a:p>
                  <a:pPr>
                    <a:defRPr sz="700" b="0">
                      <a:solidFill>
                        <a:schemeClr val="bg1"/>
                      </a:solidFill>
                      <a:latin typeface="+mn-lt"/>
                    </a:defRPr>
                  </a:pPr>
                  <a:endParaRPr lang="sv-SE"/>
                </a:p>
              </c:txPr>
              <c:dLblPos val="ctr"/>
              <c:showLegendKey val="0"/>
              <c:showVal val="1"/>
              <c:showCatName val="0"/>
              <c:showSerName val="0"/>
              <c:showPercent val="0"/>
              <c:showBubbleSize val="0"/>
              <c:extLst>
                <c:ext xmlns:c16="http://schemas.microsoft.com/office/drawing/2014/chart" uri="{C3380CC4-5D6E-409C-BE32-E72D297353CC}">
                  <c16:uniqueId val="{00000000-A04A-4EC8-8374-7141F031860B}"/>
                </c:ext>
              </c:extLst>
            </c:dLbl>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Sheet1!$B$5:$I$5</c:f>
              <c:numCache>
                <c:formatCode>General</c:formatCode>
                <c:ptCount val="8"/>
                <c:pt idx="0">
                  <c:v>26.584942909999999</c:v>
                </c:pt>
                <c:pt idx="1">
                  <c:v>9.707332053</c:v>
                </c:pt>
                <c:pt idx="2">
                  <c:v>6.6919139889999997</c:v>
                </c:pt>
                <c:pt idx="3">
                  <c:v>16.99869035</c:v>
                </c:pt>
                <c:pt idx="4">
                  <c:v>6.0358379949999996</c:v>
                </c:pt>
                <c:pt idx="5">
                  <c:v>7.6744230641</c:v>
                </c:pt>
                <c:pt idx="6">
                  <c:v>4.3491</c:v>
                </c:pt>
                <c:pt idx="7">
                  <c:v>6.5</c:v>
                </c:pt>
              </c:numCache>
            </c:numRef>
          </c:val>
          <c:smooth val="1"/>
          <c:extLst>
            <c:ext xmlns:c16="http://schemas.microsoft.com/office/drawing/2014/chart" uri="{C3380CC4-5D6E-409C-BE32-E72D297353CC}">
              <c16:uniqueId val="{00000004-5AE3-490F-B2D7-B7964E140057}"/>
            </c:ext>
          </c:extLst>
        </c:ser>
        <c:ser>
          <c:idx val="24"/>
          <c:order val="3"/>
          <c:tx>
            <c:strRef>
              <c:f>Sheet1!$A$4</c:f>
              <c:strCache>
                <c:ptCount val="1"/>
                <c:pt idx="0">
                  <c:v>Miljöpåverkan</c:v>
                </c:pt>
              </c:strCache>
            </c:strRef>
          </c:tx>
          <c:spPr>
            <a:ln w="31750">
              <a:solidFill>
                <a:srgbClr val="669900"/>
              </a:solidFill>
              <a:prstDash val="solid"/>
            </a:ln>
            <a:effectLst/>
          </c:spPr>
          <c:marker>
            <c:symbol val="circle"/>
            <c:size val="13"/>
            <c:spPr>
              <a:solidFill>
                <a:srgbClr val="669900"/>
              </a:solidFill>
              <a:ln w="19050">
                <a:no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Sheet1!$B$4:$I$4</c:f>
              <c:numCache>
                <c:formatCode>General</c:formatCode>
                <c:ptCount val="8"/>
                <c:pt idx="0">
                  <c:v>13.683984049999999</c:v>
                </c:pt>
                <c:pt idx="1">
                  <c:v>9.5046149639999999</c:v>
                </c:pt>
                <c:pt idx="2">
                  <c:v>6.6192334610000003</c:v>
                </c:pt>
                <c:pt idx="3">
                  <c:v>4.2882942447000003</c:v>
                </c:pt>
                <c:pt idx="4">
                  <c:v>9.5472597209999996</c:v>
                </c:pt>
                <c:pt idx="5">
                  <c:v>8.7792918441999994</c:v>
                </c:pt>
                <c:pt idx="6">
                  <c:v>6.9992000000000001</c:v>
                </c:pt>
                <c:pt idx="7">
                  <c:v>3.7</c:v>
                </c:pt>
              </c:numCache>
            </c:numRef>
          </c:val>
          <c:smooth val="1"/>
          <c:extLst>
            <c:ext xmlns:c16="http://schemas.microsoft.com/office/drawing/2014/chart" uri="{C3380CC4-5D6E-409C-BE32-E72D297353CC}">
              <c16:uniqueId val="{00000002-5AE3-490F-B2D7-B7964E140057}"/>
            </c:ext>
          </c:extLst>
        </c:ser>
        <c:ser>
          <c:idx val="1"/>
          <c:order val="4"/>
          <c:tx>
            <c:strRef>
              <c:f>Sheet1!$A$3</c:f>
              <c:strCache>
                <c:ptCount val="1"/>
                <c:pt idx="0">
                  <c:v>Negativt för näringslivet/ konkurrensmöjligheterna</c:v>
                </c:pt>
              </c:strCache>
            </c:strRef>
          </c:tx>
          <c:spPr>
            <a:ln w="31750">
              <a:solidFill>
                <a:srgbClr val="FFC000"/>
              </a:solidFill>
              <a:prstDash val="solid"/>
            </a:ln>
            <a:effectLst/>
          </c:spPr>
          <c:marker>
            <c:symbol val="circle"/>
            <c:size val="13"/>
            <c:spPr>
              <a:solidFill>
                <a:srgbClr val="FFC000"/>
              </a:solidFill>
              <a:ln>
                <a:solidFill>
                  <a:srgbClr val="FFC000"/>
                </a:solid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tx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Sheet1!$B$3:$I$3</c:f>
              <c:numCache>
                <c:formatCode>General</c:formatCode>
                <c:ptCount val="8"/>
                <c:pt idx="0">
                  <c:v>2.815232194</c:v>
                </c:pt>
                <c:pt idx="1">
                  <c:v>1.377159263</c:v>
                </c:pt>
                <c:pt idx="2">
                  <c:v>1.2129829430000001</c:v>
                </c:pt>
                <c:pt idx="3">
                  <c:v>0.86557447799999998</c:v>
                </c:pt>
                <c:pt idx="4">
                  <c:v>0</c:v>
                </c:pt>
                <c:pt idx="5">
                  <c:v>0.94874437119999999</c:v>
                </c:pt>
                <c:pt idx="6">
                  <c:v>0.2475</c:v>
                </c:pt>
                <c:pt idx="7">
                  <c:v>1.5</c:v>
                </c:pt>
              </c:numCache>
            </c:numRef>
          </c:val>
          <c:smooth val="1"/>
          <c:extLst>
            <c:ext xmlns:c16="http://schemas.microsoft.com/office/drawing/2014/chart" uri="{C3380CC4-5D6E-409C-BE32-E72D297353CC}">
              <c16:uniqueId val="{00000006-5AE3-490F-B2D7-B7964E140057}"/>
            </c:ext>
          </c:extLst>
        </c:ser>
        <c:ser>
          <c:idx val="3"/>
          <c:order val="5"/>
          <c:tx>
            <c:strRef>
              <c:f>Sheet1!$A$7</c:f>
              <c:strCache>
                <c:ptCount val="1"/>
                <c:pt idx="0">
                  <c:v>Arbetstillfällen/ Arbetslöshet</c:v>
                </c:pt>
              </c:strCache>
            </c:strRef>
          </c:tx>
          <c:spPr>
            <a:ln>
              <a:solidFill>
                <a:srgbClr val="FF66CC"/>
              </a:solidFill>
            </a:ln>
            <a:effectLst/>
          </c:spPr>
          <c:marker>
            <c:symbol val="circle"/>
            <c:size val="13"/>
            <c:spPr>
              <a:solidFill>
                <a:srgbClr val="FF66CC"/>
              </a:solidFill>
              <a:ln>
                <a:noFill/>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tx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Sheet1!$B$7:$I$7</c:f>
              <c:numCache>
                <c:formatCode>General</c:formatCode>
                <c:ptCount val="8"/>
                <c:pt idx="0">
                  <c:v>1.5904557479999999</c:v>
                </c:pt>
                <c:pt idx="1">
                  <c:v>0.99936615200000001</c:v>
                </c:pt>
                <c:pt idx="2">
                  <c:v>1.9833380629999999</c:v>
                </c:pt>
                <c:pt idx="3">
                  <c:v>1.3500884971</c:v>
                </c:pt>
                <c:pt idx="4">
                  <c:v>1.2175575620000001</c:v>
                </c:pt>
                <c:pt idx="5">
                  <c:v>1.8809827240999999</c:v>
                </c:pt>
                <c:pt idx="6">
                  <c:v>0.51980000000000004</c:v>
                </c:pt>
                <c:pt idx="7">
                  <c:v>0</c:v>
                </c:pt>
              </c:numCache>
            </c:numRef>
          </c:val>
          <c:smooth val="1"/>
          <c:extLst>
            <c:ext xmlns:c16="http://schemas.microsoft.com/office/drawing/2014/chart" uri="{C3380CC4-5D6E-409C-BE32-E72D297353CC}">
              <c16:uniqueId val="{00000005-5AE3-490F-B2D7-B7964E140057}"/>
            </c:ext>
          </c:extLst>
        </c:ser>
        <c:dLbls>
          <c:showLegendKey val="0"/>
          <c:showVal val="1"/>
          <c:showCatName val="0"/>
          <c:showSerName val="0"/>
          <c:showPercent val="0"/>
          <c:showBubbleSize val="0"/>
        </c:dLbls>
        <c:marker val="1"/>
        <c:smooth val="0"/>
        <c:axId val="134993792"/>
        <c:axId val="134995328"/>
      </c:lineChart>
      <c:catAx>
        <c:axId val="134993792"/>
        <c:scaling>
          <c:orientation val="minMax"/>
        </c:scaling>
        <c:delete val="0"/>
        <c:axPos val="b"/>
        <c:numFmt formatCode="General" sourceLinked="1"/>
        <c:majorTickMark val="none"/>
        <c:minorTickMark val="none"/>
        <c:tickLblPos val="nextTo"/>
        <c:spPr>
          <a:ln w="2786">
            <a:solidFill>
              <a:srgbClr val="333333"/>
            </a:solidFill>
            <a:prstDash val="solid"/>
          </a:ln>
        </c:spPr>
        <c:txPr>
          <a:bodyPr rot="0" vert="horz"/>
          <a:lstStyle/>
          <a:p>
            <a:pPr>
              <a:defRPr sz="1050" b="0" i="0" u="none" strike="noStrike" baseline="0">
                <a:solidFill>
                  <a:srgbClr val="333333"/>
                </a:solidFill>
                <a:latin typeface="+mn-lt"/>
                <a:ea typeface="Verdana"/>
                <a:cs typeface="Calibri" pitchFamily="34" charset="0"/>
              </a:defRPr>
            </a:pPr>
            <a:endParaRPr lang="sv-SE"/>
          </a:p>
        </c:txPr>
        <c:crossAx val="134995328"/>
        <c:crossesAt val="0"/>
        <c:auto val="1"/>
        <c:lblAlgn val="ctr"/>
        <c:lblOffset val="100"/>
        <c:tickLblSkip val="1"/>
        <c:tickMarkSkip val="1"/>
        <c:noMultiLvlLbl val="0"/>
      </c:catAx>
      <c:valAx>
        <c:axId val="134995328"/>
        <c:scaling>
          <c:orientation val="minMax"/>
          <c:max val="30"/>
          <c:min val="0"/>
        </c:scaling>
        <c:delete val="0"/>
        <c:axPos val="l"/>
        <c:majorGridlines>
          <c:spPr>
            <a:ln w="11142">
              <a:solidFill>
                <a:srgbClr val="C0C0C0"/>
              </a:solidFill>
              <a:prstDash val="solid"/>
            </a:ln>
            <a:effectLst/>
          </c:spPr>
        </c:majorGridlines>
        <c:numFmt formatCode="#,##0" sourceLinked="0"/>
        <c:majorTickMark val="out"/>
        <c:minorTickMark val="none"/>
        <c:tickLblPos val="nextTo"/>
        <c:spPr>
          <a:ln w="835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34993792"/>
        <c:crosses val="autoZero"/>
        <c:crossBetween val="between"/>
        <c:majorUnit val="5"/>
        <c:minorUnit val="0.5"/>
      </c:valAx>
      <c:spPr>
        <a:noFill/>
        <a:ln w="22285">
          <a:noFill/>
        </a:ln>
      </c:spPr>
    </c:plotArea>
    <c:legend>
      <c:legendPos val="r"/>
      <c:layout>
        <c:manualLayout>
          <c:xMode val="edge"/>
          <c:yMode val="edge"/>
          <c:x val="0.76132649650950435"/>
          <c:y val="0.19493665865965237"/>
          <c:w val="0.22999960386915141"/>
          <c:h val="0.69973042512836914"/>
        </c:manualLayout>
      </c:layout>
      <c:overlay val="0"/>
      <c:spPr>
        <a:solidFill>
          <a:schemeClr val="bg1"/>
        </a:solidFill>
        <a:ln w="22285">
          <a:noFill/>
        </a:ln>
      </c:spPr>
      <c:txPr>
        <a:bodyPr/>
        <a:lstStyle/>
        <a:p>
          <a:pPr>
            <a:defRPr sz="12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7" b="0" i="0" u="none" strike="noStrike" baseline="0">
          <a:solidFill>
            <a:schemeClr val="tx1"/>
          </a:solidFill>
          <a:latin typeface="Arial"/>
          <a:ea typeface="Arial"/>
          <a:cs typeface="Arial"/>
        </a:defRPr>
      </a:pPr>
      <a:endParaRPr lang="sv-SE"/>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765628092810492"/>
          <c:y val="2.5974025974026042E-2"/>
          <c:w val="0.53347893938267177"/>
          <c:h val="0.76033158129247624"/>
        </c:manualLayout>
      </c:layout>
      <c:barChart>
        <c:barDir val="col"/>
        <c:grouping val="stacked"/>
        <c:varyColors val="0"/>
        <c:ser>
          <c:idx val="1"/>
          <c:order val="0"/>
          <c:tx>
            <c:strRef>
              <c:f>Sheet1!$B$1</c:f>
              <c:strCache>
                <c:ptCount val="1"/>
                <c:pt idx="0">
                  <c:v>I mycket stor utsträckning</c:v>
                </c:pt>
              </c:strCache>
            </c:strRef>
          </c:tx>
          <c:spPr>
            <a:solidFill>
              <a:srgbClr val="8C2E2C"/>
            </a:solidFill>
            <a:ln w="11115">
              <a:noFill/>
              <a:prstDash val="solid"/>
            </a:ln>
            <a:effectLst/>
            <a:scene3d>
              <a:camera prst="orthographicFront"/>
              <a:lightRig rig="threePt" dir="t"/>
            </a:scene3d>
            <a:sp3d/>
          </c:spPr>
          <c:invertIfNegative val="0"/>
          <c:dLbls>
            <c:numFmt formatCode="#,##0;#,##0" sourceLinked="0"/>
            <c:spPr>
              <a:noFill/>
              <a:ln w="22231">
                <a:noFill/>
              </a:ln>
            </c:spPr>
            <c:txPr>
              <a:bodyPr/>
              <a:lstStyle/>
              <a:p>
                <a:pPr>
                  <a:defRPr sz="1100" b="0" i="0" u="none" strike="noStrike" baseline="0">
                    <a:solidFill>
                      <a:schemeClr val="bg1"/>
                    </a:solidFill>
                    <a:latin typeface="+mn-lt"/>
                    <a:ea typeface="Verdana"/>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Övriga skåne</c:v>
                </c:pt>
                <c:pt idx="1">
                  <c:v>Barsebäck närområdet</c:v>
                </c:pt>
              </c:strCache>
            </c:strRef>
          </c:cat>
          <c:val>
            <c:numRef>
              <c:f>Sheet1!$B$2:$B$3</c:f>
              <c:numCache>
                <c:formatCode>General</c:formatCode>
                <c:ptCount val="2"/>
                <c:pt idx="0">
                  <c:v>1.9411</c:v>
                </c:pt>
                <c:pt idx="1">
                  <c:v>3.0295000000000001</c:v>
                </c:pt>
              </c:numCache>
            </c:numRef>
          </c:val>
          <c:extLst>
            <c:ext xmlns:c16="http://schemas.microsoft.com/office/drawing/2014/chart" uri="{C3380CC4-5D6E-409C-BE32-E72D297353CC}">
              <c16:uniqueId val="{00000000-9610-406A-81F0-412D84AF3D8D}"/>
            </c:ext>
          </c:extLst>
        </c:ser>
        <c:ser>
          <c:idx val="0"/>
          <c:order val="1"/>
          <c:tx>
            <c:strRef>
              <c:f>Sheet1!$C$1</c:f>
              <c:strCache>
                <c:ptCount val="1"/>
                <c:pt idx="0">
                  <c:v>I ganska stor utsträckning</c:v>
                </c:pt>
              </c:strCache>
            </c:strRef>
          </c:tx>
          <c:spPr>
            <a:solidFill>
              <a:srgbClr val="DF9B99"/>
            </a:solidFill>
            <a:ln w="33346">
              <a:noFill/>
              <a:prstDash val="solid"/>
            </a:ln>
            <a:effectLst/>
            <a:scene3d>
              <a:camera prst="orthographicFront"/>
              <a:lightRig rig="threePt" dir="t"/>
            </a:scene3d>
            <a:sp3d/>
          </c:spPr>
          <c:invertIfNegative val="0"/>
          <c:dLbls>
            <c:numFmt formatCode="#,##0;#,##0" sourceLinked="0"/>
            <c:spPr>
              <a:noFill/>
              <a:ln>
                <a:noFill/>
              </a:ln>
              <a:effectLst/>
            </c:spPr>
            <c:txPr>
              <a:bodyPr/>
              <a:lstStyle/>
              <a:p>
                <a:pPr>
                  <a:defRPr sz="1100">
                    <a:solidFill>
                      <a:srgbClr val="000000"/>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Övriga skåne</c:v>
                </c:pt>
                <c:pt idx="1">
                  <c:v>Barsebäck närområdet</c:v>
                </c:pt>
              </c:strCache>
            </c:strRef>
          </c:cat>
          <c:val>
            <c:numRef>
              <c:f>Sheet1!$C$2:$C$3</c:f>
              <c:numCache>
                <c:formatCode>General</c:formatCode>
                <c:ptCount val="2"/>
                <c:pt idx="0">
                  <c:v>4.7590000000000003</c:v>
                </c:pt>
                <c:pt idx="1">
                  <c:v>6.9490999999999996</c:v>
                </c:pt>
              </c:numCache>
            </c:numRef>
          </c:val>
          <c:extLst>
            <c:ext xmlns:c16="http://schemas.microsoft.com/office/drawing/2014/chart" uri="{C3380CC4-5D6E-409C-BE32-E72D297353CC}">
              <c16:uniqueId val="{00000001-9610-406A-81F0-412D84AF3D8D}"/>
            </c:ext>
          </c:extLst>
        </c:ser>
        <c:ser>
          <c:idx val="2"/>
          <c:order val="2"/>
          <c:tx>
            <c:strRef>
              <c:f>Sheet1!$D$1</c:f>
              <c:strCache>
                <c:ptCount val="1"/>
                <c:pt idx="0">
                  <c:v>I ganska liten utsträckning</c:v>
                </c:pt>
              </c:strCache>
            </c:strRef>
          </c:tx>
          <c:spPr>
            <a:solidFill>
              <a:srgbClr val="86AED6"/>
            </a:solidFill>
            <a:ln w="33346">
              <a:noFill/>
              <a:prstDash val="solid"/>
            </a:ln>
            <a:effectLst/>
            <a:scene3d>
              <a:camera prst="orthographicFront"/>
              <a:lightRig rig="threePt" dir="t"/>
            </a:scene3d>
            <a:sp3d/>
          </c:spPr>
          <c:invertIfNegative val="0"/>
          <c:dLbls>
            <c:numFmt formatCode="#,##0" sourceLinked="0"/>
            <c:spPr>
              <a:noFill/>
              <a:ln>
                <a:noFill/>
              </a:ln>
              <a:effectLst/>
            </c:spPr>
            <c:txPr>
              <a:bodyPr/>
              <a:lstStyle/>
              <a:p>
                <a:pPr>
                  <a:defRPr sz="1100">
                    <a:solidFill>
                      <a:srgbClr val="333333"/>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Övriga skåne</c:v>
                </c:pt>
                <c:pt idx="1">
                  <c:v>Barsebäck närområdet</c:v>
                </c:pt>
              </c:strCache>
            </c:strRef>
          </c:cat>
          <c:val>
            <c:numRef>
              <c:f>Sheet1!$D$2:$D$3</c:f>
              <c:numCache>
                <c:formatCode>General</c:formatCode>
                <c:ptCount val="2"/>
                <c:pt idx="0">
                  <c:v>21.702100000000002</c:v>
                </c:pt>
                <c:pt idx="1">
                  <c:v>20.243300000000001</c:v>
                </c:pt>
              </c:numCache>
            </c:numRef>
          </c:val>
          <c:extLst>
            <c:ext xmlns:c16="http://schemas.microsoft.com/office/drawing/2014/chart" uri="{C3380CC4-5D6E-409C-BE32-E72D297353CC}">
              <c16:uniqueId val="{00000002-9610-406A-81F0-412D84AF3D8D}"/>
            </c:ext>
          </c:extLst>
        </c:ser>
        <c:ser>
          <c:idx val="3"/>
          <c:order val="3"/>
          <c:tx>
            <c:strRef>
              <c:f>Sheet1!$E$1</c:f>
              <c:strCache>
                <c:ptCount val="1"/>
                <c:pt idx="0">
                  <c:v>Inte alls</c:v>
                </c:pt>
              </c:strCache>
            </c:strRef>
          </c:tx>
          <c:spPr>
            <a:solidFill>
              <a:srgbClr val="224768"/>
            </a:solidFill>
            <a:effectLst/>
            <a:scene3d>
              <a:camera prst="orthographicFront"/>
              <a:lightRig rig="threePt" dir="t"/>
            </a:scene3d>
            <a:sp3d/>
          </c:spPr>
          <c:invertIfNegative val="0"/>
          <c:dLbls>
            <c:dLbl>
              <c:idx val="9"/>
              <c:numFmt formatCode="#,##0" sourceLinked="0"/>
              <c:spPr>
                <a:noFill/>
              </c:spPr>
              <c:txPr>
                <a:bodyPr/>
                <a:lstStyle/>
                <a:p>
                  <a:pPr>
                    <a:defRPr sz="1100">
                      <a:solidFill>
                        <a:schemeClr val="bg1"/>
                      </a:solidFill>
                      <a:latin typeface="+mn-lt"/>
                      <a:cs typeface="Calibri" pitchFamily="34" charset="0"/>
                    </a:defRPr>
                  </a:pPr>
                  <a:endParaRPr lang="sv-SE"/>
                </a:p>
              </c:txPr>
              <c:dLblPos val="ctr"/>
              <c:showLegendKey val="0"/>
              <c:showVal val="1"/>
              <c:showCatName val="0"/>
              <c:showSerName val="0"/>
              <c:showPercent val="0"/>
              <c:showBubbleSize val="0"/>
              <c:extLst>
                <c:ext xmlns:c16="http://schemas.microsoft.com/office/drawing/2014/chart" uri="{C3380CC4-5D6E-409C-BE32-E72D297353CC}">
                  <c16:uniqueId val="{00000000-2203-4F3D-9659-33F1E1BABCB3}"/>
                </c:ext>
              </c:extLst>
            </c:dLbl>
            <c:numFmt formatCode="#,##0" sourceLinked="0"/>
            <c:spPr>
              <a:noFill/>
              <a:ln>
                <a:noFill/>
              </a:ln>
              <a:effectLst/>
            </c:spPr>
            <c:txPr>
              <a:bodyPr/>
              <a:lstStyle/>
              <a:p>
                <a:pPr>
                  <a:defRPr sz="1100">
                    <a:solidFill>
                      <a:schemeClr val="bg1"/>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Övriga skåne</c:v>
                </c:pt>
                <c:pt idx="1">
                  <c:v>Barsebäck närområdet</c:v>
                </c:pt>
              </c:strCache>
            </c:strRef>
          </c:cat>
          <c:val>
            <c:numRef>
              <c:f>Sheet1!$E$2:$E$3</c:f>
              <c:numCache>
                <c:formatCode>General</c:formatCode>
                <c:ptCount val="2"/>
                <c:pt idx="0">
                  <c:v>57.2453</c:v>
                </c:pt>
                <c:pt idx="1">
                  <c:v>58.180100000000003</c:v>
                </c:pt>
              </c:numCache>
            </c:numRef>
          </c:val>
          <c:extLst>
            <c:ext xmlns:c16="http://schemas.microsoft.com/office/drawing/2014/chart" uri="{C3380CC4-5D6E-409C-BE32-E72D297353CC}">
              <c16:uniqueId val="{00000004-9610-406A-81F0-412D84AF3D8D}"/>
            </c:ext>
          </c:extLst>
        </c:ser>
        <c:ser>
          <c:idx val="4"/>
          <c:order val="4"/>
          <c:tx>
            <c:strRef>
              <c:f>Sheet1!$F$1</c:f>
              <c:strCache>
                <c:ptCount val="1"/>
                <c:pt idx="0">
                  <c:v>Vet ej/Ej svar</c:v>
                </c:pt>
              </c:strCache>
            </c:strRef>
          </c:tx>
          <c:spPr>
            <a:solidFill>
              <a:schemeClr val="bg1"/>
            </a:solidFill>
            <a:ln>
              <a:solidFill>
                <a:schemeClr val="bg1">
                  <a:lumMod val="75000"/>
                </a:schemeClr>
              </a:solidFill>
            </a:ln>
          </c:spPr>
          <c:invertIfNegative val="0"/>
          <c:dLbls>
            <c:numFmt formatCode="#,##0" sourceLinked="0"/>
            <c:spPr>
              <a:noFill/>
              <a:ln>
                <a:noFill/>
              </a:ln>
              <a:effectLst/>
            </c:spPr>
            <c:txPr>
              <a:bodyPr/>
              <a:lstStyle/>
              <a:p>
                <a:pPr>
                  <a:defRPr sz="1200">
                    <a:latin typeface="+mn-lt"/>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Övriga skåne</c:v>
                </c:pt>
                <c:pt idx="1">
                  <c:v>Barsebäck närområdet</c:v>
                </c:pt>
              </c:strCache>
            </c:strRef>
          </c:cat>
          <c:val>
            <c:numRef>
              <c:f>Sheet1!$F$2:$F$3</c:f>
              <c:numCache>
                <c:formatCode>General</c:formatCode>
                <c:ptCount val="2"/>
                <c:pt idx="0">
                  <c:v>14.352499999999999</c:v>
                </c:pt>
                <c:pt idx="1">
                  <c:v>11.598100000000001</c:v>
                </c:pt>
              </c:numCache>
            </c:numRef>
          </c:val>
          <c:extLst>
            <c:ext xmlns:c16="http://schemas.microsoft.com/office/drawing/2014/chart" uri="{C3380CC4-5D6E-409C-BE32-E72D297353CC}">
              <c16:uniqueId val="{00000005-9610-406A-81F0-412D84AF3D8D}"/>
            </c:ext>
          </c:extLst>
        </c:ser>
        <c:dLbls>
          <c:showLegendKey val="0"/>
          <c:showVal val="1"/>
          <c:showCatName val="0"/>
          <c:showSerName val="0"/>
          <c:showPercent val="0"/>
          <c:showBubbleSize val="0"/>
        </c:dLbls>
        <c:gapWidth val="120"/>
        <c:overlap val="100"/>
        <c:axId val="135195648"/>
        <c:axId val="138638080"/>
      </c:barChart>
      <c:catAx>
        <c:axId val="135195648"/>
        <c:scaling>
          <c:orientation val="minMax"/>
        </c:scaling>
        <c:delete val="0"/>
        <c:axPos val="b"/>
        <c:numFmt formatCode="General" sourceLinked="1"/>
        <c:majorTickMark val="none"/>
        <c:minorTickMark val="none"/>
        <c:tickLblPos val="low"/>
        <c:spPr>
          <a:ln w="11115">
            <a:solidFill>
              <a:schemeClr val="tx1">
                <a:lumMod val="50000"/>
                <a:lumOff val="50000"/>
              </a:schemeClr>
            </a:solidFill>
            <a:prstDash val="solid"/>
          </a:ln>
        </c:spPr>
        <c:txPr>
          <a:bodyPr rot="0" vert="horz"/>
          <a:lstStyle/>
          <a:p>
            <a:pPr>
              <a:defRPr sz="1300" b="0" i="0" u="none" strike="noStrike" baseline="0">
                <a:solidFill>
                  <a:srgbClr val="333333"/>
                </a:solidFill>
                <a:latin typeface="+mn-lt"/>
                <a:ea typeface="Verdana"/>
                <a:cs typeface="Calibri" pitchFamily="34" charset="0"/>
              </a:defRPr>
            </a:pPr>
            <a:endParaRPr lang="sv-SE"/>
          </a:p>
        </c:txPr>
        <c:crossAx val="138638080"/>
        <c:crossesAt val="0"/>
        <c:auto val="0"/>
        <c:lblAlgn val="ctr"/>
        <c:lblOffset val="100"/>
        <c:tickLblSkip val="1"/>
        <c:tickMarkSkip val="1"/>
        <c:noMultiLvlLbl val="0"/>
      </c:catAx>
      <c:valAx>
        <c:axId val="138638080"/>
        <c:scaling>
          <c:orientation val="minMax"/>
          <c:max val="100"/>
          <c:min val="0"/>
        </c:scaling>
        <c:delete val="0"/>
        <c:axPos val="l"/>
        <c:majorGridlines>
          <c:spPr>
            <a:ln w="11115">
              <a:solidFill>
                <a:srgbClr val="C0C0C0"/>
              </a:solidFill>
              <a:prstDash val="solid"/>
            </a:ln>
            <a:effectLst/>
          </c:spPr>
        </c:majorGridlines>
        <c:numFmt formatCode="General" sourceLinked="1"/>
        <c:majorTickMark val="none"/>
        <c:minorTickMark val="none"/>
        <c:tickLblPos val="nextTo"/>
        <c:spPr>
          <a:ln w="833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35195648"/>
        <c:crosses val="autoZero"/>
        <c:crossBetween val="between"/>
        <c:majorUnit val="20"/>
        <c:minorUnit val="2"/>
      </c:valAx>
      <c:spPr>
        <a:noFill/>
        <a:ln w="22231">
          <a:noFill/>
        </a:ln>
      </c:spPr>
    </c:plotArea>
    <c:legend>
      <c:legendPos val="r"/>
      <c:layout>
        <c:manualLayout>
          <c:xMode val="edge"/>
          <c:yMode val="edge"/>
          <c:x val="0.7497008703064677"/>
          <c:y val="0.10980815082866109"/>
          <c:w val="0.19290581650936944"/>
          <c:h val="0.58006163852190318"/>
        </c:manualLayout>
      </c:layout>
      <c:overlay val="0"/>
      <c:spPr>
        <a:solidFill>
          <a:schemeClr val="bg1"/>
        </a:solidFill>
        <a:ln w="22231">
          <a:noFill/>
        </a:ln>
      </c:spPr>
      <c:txPr>
        <a:bodyPr/>
        <a:lstStyle/>
        <a:p>
          <a:pPr>
            <a:defRPr sz="13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5" b="0" i="0" u="none" strike="noStrike" baseline="0">
          <a:solidFill>
            <a:schemeClr val="tx1"/>
          </a:solidFill>
          <a:latin typeface="Arial"/>
          <a:ea typeface="Arial"/>
          <a:cs typeface="Arial"/>
        </a:defRPr>
      </a:pPr>
      <a:endParaRPr lang="sv-SE"/>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284385783413384"/>
          <c:y val="2.5695931477516788E-2"/>
          <c:w val="0.57742513376577664"/>
          <c:h val="0.75446866522761957"/>
        </c:manualLayout>
      </c:layout>
      <c:barChart>
        <c:barDir val="bar"/>
        <c:grouping val="percentStacked"/>
        <c:varyColors val="0"/>
        <c:ser>
          <c:idx val="0"/>
          <c:order val="0"/>
          <c:tx>
            <c:strRef>
              <c:f>Sheet1!$A$2</c:f>
              <c:strCache>
                <c:ptCount val="1"/>
                <c:pt idx="0">
                  <c:v>Inte alls</c:v>
                </c:pt>
              </c:strCache>
            </c:strRef>
          </c:tx>
          <c:spPr>
            <a:solidFill>
              <a:srgbClr val="224768"/>
            </a:solidFill>
            <a:ln w="12651">
              <a:no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FFFFFF"/>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c:v>
                </c:pt>
              </c:strCache>
            </c:strRef>
          </c:cat>
          <c:val>
            <c:numRef>
              <c:f>Sheet1!$B$2:$F$2</c:f>
              <c:numCache>
                <c:formatCode>General</c:formatCode>
                <c:ptCount val="5"/>
                <c:pt idx="0">
                  <c:v>58.2</c:v>
                </c:pt>
                <c:pt idx="1">
                  <c:v>56.4</c:v>
                </c:pt>
                <c:pt idx="2">
                  <c:v>61.4</c:v>
                </c:pt>
                <c:pt idx="3">
                  <c:v>58.7</c:v>
                </c:pt>
                <c:pt idx="4">
                  <c:v>54.6</c:v>
                </c:pt>
              </c:numCache>
            </c:numRef>
          </c:val>
          <c:extLst>
            <c:ext xmlns:c16="http://schemas.microsoft.com/office/drawing/2014/chart" uri="{C3380CC4-5D6E-409C-BE32-E72D297353CC}">
              <c16:uniqueId val="{00000000-FBD3-4431-8C3F-254A582D7F4E}"/>
            </c:ext>
          </c:extLst>
        </c:ser>
        <c:ser>
          <c:idx val="1"/>
          <c:order val="1"/>
          <c:tx>
            <c:strRef>
              <c:f>Sheet1!$A$3</c:f>
              <c:strCache>
                <c:ptCount val="1"/>
                <c:pt idx="0">
                  <c:v>I ganska liten utsträckning</c:v>
                </c:pt>
              </c:strCache>
            </c:strRef>
          </c:tx>
          <c:spPr>
            <a:solidFill>
              <a:srgbClr val="86AED6"/>
            </a:solidFill>
            <a:ln w="12651">
              <a:no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333333"/>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c:v>
                </c:pt>
              </c:strCache>
            </c:strRef>
          </c:cat>
          <c:val>
            <c:numRef>
              <c:f>Sheet1!$B$3:$F$3</c:f>
              <c:numCache>
                <c:formatCode>General</c:formatCode>
                <c:ptCount val="5"/>
                <c:pt idx="0">
                  <c:v>20.2</c:v>
                </c:pt>
                <c:pt idx="1">
                  <c:v>7.3</c:v>
                </c:pt>
                <c:pt idx="2">
                  <c:v>24.1</c:v>
                </c:pt>
                <c:pt idx="3">
                  <c:v>28.4</c:v>
                </c:pt>
                <c:pt idx="4">
                  <c:v>21.4</c:v>
                </c:pt>
              </c:numCache>
            </c:numRef>
          </c:val>
          <c:extLst>
            <c:ext xmlns:c16="http://schemas.microsoft.com/office/drawing/2014/chart" uri="{C3380CC4-5D6E-409C-BE32-E72D297353CC}">
              <c16:uniqueId val="{00000001-FBD3-4431-8C3F-254A582D7F4E}"/>
            </c:ext>
          </c:extLst>
        </c:ser>
        <c:ser>
          <c:idx val="2"/>
          <c:order val="2"/>
          <c:tx>
            <c:strRef>
              <c:f>Sheet1!$A$4</c:f>
              <c:strCache>
                <c:ptCount val="1"/>
                <c:pt idx="0">
                  <c:v>I ganska stor utsträckning</c:v>
                </c:pt>
              </c:strCache>
            </c:strRef>
          </c:tx>
          <c:spPr>
            <a:solidFill>
              <a:srgbClr val="DF9B99"/>
            </a:solidFill>
            <a:ln w="12651">
              <a:no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333333"/>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c:v>
                </c:pt>
              </c:strCache>
            </c:strRef>
          </c:cat>
          <c:val>
            <c:numRef>
              <c:f>Sheet1!$B$4:$F$4</c:f>
              <c:numCache>
                <c:formatCode>General</c:formatCode>
                <c:ptCount val="5"/>
                <c:pt idx="0">
                  <c:v>6.9</c:v>
                </c:pt>
                <c:pt idx="1">
                  <c:v>12.7</c:v>
                </c:pt>
                <c:pt idx="2">
                  <c:v>3.8</c:v>
                </c:pt>
                <c:pt idx="3">
                  <c:v>2.8</c:v>
                </c:pt>
                <c:pt idx="4">
                  <c:v>8.8000000000000007</c:v>
                </c:pt>
              </c:numCache>
            </c:numRef>
          </c:val>
          <c:extLst>
            <c:ext xmlns:c16="http://schemas.microsoft.com/office/drawing/2014/chart" uri="{C3380CC4-5D6E-409C-BE32-E72D297353CC}">
              <c16:uniqueId val="{00000002-FBD3-4431-8C3F-254A582D7F4E}"/>
            </c:ext>
          </c:extLst>
        </c:ser>
        <c:ser>
          <c:idx val="3"/>
          <c:order val="3"/>
          <c:tx>
            <c:strRef>
              <c:f>Sheet1!$A$5</c:f>
              <c:strCache>
                <c:ptCount val="1"/>
                <c:pt idx="0">
                  <c:v>I mycket stor utsträckning</c:v>
                </c:pt>
              </c:strCache>
            </c:strRef>
          </c:tx>
          <c:spPr>
            <a:solidFill>
              <a:srgbClr val="8C2E2C"/>
            </a:solidFill>
            <a:ln w="12651">
              <a:no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chemeClr val="bg1"/>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c:v>
                </c:pt>
              </c:strCache>
            </c:strRef>
          </c:cat>
          <c:val>
            <c:numRef>
              <c:f>Sheet1!$B$5:$F$5</c:f>
              <c:numCache>
                <c:formatCode>General</c:formatCode>
                <c:ptCount val="5"/>
                <c:pt idx="0">
                  <c:v>3</c:v>
                </c:pt>
                <c:pt idx="1">
                  <c:v>5.5</c:v>
                </c:pt>
                <c:pt idx="2">
                  <c:v>0</c:v>
                </c:pt>
                <c:pt idx="3">
                  <c:v>2.6</c:v>
                </c:pt>
                <c:pt idx="4">
                  <c:v>5.2</c:v>
                </c:pt>
              </c:numCache>
            </c:numRef>
          </c:val>
          <c:extLst>
            <c:ext xmlns:c16="http://schemas.microsoft.com/office/drawing/2014/chart" uri="{C3380CC4-5D6E-409C-BE32-E72D297353CC}">
              <c16:uniqueId val="{00000003-FBD3-4431-8C3F-254A582D7F4E}"/>
            </c:ext>
          </c:extLst>
        </c:ser>
        <c:ser>
          <c:idx val="4"/>
          <c:order val="4"/>
          <c:tx>
            <c:strRef>
              <c:f>Sheet1!$A$6</c:f>
              <c:strCache>
                <c:ptCount val="1"/>
                <c:pt idx="0">
                  <c:v>Vet ej/Ej svar</c:v>
                </c:pt>
              </c:strCache>
            </c:strRef>
          </c:tx>
          <c:spPr>
            <a:solidFill>
              <a:schemeClr val="bg1"/>
            </a:solidFill>
            <a:ln w="3175">
              <a:solidFill>
                <a:schemeClr val="bg1">
                  <a:lumMod val="75000"/>
                </a:schemeClr>
              </a:solid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333333"/>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c:v>
                </c:pt>
              </c:strCache>
            </c:strRef>
          </c:cat>
          <c:val>
            <c:numRef>
              <c:f>Sheet1!$B$6:$F$6</c:f>
              <c:numCache>
                <c:formatCode>General</c:formatCode>
                <c:ptCount val="5"/>
                <c:pt idx="0">
                  <c:v>11.6</c:v>
                </c:pt>
                <c:pt idx="1">
                  <c:v>18.2</c:v>
                </c:pt>
                <c:pt idx="2">
                  <c:v>10.7</c:v>
                </c:pt>
                <c:pt idx="3">
                  <c:v>7.5</c:v>
                </c:pt>
                <c:pt idx="4">
                  <c:v>10</c:v>
                </c:pt>
              </c:numCache>
            </c:numRef>
          </c:val>
          <c:extLst>
            <c:ext xmlns:c16="http://schemas.microsoft.com/office/drawing/2014/chart" uri="{C3380CC4-5D6E-409C-BE32-E72D297353CC}">
              <c16:uniqueId val="{00000004-FBD3-4431-8C3F-254A582D7F4E}"/>
            </c:ext>
          </c:extLst>
        </c:ser>
        <c:dLbls>
          <c:showLegendKey val="0"/>
          <c:showVal val="0"/>
          <c:showCatName val="0"/>
          <c:showSerName val="0"/>
          <c:showPercent val="0"/>
          <c:showBubbleSize val="0"/>
        </c:dLbls>
        <c:gapWidth val="75"/>
        <c:overlap val="100"/>
        <c:axId val="142067584"/>
        <c:axId val="142069120"/>
      </c:barChart>
      <c:catAx>
        <c:axId val="142067584"/>
        <c:scaling>
          <c:orientation val="maxMin"/>
        </c:scaling>
        <c:delete val="0"/>
        <c:axPos val="l"/>
        <c:numFmt formatCode="General" sourceLinked="1"/>
        <c:majorTickMark val="none"/>
        <c:minorTickMark val="none"/>
        <c:tickLblPos val="nextTo"/>
        <c:spPr>
          <a:ln w="12651">
            <a:noFill/>
            <a:prstDash val="solid"/>
          </a:ln>
        </c:spPr>
        <c:txPr>
          <a:bodyPr rot="0" vert="horz"/>
          <a:lstStyle/>
          <a:p>
            <a:pPr rtl="0">
              <a:defRPr sz="1300" b="0" i="0" u="none" strike="noStrike" baseline="0">
                <a:solidFill>
                  <a:srgbClr val="333333"/>
                </a:solidFill>
                <a:latin typeface="+mn-lt"/>
                <a:ea typeface="Verdana"/>
                <a:cs typeface="Calibri" pitchFamily="34" charset="0"/>
              </a:defRPr>
            </a:pPr>
            <a:endParaRPr lang="sv-SE"/>
          </a:p>
        </c:txPr>
        <c:crossAx val="142069120"/>
        <c:crosses val="autoZero"/>
        <c:auto val="1"/>
        <c:lblAlgn val="ctr"/>
        <c:lblOffset val="100"/>
        <c:tickLblSkip val="1"/>
        <c:tickMarkSkip val="1"/>
        <c:noMultiLvlLbl val="0"/>
      </c:catAx>
      <c:valAx>
        <c:axId val="142069120"/>
        <c:scaling>
          <c:orientation val="minMax"/>
        </c:scaling>
        <c:delete val="0"/>
        <c:axPos val="b"/>
        <c:majorGridlines>
          <c:spPr>
            <a:ln w="12651">
              <a:solidFill>
                <a:srgbClr val="C0C0C0"/>
              </a:solidFill>
              <a:prstDash val="solid"/>
            </a:ln>
            <a:effectLst/>
          </c:spPr>
        </c:majorGridlines>
        <c:numFmt formatCode="0%" sourceLinked="0"/>
        <c:majorTickMark val="out"/>
        <c:minorTickMark val="none"/>
        <c:tickLblPos val="nextTo"/>
        <c:spPr>
          <a:ln w="12651">
            <a:solidFill>
              <a:srgbClr val="FFFFFF"/>
            </a:solidFill>
            <a:prstDash val="solid"/>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42067584"/>
        <c:crosses val="max"/>
        <c:crossBetween val="between"/>
        <c:majorUnit val="0.2"/>
      </c:valAx>
      <c:spPr>
        <a:noFill/>
        <a:ln w="25302">
          <a:noFill/>
        </a:ln>
      </c:spPr>
    </c:plotArea>
    <c:legend>
      <c:legendPos val="b"/>
      <c:layout>
        <c:manualLayout>
          <c:xMode val="edge"/>
          <c:yMode val="edge"/>
          <c:x val="0.13529000590399792"/>
          <c:y val="0.85991089510975161"/>
          <c:w val="0.79282084362738225"/>
          <c:h val="9.9460668001397745E-2"/>
        </c:manualLayout>
      </c:layout>
      <c:overlay val="0"/>
      <c:spPr>
        <a:noFill/>
        <a:ln w="25302">
          <a:noFill/>
        </a:ln>
      </c:spPr>
      <c:txPr>
        <a:bodyPr/>
        <a:lstStyle/>
        <a:p>
          <a:pPr>
            <a:defRPr sz="13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1793" b="1" i="0" u="none" strike="noStrike" baseline="0">
          <a:solidFill>
            <a:schemeClr val="tx1"/>
          </a:solidFill>
          <a:latin typeface="Trebuchet MS"/>
          <a:ea typeface="Trebuchet MS"/>
          <a:cs typeface="Trebuchet MS"/>
        </a:defRPr>
      </a:pPr>
      <a:endParaRPr lang="sv-SE"/>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414447982696769"/>
          <c:y val="2.5974025974026042E-2"/>
          <c:w val="0.61294994785116863"/>
          <c:h val="0.76033158129247624"/>
        </c:manualLayout>
      </c:layout>
      <c:barChart>
        <c:barDir val="col"/>
        <c:grouping val="stacked"/>
        <c:varyColors val="0"/>
        <c:ser>
          <c:idx val="1"/>
          <c:order val="0"/>
          <c:tx>
            <c:strRef>
              <c:f>Sheet1!$B$1</c:f>
              <c:strCache>
                <c:ptCount val="1"/>
                <c:pt idx="0">
                  <c:v>Mycket litet</c:v>
                </c:pt>
              </c:strCache>
            </c:strRef>
          </c:tx>
          <c:spPr>
            <a:solidFill>
              <a:srgbClr val="8C2E2C"/>
            </a:solidFill>
            <a:ln w="11115">
              <a:noFill/>
              <a:prstDash val="solid"/>
            </a:ln>
            <a:effectLst/>
            <a:scene3d>
              <a:camera prst="orthographicFront"/>
              <a:lightRig rig="threePt" dir="t"/>
            </a:scene3d>
            <a:sp3d/>
          </c:spPr>
          <c:invertIfNegative val="0"/>
          <c:dLbls>
            <c:numFmt formatCode="#,##0;#,##0" sourceLinked="0"/>
            <c:spPr>
              <a:noFill/>
              <a:ln w="22231">
                <a:noFill/>
              </a:ln>
              <a:effectLst/>
            </c:spPr>
            <c:txPr>
              <a:bodyPr/>
              <a:lstStyle/>
              <a:p>
                <a:pPr>
                  <a:defRPr sz="1050" b="0" i="0" u="none" strike="noStrike" baseline="0">
                    <a:solidFill>
                      <a:schemeClr val="bg1"/>
                    </a:solidFill>
                    <a:latin typeface="+mn-lt"/>
                    <a:ea typeface="Verdana"/>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Sheet1!$A$2:$A$26</c:f>
              <c:strCache>
                <c:ptCount val="25"/>
                <c:pt idx="0">
                  <c:v>01'</c:v>
                </c:pt>
                <c:pt idx="1">
                  <c:v>02'</c:v>
                </c:pt>
                <c:pt idx="2">
                  <c:v>03'</c:v>
                </c:pt>
                <c:pt idx="3">
                  <c:v>04'</c:v>
                </c:pt>
                <c:pt idx="4">
                  <c:v>05'</c:v>
                </c:pt>
                <c:pt idx="5">
                  <c:v>07'</c:v>
                </c:pt>
                <c:pt idx="6">
                  <c:v>09'</c:v>
                </c:pt>
                <c:pt idx="7">
                  <c:v>11'</c:v>
                </c:pt>
                <c:pt idx="8">
                  <c:v>13'</c:v>
                </c:pt>
                <c:pt idx="9">
                  <c:v>15'</c:v>
                </c:pt>
                <c:pt idx="10">
                  <c:v>17'</c:v>
                </c:pt>
                <c:pt idx="11">
                  <c:v>19'</c:v>
                </c:pt>
                <c:pt idx="13">
                  <c:v>01'</c:v>
                </c:pt>
                <c:pt idx="14">
                  <c:v>02'</c:v>
                </c:pt>
                <c:pt idx="15">
                  <c:v>03'</c:v>
                </c:pt>
                <c:pt idx="16">
                  <c:v>04'</c:v>
                </c:pt>
                <c:pt idx="17">
                  <c:v>05'</c:v>
                </c:pt>
                <c:pt idx="18">
                  <c:v>07'</c:v>
                </c:pt>
                <c:pt idx="19">
                  <c:v>09'</c:v>
                </c:pt>
                <c:pt idx="20">
                  <c:v>11'</c:v>
                </c:pt>
                <c:pt idx="21">
                  <c:v>13'</c:v>
                </c:pt>
                <c:pt idx="22">
                  <c:v>15'</c:v>
                </c:pt>
                <c:pt idx="23">
                  <c:v>17'</c:v>
                </c:pt>
                <c:pt idx="24">
                  <c:v>19'</c:v>
                </c:pt>
              </c:strCache>
            </c:strRef>
          </c:cat>
          <c:val>
            <c:numRef>
              <c:f>Sheet1!$B$2:$B$26</c:f>
              <c:numCache>
                <c:formatCode>General</c:formatCode>
                <c:ptCount val="25"/>
                <c:pt idx="0">
                  <c:v>1.8571800000000001</c:v>
                </c:pt>
                <c:pt idx="1">
                  <c:v>1.3716250000000001</c:v>
                </c:pt>
                <c:pt idx="2">
                  <c:v>2.0676329999999998</c:v>
                </c:pt>
                <c:pt idx="3">
                  <c:v>1.1496440000000001</c:v>
                </c:pt>
                <c:pt idx="4">
                  <c:v>0.45652713299999997</c:v>
                </c:pt>
                <c:pt idx="5">
                  <c:v>0.58991503999999995</c:v>
                </c:pt>
                <c:pt idx="6">
                  <c:v>0.21684907</c:v>
                </c:pt>
                <c:pt idx="7">
                  <c:v>1.0863100008</c:v>
                </c:pt>
                <c:pt idx="8">
                  <c:v>0.35098221819999997</c:v>
                </c:pt>
                <c:pt idx="9">
                  <c:v>1.8708097556000001</c:v>
                </c:pt>
                <c:pt idx="10">
                  <c:v>1.7988999999999999</c:v>
                </c:pt>
                <c:pt idx="11">
                  <c:v>2.9453999999999998</c:v>
                </c:pt>
                <c:pt idx="12">
                  <c:v>0</c:v>
                </c:pt>
                <c:pt idx="13">
                  <c:v>1.0228060000000001</c:v>
                </c:pt>
                <c:pt idx="14">
                  <c:v>1.107159</c:v>
                </c:pt>
                <c:pt idx="15">
                  <c:v>2.476378</c:v>
                </c:pt>
                <c:pt idx="16">
                  <c:v>3.0066470000000001</c:v>
                </c:pt>
                <c:pt idx="17">
                  <c:v>2.4433164010000001</c:v>
                </c:pt>
                <c:pt idx="18">
                  <c:v>3.0524839969999999</c:v>
                </c:pt>
                <c:pt idx="19">
                  <c:v>1.930137059</c:v>
                </c:pt>
                <c:pt idx="20">
                  <c:v>3.2704336893999999</c:v>
                </c:pt>
                <c:pt idx="21">
                  <c:v>3.9791041799000002</c:v>
                </c:pt>
                <c:pt idx="22">
                  <c:v>3.8727734718</c:v>
                </c:pt>
                <c:pt idx="23" formatCode="0\.000">
                  <c:v>3.4973999999999998</c:v>
                </c:pt>
                <c:pt idx="24" formatCode="0\.000">
                  <c:v>4.5368000000000004</c:v>
                </c:pt>
              </c:numCache>
            </c:numRef>
          </c:val>
          <c:extLst>
            <c:ext xmlns:c16="http://schemas.microsoft.com/office/drawing/2014/chart" uri="{C3380CC4-5D6E-409C-BE32-E72D297353CC}">
              <c16:uniqueId val="{00000000-1B33-4959-BEC2-9889126A0C1C}"/>
            </c:ext>
          </c:extLst>
        </c:ser>
        <c:ser>
          <c:idx val="0"/>
          <c:order val="1"/>
          <c:tx>
            <c:strRef>
              <c:f>Sheet1!$C$1</c:f>
              <c:strCache>
                <c:ptCount val="1"/>
                <c:pt idx="0">
                  <c:v>Ganska litet</c:v>
                </c:pt>
              </c:strCache>
            </c:strRef>
          </c:tx>
          <c:spPr>
            <a:solidFill>
              <a:srgbClr val="DF9B99"/>
            </a:solidFill>
            <a:ln w="33346">
              <a:noFill/>
              <a:prstDash val="solid"/>
            </a:ln>
            <a:effectLst/>
            <a:scene3d>
              <a:camera prst="orthographicFront"/>
              <a:lightRig rig="threePt" dir="t"/>
            </a:scene3d>
            <a:sp3d/>
          </c:spPr>
          <c:invertIfNegative val="0"/>
          <c:dLbls>
            <c:numFmt formatCode="#,##0;#,##0" sourceLinked="0"/>
            <c:spPr>
              <a:noFill/>
              <a:ln>
                <a:noFill/>
              </a:ln>
              <a:effectLst/>
            </c:spPr>
            <c:txPr>
              <a:bodyPr/>
              <a:lstStyle/>
              <a:p>
                <a:pPr>
                  <a:defRPr sz="1050">
                    <a:solidFill>
                      <a:srgbClr val="000000"/>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Sheet1!$A$2:$A$26</c:f>
              <c:strCache>
                <c:ptCount val="25"/>
                <c:pt idx="0">
                  <c:v>01'</c:v>
                </c:pt>
                <c:pt idx="1">
                  <c:v>02'</c:v>
                </c:pt>
                <c:pt idx="2">
                  <c:v>03'</c:v>
                </c:pt>
                <c:pt idx="3">
                  <c:v>04'</c:v>
                </c:pt>
                <c:pt idx="4">
                  <c:v>05'</c:v>
                </c:pt>
                <c:pt idx="5">
                  <c:v>07'</c:v>
                </c:pt>
                <c:pt idx="6">
                  <c:v>09'</c:v>
                </c:pt>
                <c:pt idx="7">
                  <c:v>11'</c:v>
                </c:pt>
                <c:pt idx="8">
                  <c:v>13'</c:v>
                </c:pt>
                <c:pt idx="9">
                  <c:v>15'</c:v>
                </c:pt>
                <c:pt idx="10">
                  <c:v>17'</c:v>
                </c:pt>
                <c:pt idx="11">
                  <c:v>19'</c:v>
                </c:pt>
                <c:pt idx="13">
                  <c:v>01'</c:v>
                </c:pt>
                <c:pt idx="14">
                  <c:v>02'</c:v>
                </c:pt>
                <c:pt idx="15">
                  <c:v>03'</c:v>
                </c:pt>
                <c:pt idx="16">
                  <c:v>04'</c:v>
                </c:pt>
                <c:pt idx="17">
                  <c:v>05'</c:v>
                </c:pt>
                <c:pt idx="18">
                  <c:v>07'</c:v>
                </c:pt>
                <c:pt idx="19">
                  <c:v>09'</c:v>
                </c:pt>
                <c:pt idx="20">
                  <c:v>11'</c:v>
                </c:pt>
                <c:pt idx="21">
                  <c:v>13'</c:v>
                </c:pt>
                <c:pt idx="22">
                  <c:v>15'</c:v>
                </c:pt>
                <c:pt idx="23">
                  <c:v>17'</c:v>
                </c:pt>
                <c:pt idx="24">
                  <c:v>19'</c:v>
                </c:pt>
              </c:strCache>
            </c:strRef>
          </c:cat>
          <c:val>
            <c:numRef>
              <c:f>Sheet1!$C$2:$C$26</c:f>
              <c:numCache>
                <c:formatCode>General</c:formatCode>
                <c:ptCount val="25"/>
                <c:pt idx="0">
                  <c:v>8.5411870000000008</c:v>
                </c:pt>
                <c:pt idx="1">
                  <c:v>3.865224</c:v>
                </c:pt>
                <c:pt idx="2">
                  <c:v>6.5556190000000001</c:v>
                </c:pt>
                <c:pt idx="3">
                  <c:v>2.415969</c:v>
                </c:pt>
                <c:pt idx="4">
                  <c:v>2.5713460210000001</c:v>
                </c:pt>
                <c:pt idx="5">
                  <c:v>6.888013613</c:v>
                </c:pt>
                <c:pt idx="6">
                  <c:v>3.8033348280000001</c:v>
                </c:pt>
                <c:pt idx="7">
                  <c:v>4.1643431225</c:v>
                </c:pt>
                <c:pt idx="8">
                  <c:v>5.6215011850999996</c:v>
                </c:pt>
                <c:pt idx="9">
                  <c:v>4.9583463621000003</c:v>
                </c:pt>
                <c:pt idx="10">
                  <c:v>8.4129000000000005</c:v>
                </c:pt>
                <c:pt idx="11">
                  <c:v>8.3046000000000006</c:v>
                </c:pt>
                <c:pt idx="12">
                  <c:v>0</c:v>
                </c:pt>
                <c:pt idx="13">
                  <c:v>6.7523470000000003</c:v>
                </c:pt>
                <c:pt idx="14">
                  <c:v>9.7459869999999995</c:v>
                </c:pt>
                <c:pt idx="15">
                  <c:v>11.24494</c:v>
                </c:pt>
                <c:pt idx="16">
                  <c:v>11.711790000000001</c:v>
                </c:pt>
                <c:pt idx="17">
                  <c:v>7.9048795959999998</c:v>
                </c:pt>
                <c:pt idx="18">
                  <c:v>6.7294490710000003</c:v>
                </c:pt>
                <c:pt idx="19">
                  <c:v>7.4721819710000004</c:v>
                </c:pt>
                <c:pt idx="20">
                  <c:v>11.245065970000001</c:v>
                </c:pt>
                <c:pt idx="21">
                  <c:v>12.607782897</c:v>
                </c:pt>
                <c:pt idx="22">
                  <c:v>13.471763327</c:v>
                </c:pt>
                <c:pt idx="23">
                  <c:v>17.464200000000002</c:v>
                </c:pt>
                <c:pt idx="24">
                  <c:v>11.0078</c:v>
                </c:pt>
              </c:numCache>
            </c:numRef>
          </c:val>
          <c:extLst>
            <c:ext xmlns:c16="http://schemas.microsoft.com/office/drawing/2014/chart" uri="{C3380CC4-5D6E-409C-BE32-E72D297353CC}">
              <c16:uniqueId val="{00000001-1B33-4959-BEC2-9889126A0C1C}"/>
            </c:ext>
          </c:extLst>
        </c:ser>
        <c:ser>
          <c:idx val="2"/>
          <c:order val="2"/>
          <c:tx>
            <c:strRef>
              <c:f>Sheet1!$D$1</c:f>
              <c:strCache>
                <c:ptCount val="1"/>
                <c:pt idx="0">
                  <c:v>Ganska stort</c:v>
                </c:pt>
              </c:strCache>
            </c:strRef>
          </c:tx>
          <c:spPr>
            <a:solidFill>
              <a:srgbClr val="86AED6"/>
            </a:solidFill>
            <a:ln w="33346">
              <a:noFill/>
              <a:prstDash val="solid"/>
            </a:ln>
            <a:effectLst/>
            <a:scene3d>
              <a:camera prst="orthographicFront"/>
              <a:lightRig rig="threePt" dir="t"/>
            </a:scene3d>
            <a:sp3d/>
          </c:spPr>
          <c:invertIfNegative val="0"/>
          <c:dLbls>
            <c:numFmt formatCode="#,##0" sourceLinked="0"/>
            <c:spPr>
              <a:noFill/>
              <a:ln>
                <a:noFill/>
              </a:ln>
              <a:effectLst/>
            </c:spPr>
            <c:txPr>
              <a:bodyPr/>
              <a:lstStyle/>
              <a:p>
                <a:pPr>
                  <a:defRPr sz="1050">
                    <a:solidFill>
                      <a:srgbClr val="333333"/>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Sheet1!$A$2:$A$26</c:f>
              <c:strCache>
                <c:ptCount val="25"/>
                <c:pt idx="0">
                  <c:v>01'</c:v>
                </c:pt>
                <c:pt idx="1">
                  <c:v>02'</c:v>
                </c:pt>
                <c:pt idx="2">
                  <c:v>03'</c:v>
                </c:pt>
                <c:pt idx="3">
                  <c:v>04'</c:v>
                </c:pt>
                <c:pt idx="4">
                  <c:v>05'</c:v>
                </c:pt>
                <c:pt idx="5">
                  <c:v>07'</c:v>
                </c:pt>
                <c:pt idx="6">
                  <c:v>09'</c:v>
                </c:pt>
                <c:pt idx="7">
                  <c:v>11'</c:v>
                </c:pt>
                <c:pt idx="8">
                  <c:v>13'</c:v>
                </c:pt>
                <c:pt idx="9">
                  <c:v>15'</c:v>
                </c:pt>
                <c:pt idx="10">
                  <c:v>17'</c:v>
                </c:pt>
                <c:pt idx="11">
                  <c:v>19'</c:v>
                </c:pt>
                <c:pt idx="13">
                  <c:v>01'</c:v>
                </c:pt>
                <c:pt idx="14">
                  <c:v>02'</c:v>
                </c:pt>
                <c:pt idx="15">
                  <c:v>03'</c:v>
                </c:pt>
                <c:pt idx="16">
                  <c:v>04'</c:v>
                </c:pt>
                <c:pt idx="17">
                  <c:v>05'</c:v>
                </c:pt>
                <c:pt idx="18">
                  <c:v>07'</c:v>
                </c:pt>
                <c:pt idx="19">
                  <c:v>09'</c:v>
                </c:pt>
                <c:pt idx="20">
                  <c:v>11'</c:v>
                </c:pt>
                <c:pt idx="21">
                  <c:v>13'</c:v>
                </c:pt>
                <c:pt idx="22">
                  <c:v>15'</c:v>
                </c:pt>
                <c:pt idx="23">
                  <c:v>17'</c:v>
                </c:pt>
                <c:pt idx="24">
                  <c:v>19'</c:v>
                </c:pt>
              </c:strCache>
            </c:strRef>
          </c:cat>
          <c:val>
            <c:numRef>
              <c:f>Sheet1!$D$2:$D$26</c:f>
              <c:numCache>
                <c:formatCode>General</c:formatCode>
                <c:ptCount val="25"/>
                <c:pt idx="0">
                  <c:v>52.41722</c:v>
                </c:pt>
                <c:pt idx="1">
                  <c:v>45.217919999999999</c:v>
                </c:pt>
                <c:pt idx="2">
                  <c:v>51.741219999999998</c:v>
                </c:pt>
                <c:pt idx="3">
                  <c:v>38.861910000000002</c:v>
                </c:pt>
                <c:pt idx="4">
                  <c:v>44.046756369999997</c:v>
                </c:pt>
                <c:pt idx="5">
                  <c:v>52.801634489999998</c:v>
                </c:pt>
                <c:pt idx="6">
                  <c:v>55.889321520000003</c:v>
                </c:pt>
                <c:pt idx="7">
                  <c:v>52.383301385000003</c:v>
                </c:pt>
                <c:pt idx="8">
                  <c:v>54.940005812999999</c:v>
                </c:pt>
                <c:pt idx="9">
                  <c:v>54.546571978000003</c:v>
                </c:pt>
                <c:pt idx="10">
                  <c:v>54.545299999999997</c:v>
                </c:pt>
                <c:pt idx="11">
                  <c:v>46.906999999999996</c:v>
                </c:pt>
                <c:pt idx="13">
                  <c:v>49.94003</c:v>
                </c:pt>
                <c:pt idx="14">
                  <c:v>47.106990000000003</c:v>
                </c:pt>
                <c:pt idx="15">
                  <c:v>52.658880000000003</c:v>
                </c:pt>
                <c:pt idx="16">
                  <c:v>47.213819999999998</c:v>
                </c:pt>
                <c:pt idx="17">
                  <c:v>44.439349810000003</c:v>
                </c:pt>
                <c:pt idx="18">
                  <c:v>57.0602102</c:v>
                </c:pt>
                <c:pt idx="19">
                  <c:v>59.787480389999999</c:v>
                </c:pt>
                <c:pt idx="20">
                  <c:v>56.375532673000002</c:v>
                </c:pt>
                <c:pt idx="21">
                  <c:v>53.508170290000002</c:v>
                </c:pt>
                <c:pt idx="22">
                  <c:v>56.065698689000001</c:v>
                </c:pt>
                <c:pt idx="23">
                  <c:v>54.348799999999997</c:v>
                </c:pt>
                <c:pt idx="24">
                  <c:v>53.214399999999998</c:v>
                </c:pt>
              </c:numCache>
            </c:numRef>
          </c:val>
          <c:extLst>
            <c:ext xmlns:c16="http://schemas.microsoft.com/office/drawing/2014/chart" uri="{C3380CC4-5D6E-409C-BE32-E72D297353CC}">
              <c16:uniqueId val="{00000002-1B33-4959-BEC2-9889126A0C1C}"/>
            </c:ext>
          </c:extLst>
        </c:ser>
        <c:ser>
          <c:idx val="3"/>
          <c:order val="3"/>
          <c:tx>
            <c:strRef>
              <c:f>Sheet1!$E$1</c:f>
              <c:strCache>
                <c:ptCount val="1"/>
                <c:pt idx="0">
                  <c:v>Mycket stort</c:v>
                </c:pt>
              </c:strCache>
            </c:strRef>
          </c:tx>
          <c:spPr>
            <a:solidFill>
              <a:srgbClr val="224768"/>
            </a:solidFill>
            <a:effectLst/>
            <a:scene3d>
              <a:camera prst="orthographicFront"/>
              <a:lightRig rig="threePt" dir="t"/>
            </a:scene3d>
            <a:sp3d/>
          </c:spPr>
          <c:invertIfNegative val="0"/>
          <c:dLbls>
            <c:numFmt formatCode="#,##0" sourceLinked="0"/>
            <c:spPr>
              <a:noFill/>
              <a:ln>
                <a:noFill/>
              </a:ln>
              <a:effectLst/>
            </c:spPr>
            <c:txPr>
              <a:bodyPr/>
              <a:lstStyle/>
              <a:p>
                <a:pPr>
                  <a:defRPr sz="1050">
                    <a:solidFill>
                      <a:schemeClr val="bg1"/>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Sheet1!$A$2:$A$26</c:f>
              <c:strCache>
                <c:ptCount val="25"/>
                <c:pt idx="0">
                  <c:v>01'</c:v>
                </c:pt>
                <c:pt idx="1">
                  <c:v>02'</c:v>
                </c:pt>
                <c:pt idx="2">
                  <c:v>03'</c:v>
                </c:pt>
                <c:pt idx="3">
                  <c:v>04'</c:v>
                </c:pt>
                <c:pt idx="4">
                  <c:v>05'</c:v>
                </c:pt>
                <c:pt idx="5">
                  <c:v>07'</c:v>
                </c:pt>
                <c:pt idx="6">
                  <c:v>09'</c:v>
                </c:pt>
                <c:pt idx="7">
                  <c:v>11'</c:v>
                </c:pt>
                <c:pt idx="8">
                  <c:v>13'</c:v>
                </c:pt>
                <c:pt idx="9">
                  <c:v>15'</c:v>
                </c:pt>
                <c:pt idx="10">
                  <c:v>17'</c:v>
                </c:pt>
                <c:pt idx="11">
                  <c:v>19'</c:v>
                </c:pt>
                <c:pt idx="13">
                  <c:v>01'</c:v>
                </c:pt>
                <c:pt idx="14">
                  <c:v>02'</c:v>
                </c:pt>
                <c:pt idx="15">
                  <c:v>03'</c:v>
                </c:pt>
                <c:pt idx="16">
                  <c:v>04'</c:v>
                </c:pt>
                <c:pt idx="17">
                  <c:v>05'</c:v>
                </c:pt>
                <c:pt idx="18">
                  <c:v>07'</c:v>
                </c:pt>
                <c:pt idx="19">
                  <c:v>09'</c:v>
                </c:pt>
                <c:pt idx="20">
                  <c:v>11'</c:v>
                </c:pt>
                <c:pt idx="21">
                  <c:v>13'</c:v>
                </c:pt>
                <c:pt idx="22">
                  <c:v>15'</c:v>
                </c:pt>
                <c:pt idx="23">
                  <c:v>17'</c:v>
                </c:pt>
                <c:pt idx="24">
                  <c:v>19'</c:v>
                </c:pt>
              </c:strCache>
            </c:strRef>
          </c:cat>
          <c:val>
            <c:numRef>
              <c:f>Sheet1!$E$2:$E$26</c:f>
              <c:numCache>
                <c:formatCode>General</c:formatCode>
                <c:ptCount val="25"/>
                <c:pt idx="0">
                  <c:v>36.654980000000002</c:v>
                </c:pt>
                <c:pt idx="1">
                  <c:v>49.193150000000003</c:v>
                </c:pt>
                <c:pt idx="2">
                  <c:v>39.171129999999998</c:v>
                </c:pt>
                <c:pt idx="3">
                  <c:v>56.823929999999997</c:v>
                </c:pt>
                <c:pt idx="4">
                  <c:v>51.004484550000001</c:v>
                </c:pt>
                <c:pt idx="5">
                  <c:v>37.113434820000002</c:v>
                </c:pt>
                <c:pt idx="6">
                  <c:v>38.340938370000003</c:v>
                </c:pt>
                <c:pt idx="7">
                  <c:v>40.783476665999999</c:v>
                </c:pt>
                <c:pt idx="8">
                  <c:v>34.294304746000002</c:v>
                </c:pt>
                <c:pt idx="9">
                  <c:v>34.790217837</c:v>
                </c:pt>
                <c:pt idx="10">
                  <c:v>32.025199999999998</c:v>
                </c:pt>
                <c:pt idx="11">
                  <c:v>33.4161</c:v>
                </c:pt>
                <c:pt idx="13">
                  <c:v>41.348219999999998</c:v>
                </c:pt>
                <c:pt idx="14">
                  <c:v>40.989730000000002</c:v>
                </c:pt>
                <c:pt idx="15">
                  <c:v>33.295499999999997</c:v>
                </c:pt>
                <c:pt idx="16">
                  <c:v>36.2119</c:v>
                </c:pt>
                <c:pt idx="17">
                  <c:v>42.434419390000002</c:v>
                </c:pt>
                <c:pt idx="18">
                  <c:v>30.007954860000002</c:v>
                </c:pt>
                <c:pt idx="19">
                  <c:v>27.407482980000001</c:v>
                </c:pt>
                <c:pt idx="20">
                  <c:v>25.72731439</c:v>
                </c:pt>
                <c:pt idx="21">
                  <c:v>22.435435876</c:v>
                </c:pt>
                <c:pt idx="22">
                  <c:v>21.637670303</c:v>
                </c:pt>
                <c:pt idx="23">
                  <c:v>21.130299999999998</c:v>
                </c:pt>
                <c:pt idx="24">
                  <c:v>25.57</c:v>
                </c:pt>
              </c:numCache>
            </c:numRef>
          </c:val>
          <c:extLst>
            <c:ext xmlns:c16="http://schemas.microsoft.com/office/drawing/2014/chart" uri="{C3380CC4-5D6E-409C-BE32-E72D297353CC}">
              <c16:uniqueId val="{00000003-1B33-4959-BEC2-9889126A0C1C}"/>
            </c:ext>
          </c:extLst>
        </c:ser>
        <c:ser>
          <c:idx val="4"/>
          <c:order val="4"/>
          <c:tx>
            <c:strRef>
              <c:f>Sheet1!$F$1</c:f>
              <c:strCache>
                <c:ptCount val="1"/>
                <c:pt idx="0">
                  <c:v>Vet ej/ej svar</c:v>
                </c:pt>
              </c:strCache>
            </c:strRef>
          </c:tx>
          <c:spPr>
            <a:solidFill>
              <a:srgbClr val="FFFFFF"/>
            </a:solidFill>
            <a:ln>
              <a:solidFill>
                <a:schemeClr val="bg1">
                  <a:lumMod val="85000"/>
                </a:schemeClr>
              </a:solidFill>
            </a:ln>
          </c:spPr>
          <c:invertIfNegative val="0"/>
          <c:dLbls>
            <c:numFmt formatCode="#,##0" sourceLinked="0"/>
            <c:spPr>
              <a:noFill/>
              <a:ln>
                <a:noFill/>
              </a:ln>
              <a:effectLst/>
            </c:spPr>
            <c:txPr>
              <a:bodyPr/>
              <a:lstStyle/>
              <a:p>
                <a:pPr>
                  <a:defRPr sz="1000">
                    <a:latin typeface="+mn-lt"/>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Sheet1!$A$2:$A$26</c:f>
              <c:strCache>
                <c:ptCount val="25"/>
                <c:pt idx="0">
                  <c:v>01'</c:v>
                </c:pt>
                <c:pt idx="1">
                  <c:v>02'</c:v>
                </c:pt>
                <c:pt idx="2">
                  <c:v>03'</c:v>
                </c:pt>
                <c:pt idx="3">
                  <c:v>04'</c:v>
                </c:pt>
                <c:pt idx="4">
                  <c:v>05'</c:v>
                </c:pt>
                <c:pt idx="5">
                  <c:v>07'</c:v>
                </c:pt>
                <c:pt idx="6">
                  <c:v>09'</c:v>
                </c:pt>
                <c:pt idx="7">
                  <c:v>11'</c:v>
                </c:pt>
                <c:pt idx="8">
                  <c:v>13'</c:v>
                </c:pt>
                <c:pt idx="9">
                  <c:v>15'</c:v>
                </c:pt>
                <c:pt idx="10">
                  <c:v>17'</c:v>
                </c:pt>
                <c:pt idx="11">
                  <c:v>19'</c:v>
                </c:pt>
                <c:pt idx="13">
                  <c:v>01'</c:v>
                </c:pt>
                <c:pt idx="14">
                  <c:v>02'</c:v>
                </c:pt>
                <c:pt idx="15">
                  <c:v>03'</c:v>
                </c:pt>
                <c:pt idx="16">
                  <c:v>04'</c:v>
                </c:pt>
                <c:pt idx="17">
                  <c:v>05'</c:v>
                </c:pt>
                <c:pt idx="18">
                  <c:v>07'</c:v>
                </c:pt>
                <c:pt idx="19">
                  <c:v>09'</c:v>
                </c:pt>
                <c:pt idx="20">
                  <c:v>11'</c:v>
                </c:pt>
                <c:pt idx="21">
                  <c:v>13'</c:v>
                </c:pt>
                <c:pt idx="22">
                  <c:v>15'</c:v>
                </c:pt>
                <c:pt idx="23">
                  <c:v>17'</c:v>
                </c:pt>
                <c:pt idx="24">
                  <c:v>19'</c:v>
                </c:pt>
              </c:strCache>
            </c:strRef>
          </c:cat>
          <c:val>
            <c:numRef>
              <c:f>Sheet1!$F$2:$F$26</c:f>
              <c:numCache>
                <c:formatCode>General</c:formatCode>
                <c:ptCount val="25"/>
                <c:pt idx="0">
                  <c:v>0.52943299999999738</c:v>
                </c:pt>
                <c:pt idx="1">
                  <c:v>0.35208099999999831</c:v>
                </c:pt>
                <c:pt idx="2">
                  <c:v>0.46439800000000275</c:v>
                </c:pt>
                <c:pt idx="3">
                  <c:v>0.74854700000000207</c:v>
                </c:pt>
                <c:pt idx="4">
                  <c:v>1.9208859260000111</c:v>
                </c:pt>
                <c:pt idx="5">
                  <c:v>2.6070020370000009</c:v>
                </c:pt>
                <c:pt idx="6">
                  <c:v>1.7495562119999875</c:v>
                </c:pt>
                <c:pt idx="7">
                  <c:v>1.5825688257000081</c:v>
                </c:pt>
                <c:pt idx="8">
                  <c:v>4.7932060377000028</c:v>
                </c:pt>
                <c:pt idx="9">
                  <c:v>3.8340540673000021</c:v>
                </c:pt>
                <c:pt idx="10">
                  <c:v>3.2176999999999998</c:v>
                </c:pt>
                <c:pt idx="11">
                  <c:v>8.4269999999999996</c:v>
                </c:pt>
                <c:pt idx="13">
                  <c:v>0.93659700000000612</c:v>
                </c:pt>
                <c:pt idx="14">
                  <c:v>1.0501339999999857</c:v>
                </c:pt>
                <c:pt idx="15">
                  <c:v>0.32430199999998877</c:v>
                </c:pt>
                <c:pt idx="16">
                  <c:v>1.855842999999993</c:v>
                </c:pt>
                <c:pt idx="17">
                  <c:v>2.7780348029999971</c:v>
                </c:pt>
                <c:pt idx="18">
                  <c:v>3.1499018720000009</c:v>
                </c:pt>
                <c:pt idx="19">
                  <c:v>3.4027176000000026</c:v>
                </c:pt>
                <c:pt idx="20">
                  <c:v>3.3816532775999946</c:v>
                </c:pt>
                <c:pt idx="21">
                  <c:v>7.4695067571000067</c:v>
                </c:pt>
                <c:pt idx="22">
                  <c:v>4.9520942091999984</c:v>
                </c:pt>
                <c:pt idx="23">
                  <c:v>3.5592999999999999</c:v>
                </c:pt>
                <c:pt idx="24">
                  <c:v>5.6710000000000003</c:v>
                </c:pt>
              </c:numCache>
            </c:numRef>
          </c:val>
          <c:extLst>
            <c:ext xmlns:c16="http://schemas.microsoft.com/office/drawing/2014/chart" uri="{C3380CC4-5D6E-409C-BE32-E72D297353CC}">
              <c16:uniqueId val="{00000004-1B33-4959-BEC2-9889126A0C1C}"/>
            </c:ext>
          </c:extLst>
        </c:ser>
        <c:dLbls>
          <c:showLegendKey val="0"/>
          <c:showVal val="1"/>
          <c:showCatName val="0"/>
          <c:showSerName val="0"/>
          <c:showPercent val="0"/>
          <c:showBubbleSize val="0"/>
        </c:dLbls>
        <c:gapWidth val="61"/>
        <c:overlap val="100"/>
        <c:axId val="142420608"/>
        <c:axId val="142434688"/>
      </c:barChart>
      <c:catAx>
        <c:axId val="142420608"/>
        <c:scaling>
          <c:orientation val="minMax"/>
        </c:scaling>
        <c:delete val="0"/>
        <c:axPos val="b"/>
        <c:numFmt formatCode="General" sourceLinked="1"/>
        <c:majorTickMark val="none"/>
        <c:minorTickMark val="none"/>
        <c:tickLblPos val="low"/>
        <c:spPr>
          <a:ln w="11115">
            <a:solidFill>
              <a:schemeClr val="tx1">
                <a:lumMod val="50000"/>
                <a:lumOff val="50000"/>
              </a:schemeClr>
            </a:solidFill>
            <a:prstDash val="solid"/>
          </a:ln>
        </c:spPr>
        <c:txPr>
          <a:bodyPr rot="0" vert="horz"/>
          <a:lstStyle/>
          <a:p>
            <a:pPr>
              <a:defRPr sz="1200" b="0" i="0" u="none" strike="noStrike" baseline="0">
                <a:solidFill>
                  <a:srgbClr val="333333"/>
                </a:solidFill>
                <a:latin typeface="+mn-lt"/>
                <a:ea typeface="Verdana"/>
                <a:cs typeface="Calibri" pitchFamily="34" charset="0"/>
              </a:defRPr>
            </a:pPr>
            <a:endParaRPr lang="sv-SE"/>
          </a:p>
        </c:txPr>
        <c:crossAx val="142434688"/>
        <c:crossesAt val="0"/>
        <c:auto val="0"/>
        <c:lblAlgn val="ctr"/>
        <c:lblOffset val="100"/>
        <c:tickLblSkip val="1"/>
        <c:tickMarkSkip val="1"/>
        <c:noMultiLvlLbl val="0"/>
      </c:catAx>
      <c:valAx>
        <c:axId val="142434688"/>
        <c:scaling>
          <c:orientation val="minMax"/>
          <c:max val="100"/>
          <c:min val="0"/>
        </c:scaling>
        <c:delete val="0"/>
        <c:axPos val="l"/>
        <c:majorGridlines>
          <c:spPr>
            <a:ln w="11115">
              <a:solidFill>
                <a:srgbClr val="C0C0C0"/>
              </a:solidFill>
              <a:prstDash val="solid"/>
            </a:ln>
            <a:effectLst/>
          </c:spPr>
        </c:majorGridlines>
        <c:numFmt formatCode="General" sourceLinked="1"/>
        <c:majorTickMark val="none"/>
        <c:minorTickMark val="none"/>
        <c:tickLblPos val="nextTo"/>
        <c:spPr>
          <a:ln w="833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42420608"/>
        <c:crosses val="autoZero"/>
        <c:crossBetween val="between"/>
        <c:majorUnit val="20"/>
        <c:minorUnit val="2"/>
      </c:valAx>
      <c:spPr>
        <a:noFill/>
        <a:ln w="22231">
          <a:noFill/>
        </a:ln>
      </c:spPr>
    </c:plotArea>
    <c:legend>
      <c:legendPos val="r"/>
      <c:layout>
        <c:manualLayout>
          <c:xMode val="edge"/>
          <c:yMode val="edge"/>
          <c:x val="0.82077251127471862"/>
          <c:y val="0.19231683679831041"/>
          <c:w val="0.12165495491595707"/>
          <c:h val="0.44918563177692744"/>
        </c:manualLayout>
      </c:layout>
      <c:overlay val="0"/>
      <c:spPr>
        <a:solidFill>
          <a:schemeClr val="bg1"/>
        </a:solidFill>
        <a:ln w="22231">
          <a:noFill/>
        </a:ln>
      </c:spPr>
      <c:txPr>
        <a:bodyPr/>
        <a:lstStyle/>
        <a:p>
          <a:pPr>
            <a:defRPr sz="13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5" b="0" i="0" u="none" strike="noStrike" baseline="0">
          <a:solidFill>
            <a:schemeClr val="tx1"/>
          </a:solidFill>
          <a:latin typeface="Arial"/>
          <a:ea typeface="Arial"/>
          <a:cs typeface="Arial"/>
        </a:defRPr>
      </a:pPr>
      <a:endParaRPr lang="sv-SE"/>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284385783413379"/>
          <c:y val="2.5695931477516767E-2"/>
          <c:w val="0.57742513376577664"/>
          <c:h val="0.82869379014990063"/>
        </c:manualLayout>
      </c:layout>
      <c:barChart>
        <c:barDir val="bar"/>
        <c:grouping val="percentStacked"/>
        <c:varyColors val="0"/>
        <c:ser>
          <c:idx val="0"/>
          <c:order val="0"/>
          <c:tx>
            <c:strRef>
              <c:f>Sheet1!$A$2</c:f>
              <c:strCache>
                <c:ptCount val="1"/>
                <c:pt idx="0">
                  <c:v>Mycket stort </c:v>
                </c:pt>
              </c:strCache>
            </c:strRef>
          </c:tx>
          <c:spPr>
            <a:solidFill>
              <a:srgbClr val="224768"/>
            </a:solidFill>
            <a:ln w="12651">
              <a:no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FFFFFF"/>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c:v>
                </c:pt>
              </c:strCache>
            </c:strRef>
          </c:cat>
          <c:val>
            <c:numRef>
              <c:f>Sheet1!$B$2:$F$2</c:f>
              <c:numCache>
                <c:formatCode>General</c:formatCode>
                <c:ptCount val="5"/>
                <c:pt idx="0">
                  <c:v>33.4</c:v>
                </c:pt>
                <c:pt idx="1">
                  <c:v>30.9</c:v>
                </c:pt>
                <c:pt idx="2">
                  <c:v>42</c:v>
                </c:pt>
                <c:pt idx="3">
                  <c:v>29.8</c:v>
                </c:pt>
                <c:pt idx="4">
                  <c:v>29</c:v>
                </c:pt>
              </c:numCache>
            </c:numRef>
          </c:val>
          <c:extLst>
            <c:ext xmlns:c16="http://schemas.microsoft.com/office/drawing/2014/chart" uri="{C3380CC4-5D6E-409C-BE32-E72D297353CC}">
              <c16:uniqueId val="{00000000-69BB-48CC-BF02-B3414F50CE60}"/>
            </c:ext>
          </c:extLst>
        </c:ser>
        <c:ser>
          <c:idx val="1"/>
          <c:order val="1"/>
          <c:tx>
            <c:strRef>
              <c:f>Sheet1!$A$3</c:f>
              <c:strCache>
                <c:ptCount val="1"/>
                <c:pt idx="0">
                  <c:v>Ganska stort </c:v>
                </c:pt>
              </c:strCache>
            </c:strRef>
          </c:tx>
          <c:spPr>
            <a:solidFill>
              <a:srgbClr val="86AED6"/>
            </a:solidFill>
            <a:ln w="12651">
              <a:no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333333"/>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c:v>
                </c:pt>
              </c:strCache>
            </c:strRef>
          </c:cat>
          <c:val>
            <c:numRef>
              <c:f>Sheet1!$B$3:$F$3</c:f>
              <c:numCache>
                <c:formatCode>General</c:formatCode>
                <c:ptCount val="5"/>
                <c:pt idx="0">
                  <c:v>46.9</c:v>
                </c:pt>
                <c:pt idx="1">
                  <c:v>45.5</c:v>
                </c:pt>
                <c:pt idx="2">
                  <c:v>42.3</c:v>
                </c:pt>
                <c:pt idx="3">
                  <c:v>51.3</c:v>
                </c:pt>
                <c:pt idx="4">
                  <c:v>50.8</c:v>
                </c:pt>
              </c:numCache>
            </c:numRef>
          </c:val>
          <c:extLst>
            <c:ext xmlns:c16="http://schemas.microsoft.com/office/drawing/2014/chart" uri="{C3380CC4-5D6E-409C-BE32-E72D297353CC}">
              <c16:uniqueId val="{00000001-69BB-48CC-BF02-B3414F50CE60}"/>
            </c:ext>
          </c:extLst>
        </c:ser>
        <c:ser>
          <c:idx val="2"/>
          <c:order val="2"/>
          <c:tx>
            <c:strRef>
              <c:f>Sheet1!$A$4</c:f>
              <c:strCache>
                <c:ptCount val="1"/>
                <c:pt idx="0">
                  <c:v>Ganska litet </c:v>
                </c:pt>
              </c:strCache>
            </c:strRef>
          </c:tx>
          <c:spPr>
            <a:solidFill>
              <a:srgbClr val="DF9B99"/>
            </a:solidFill>
            <a:ln w="12651">
              <a:no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333333"/>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c:v>
                </c:pt>
              </c:strCache>
            </c:strRef>
          </c:cat>
          <c:val>
            <c:numRef>
              <c:f>Sheet1!$B$4:$F$4</c:f>
              <c:numCache>
                <c:formatCode>General</c:formatCode>
                <c:ptCount val="5"/>
                <c:pt idx="0">
                  <c:v>8.3000000000000007</c:v>
                </c:pt>
                <c:pt idx="1">
                  <c:v>9.1</c:v>
                </c:pt>
                <c:pt idx="2">
                  <c:v>11</c:v>
                </c:pt>
                <c:pt idx="3">
                  <c:v>3.7</c:v>
                </c:pt>
                <c:pt idx="4">
                  <c:v>8.1999999999999993</c:v>
                </c:pt>
              </c:numCache>
            </c:numRef>
          </c:val>
          <c:extLst>
            <c:ext xmlns:c16="http://schemas.microsoft.com/office/drawing/2014/chart" uri="{C3380CC4-5D6E-409C-BE32-E72D297353CC}">
              <c16:uniqueId val="{00000002-69BB-48CC-BF02-B3414F50CE60}"/>
            </c:ext>
          </c:extLst>
        </c:ser>
        <c:ser>
          <c:idx val="3"/>
          <c:order val="3"/>
          <c:tx>
            <c:strRef>
              <c:f>Sheet1!$A$5</c:f>
              <c:strCache>
                <c:ptCount val="1"/>
                <c:pt idx="0">
                  <c:v>Mycket litet </c:v>
                </c:pt>
              </c:strCache>
            </c:strRef>
          </c:tx>
          <c:spPr>
            <a:solidFill>
              <a:srgbClr val="8C2E2C"/>
            </a:solidFill>
            <a:ln w="12651">
              <a:no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chemeClr val="bg1"/>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c:v>
                </c:pt>
              </c:strCache>
            </c:strRef>
          </c:cat>
          <c:val>
            <c:numRef>
              <c:f>Sheet1!$B$5:$F$5</c:f>
              <c:numCache>
                <c:formatCode>General</c:formatCode>
                <c:ptCount val="5"/>
                <c:pt idx="0">
                  <c:v>2.9</c:v>
                </c:pt>
                <c:pt idx="1">
                  <c:v>3.6</c:v>
                </c:pt>
                <c:pt idx="2">
                  <c:v>0</c:v>
                </c:pt>
                <c:pt idx="3">
                  <c:v>2.8</c:v>
                </c:pt>
                <c:pt idx="4">
                  <c:v>6.8</c:v>
                </c:pt>
              </c:numCache>
            </c:numRef>
          </c:val>
          <c:extLst>
            <c:ext xmlns:c16="http://schemas.microsoft.com/office/drawing/2014/chart" uri="{C3380CC4-5D6E-409C-BE32-E72D297353CC}">
              <c16:uniqueId val="{00000003-69BB-48CC-BF02-B3414F50CE60}"/>
            </c:ext>
          </c:extLst>
        </c:ser>
        <c:ser>
          <c:idx val="4"/>
          <c:order val="4"/>
          <c:tx>
            <c:strRef>
              <c:f>Sheet1!$A$6</c:f>
              <c:strCache>
                <c:ptCount val="1"/>
                <c:pt idx="0">
                  <c:v>Tveksam, vet ej </c:v>
                </c:pt>
              </c:strCache>
            </c:strRef>
          </c:tx>
          <c:spPr>
            <a:solidFill>
              <a:schemeClr val="bg1"/>
            </a:solidFill>
            <a:ln w="3175">
              <a:solidFill>
                <a:schemeClr val="bg1">
                  <a:lumMod val="75000"/>
                </a:schemeClr>
              </a:solid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333333"/>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c:v>
                </c:pt>
              </c:strCache>
            </c:strRef>
          </c:cat>
          <c:val>
            <c:numRef>
              <c:f>Sheet1!$B$6:$F$6</c:f>
              <c:numCache>
                <c:formatCode>General</c:formatCode>
                <c:ptCount val="5"/>
                <c:pt idx="0">
                  <c:v>8.4</c:v>
                </c:pt>
                <c:pt idx="1">
                  <c:v>10.9</c:v>
                </c:pt>
                <c:pt idx="2">
                  <c:v>4.8</c:v>
                </c:pt>
                <c:pt idx="3">
                  <c:v>12.4</c:v>
                </c:pt>
                <c:pt idx="4">
                  <c:v>5.2</c:v>
                </c:pt>
              </c:numCache>
            </c:numRef>
          </c:val>
          <c:extLst>
            <c:ext xmlns:c16="http://schemas.microsoft.com/office/drawing/2014/chart" uri="{C3380CC4-5D6E-409C-BE32-E72D297353CC}">
              <c16:uniqueId val="{00000004-69BB-48CC-BF02-B3414F50CE60}"/>
            </c:ext>
          </c:extLst>
        </c:ser>
        <c:dLbls>
          <c:showLegendKey val="0"/>
          <c:showVal val="0"/>
          <c:showCatName val="0"/>
          <c:showSerName val="0"/>
          <c:showPercent val="0"/>
          <c:showBubbleSize val="0"/>
        </c:dLbls>
        <c:gapWidth val="75"/>
        <c:overlap val="100"/>
        <c:axId val="142510336"/>
        <c:axId val="142536704"/>
      </c:barChart>
      <c:catAx>
        <c:axId val="142510336"/>
        <c:scaling>
          <c:orientation val="maxMin"/>
        </c:scaling>
        <c:delete val="0"/>
        <c:axPos val="l"/>
        <c:numFmt formatCode="General" sourceLinked="1"/>
        <c:majorTickMark val="none"/>
        <c:minorTickMark val="none"/>
        <c:tickLblPos val="nextTo"/>
        <c:spPr>
          <a:ln w="12651">
            <a:noFill/>
            <a:prstDash val="solid"/>
          </a:ln>
        </c:spPr>
        <c:txPr>
          <a:bodyPr rot="0" vert="horz"/>
          <a:lstStyle/>
          <a:p>
            <a:pPr rtl="0">
              <a:defRPr sz="1300" b="0" i="0" u="none" strike="noStrike" baseline="0">
                <a:solidFill>
                  <a:srgbClr val="333333"/>
                </a:solidFill>
                <a:latin typeface="+mn-lt"/>
                <a:ea typeface="Verdana"/>
                <a:cs typeface="Calibri" pitchFamily="34" charset="0"/>
              </a:defRPr>
            </a:pPr>
            <a:endParaRPr lang="sv-SE"/>
          </a:p>
        </c:txPr>
        <c:crossAx val="142536704"/>
        <c:crosses val="autoZero"/>
        <c:auto val="1"/>
        <c:lblAlgn val="ctr"/>
        <c:lblOffset val="100"/>
        <c:tickLblSkip val="1"/>
        <c:tickMarkSkip val="1"/>
        <c:noMultiLvlLbl val="0"/>
      </c:catAx>
      <c:valAx>
        <c:axId val="142536704"/>
        <c:scaling>
          <c:orientation val="minMax"/>
        </c:scaling>
        <c:delete val="0"/>
        <c:axPos val="b"/>
        <c:majorGridlines>
          <c:spPr>
            <a:ln w="12651">
              <a:solidFill>
                <a:srgbClr val="C0C0C0"/>
              </a:solidFill>
              <a:prstDash val="solid"/>
            </a:ln>
            <a:effectLst/>
          </c:spPr>
        </c:majorGridlines>
        <c:numFmt formatCode="0%" sourceLinked="0"/>
        <c:majorTickMark val="out"/>
        <c:minorTickMark val="none"/>
        <c:tickLblPos val="nextTo"/>
        <c:spPr>
          <a:ln w="12651">
            <a:solidFill>
              <a:srgbClr val="FFFFFF"/>
            </a:solidFill>
            <a:prstDash val="solid"/>
          </a:ln>
        </c:spPr>
        <c:txPr>
          <a:bodyPr rot="0" vert="horz"/>
          <a:lstStyle/>
          <a:p>
            <a:pPr>
              <a:defRPr sz="1000" b="0" i="0" u="none" strike="noStrike" baseline="0">
                <a:solidFill>
                  <a:srgbClr val="333333"/>
                </a:solidFill>
                <a:latin typeface="+mn-lt"/>
                <a:ea typeface="Verdana"/>
                <a:cs typeface="Calibri" pitchFamily="34" charset="0"/>
              </a:defRPr>
            </a:pPr>
            <a:endParaRPr lang="sv-SE"/>
          </a:p>
        </c:txPr>
        <c:crossAx val="142510336"/>
        <c:crosses val="max"/>
        <c:crossBetween val="between"/>
        <c:majorUnit val="0.2"/>
      </c:valAx>
      <c:spPr>
        <a:noFill/>
        <a:ln w="25302">
          <a:noFill/>
        </a:ln>
      </c:spPr>
    </c:plotArea>
    <c:legend>
      <c:legendPos val="b"/>
      <c:layout>
        <c:manualLayout>
          <c:xMode val="edge"/>
          <c:yMode val="edge"/>
          <c:x val="0.23662561478908928"/>
          <c:y val="0.91562082849459903"/>
          <c:w val="0.58264509821968724"/>
          <c:h val="8.2237845818221966E-2"/>
        </c:manualLayout>
      </c:layout>
      <c:overlay val="0"/>
      <c:spPr>
        <a:noFill/>
        <a:ln w="25302">
          <a:noFill/>
        </a:ln>
      </c:spPr>
      <c:txPr>
        <a:bodyPr/>
        <a:lstStyle/>
        <a:p>
          <a:pPr>
            <a:defRPr sz="13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1793" b="1" i="0" u="none" strike="noStrike" baseline="0">
          <a:solidFill>
            <a:schemeClr val="tx1"/>
          </a:solidFill>
          <a:latin typeface="Trebuchet MS"/>
          <a:ea typeface="Trebuchet MS"/>
          <a:cs typeface="Trebuchet MS"/>
        </a:defRPr>
      </a:pPr>
      <a:endParaRPr lang="sv-SE"/>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33686978287898"/>
          <c:y val="6.0554929923611917E-2"/>
          <c:w val="0.53203483537553664"/>
          <c:h val="0.78883911888578062"/>
        </c:manualLayout>
      </c:layout>
      <c:lineChart>
        <c:grouping val="standard"/>
        <c:varyColors val="0"/>
        <c:ser>
          <c:idx val="1"/>
          <c:order val="0"/>
          <c:tx>
            <c:strRef>
              <c:f>Sheet1!$A$2</c:f>
              <c:strCache>
                <c:ptCount val="1"/>
                <c:pt idx="0">
                  <c:v>Säkerheten för de som arbetar på Barsebäcksverket </c:v>
                </c:pt>
              </c:strCache>
            </c:strRef>
          </c:tx>
          <c:spPr>
            <a:ln w="31750">
              <a:solidFill>
                <a:srgbClr val="003076"/>
              </a:solidFill>
              <a:prstDash val="solid"/>
            </a:ln>
            <a:effectLst/>
          </c:spPr>
          <c:marker>
            <c:symbol val="circle"/>
            <c:size val="13"/>
            <c:spPr>
              <a:solidFill>
                <a:srgbClr val="003076"/>
              </a:solidFill>
              <a:ln>
                <a:noFill/>
                <a:prstDash val="solid"/>
              </a:ln>
              <a:effectLst/>
              <a:scene3d>
                <a:camera prst="orthographicFront"/>
                <a:lightRig rig="threePt" dir="t"/>
              </a:scene3d>
              <a:sp3d>
                <a:bevelB/>
              </a:sp3d>
            </c:spPr>
          </c:marker>
          <c:dLbls>
            <c:numFmt formatCode="#,##0.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Sheet1!$B$2:$M$2</c:f>
              <c:numCache>
                <c:formatCode>General</c:formatCode>
                <c:ptCount val="12"/>
                <c:pt idx="0">
                  <c:v>4.2</c:v>
                </c:pt>
                <c:pt idx="1">
                  <c:v>4.4000000000000004</c:v>
                </c:pt>
                <c:pt idx="2">
                  <c:v>4.3</c:v>
                </c:pt>
                <c:pt idx="3">
                  <c:v>4.5</c:v>
                </c:pt>
                <c:pt idx="4">
                  <c:v>4.4998528679999996</c:v>
                </c:pt>
                <c:pt idx="5">
                  <c:v>4.3200901050000002</c:v>
                </c:pt>
                <c:pt idx="6">
                  <c:v>4.3848970749999996</c:v>
                </c:pt>
                <c:pt idx="7">
                  <c:v>4.3115365832999997</c:v>
                </c:pt>
                <c:pt idx="8">
                  <c:v>4.3725785424000003</c:v>
                </c:pt>
                <c:pt idx="9">
                  <c:v>4.4130384322999996</c:v>
                </c:pt>
                <c:pt idx="10">
                  <c:v>4.3665000000000003</c:v>
                </c:pt>
                <c:pt idx="11">
                  <c:v>4.3955000000000002</c:v>
                </c:pt>
              </c:numCache>
            </c:numRef>
          </c:val>
          <c:smooth val="1"/>
          <c:extLst>
            <c:ext xmlns:c16="http://schemas.microsoft.com/office/drawing/2014/chart" uri="{C3380CC4-5D6E-409C-BE32-E72D297353CC}">
              <c16:uniqueId val="{00000000-FB43-41D4-8756-35C2511E2222}"/>
            </c:ext>
          </c:extLst>
        </c:ser>
        <c:ser>
          <c:idx val="0"/>
          <c:order val="1"/>
          <c:tx>
            <c:strRef>
              <c:f>Sheet1!$A$4</c:f>
              <c:strCache>
                <c:ptCount val="1"/>
                <c:pt idx="0">
                  <c:v>Säkerheten, dvs hur väl man är garderad mot att radioaktiva utsläpp inträffar (2001-2013)</c:v>
                </c:pt>
              </c:strCache>
            </c:strRef>
          </c:tx>
          <c:spPr>
            <a:ln w="31750">
              <a:solidFill>
                <a:srgbClr val="C00000"/>
              </a:solidFill>
              <a:prstDash val="solid"/>
            </a:ln>
            <a:effectLst/>
          </c:spPr>
          <c:marker>
            <c:symbol val="circle"/>
            <c:size val="13"/>
            <c:spPr>
              <a:solidFill>
                <a:srgbClr val="C00000"/>
              </a:solidFill>
              <a:ln>
                <a:noFill/>
                <a:prstDash val="solid"/>
              </a:ln>
              <a:effectLst/>
              <a:scene3d>
                <a:camera prst="orthographicFront"/>
                <a:lightRig rig="threePt" dir="t"/>
              </a:scene3d>
              <a:sp3d>
                <a:bevelB/>
              </a:sp3d>
            </c:spPr>
          </c:marker>
          <c:dLbls>
            <c:numFmt formatCode="#,##0.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Sheet1!$B$4:$M$4</c:f>
              <c:numCache>
                <c:formatCode>General</c:formatCode>
                <c:ptCount val="12"/>
                <c:pt idx="0">
                  <c:v>4</c:v>
                </c:pt>
                <c:pt idx="1">
                  <c:v>4.3</c:v>
                </c:pt>
                <c:pt idx="2">
                  <c:v>4.0999999999999996</c:v>
                </c:pt>
                <c:pt idx="3">
                  <c:v>4.4000000000000004</c:v>
                </c:pt>
                <c:pt idx="4">
                  <c:v>4.4568677509999999</c:v>
                </c:pt>
                <c:pt idx="5">
                  <c:v>4.2284077289999997</c:v>
                </c:pt>
                <c:pt idx="6">
                  <c:v>4.2856187459999999</c:v>
                </c:pt>
                <c:pt idx="7">
                  <c:v>4.2467904690999996</c:v>
                </c:pt>
                <c:pt idx="8">
                  <c:v>4.2657692190000001</c:v>
                </c:pt>
              </c:numCache>
            </c:numRef>
          </c:val>
          <c:smooth val="1"/>
          <c:extLst>
            <c:ext xmlns:c16="http://schemas.microsoft.com/office/drawing/2014/chart" uri="{C3380CC4-5D6E-409C-BE32-E72D297353CC}">
              <c16:uniqueId val="{00000001-FB43-41D4-8756-35C2511E2222}"/>
            </c:ext>
          </c:extLst>
        </c:ser>
        <c:ser>
          <c:idx val="24"/>
          <c:order val="2"/>
          <c:tx>
            <c:strRef>
              <c:f>Sheet1!$A$3</c:f>
              <c:strCache>
                <c:ptCount val="1"/>
                <c:pt idx="0">
                  <c:v>Kompetensen hos företagsledningen och de anställda </c:v>
                </c:pt>
              </c:strCache>
            </c:strRef>
          </c:tx>
          <c:spPr>
            <a:ln w="31750">
              <a:solidFill>
                <a:srgbClr val="669900"/>
              </a:solidFill>
              <a:prstDash val="solid"/>
            </a:ln>
            <a:effectLst/>
          </c:spPr>
          <c:marker>
            <c:symbol val="circle"/>
            <c:size val="13"/>
            <c:spPr>
              <a:solidFill>
                <a:srgbClr val="669900"/>
              </a:solidFill>
              <a:ln w="19050">
                <a:solidFill>
                  <a:srgbClr val="669900"/>
                </a:solidFill>
                <a:prstDash val="solid"/>
              </a:ln>
              <a:effectLst/>
              <a:scene3d>
                <a:camera prst="orthographicFront"/>
                <a:lightRig rig="threePt" dir="t"/>
              </a:scene3d>
              <a:sp3d>
                <a:bevelB/>
              </a:sp3d>
            </c:spPr>
          </c:marker>
          <c:dLbls>
            <c:numFmt formatCode="#,##0.0" sourceLinked="0"/>
            <c:spPr>
              <a:effectLst/>
              <a:scene3d>
                <a:camera prst="orthographicFront"/>
                <a:lightRig rig="threePt" dir="t"/>
              </a:scene3d>
              <a:sp3d>
                <a:bevelT/>
              </a:sp3d>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Sheet1!$B$3:$M$3</c:f>
              <c:numCache>
                <c:formatCode>General</c:formatCode>
                <c:ptCount val="12"/>
                <c:pt idx="0">
                  <c:v>4.2</c:v>
                </c:pt>
                <c:pt idx="1">
                  <c:v>4.3</c:v>
                </c:pt>
                <c:pt idx="2">
                  <c:v>4.2</c:v>
                </c:pt>
                <c:pt idx="3">
                  <c:v>4.4000000000000004</c:v>
                </c:pt>
                <c:pt idx="4">
                  <c:v>4.4156004309999997</c:v>
                </c:pt>
                <c:pt idx="5">
                  <c:v>4.1872051619999997</c:v>
                </c:pt>
                <c:pt idx="6">
                  <c:v>4.1154361650000002</c:v>
                </c:pt>
                <c:pt idx="7">
                  <c:v>4.0727704934000002</c:v>
                </c:pt>
                <c:pt idx="8">
                  <c:v>4.1816069034999996</c:v>
                </c:pt>
                <c:pt idx="9">
                  <c:v>4.2419808692999998</c:v>
                </c:pt>
                <c:pt idx="10">
                  <c:v>4.1441999999999997</c:v>
                </c:pt>
                <c:pt idx="11">
                  <c:v>4.2275</c:v>
                </c:pt>
              </c:numCache>
            </c:numRef>
          </c:val>
          <c:smooth val="1"/>
          <c:extLst>
            <c:ext xmlns:c16="http://schemas.microsoft.com/office/drawing/2014/chart" uri="{C3380CC4-5D6E-409C-BE32-E72D297353CC}">
              <c16:uniqueId val="{00000002-FB43-41D4-8756-35C2511E2222}"/>
            </c:ext>
          </c:extLst>
        </c:ser>
        <c:ser>
          <c:idx val="4"/>
          <c:order val="3"/>
          <c:tx>
            <c:strRef>
              <c:f>Sheet1!$A$7</c:f>
              <c:strCache>
                <c:ptCount val="1"/>
                <c:pt idx="0">
                  <c:v>Hur man hanterar det radioaktiva avfallet </c:v>
                </c:pt>
              </c:strCache>
            </c:strRef>
          </c:tx>
          <c:spPr>
            <a:ln w="31750">
              <a:solidFill>
                <a:srgbClr val="FF66CC"/>
              </a:solidFill>
            </a:ln>
            <a:effectLst/>
          </c:spPr>
          <c:marker>
            <c:symbol val="circle"/>
            <c:size val="13"/>
            <c:spPr>
              <a:solidFill>
                <a:srgbClr val="FF66CC"/>
              </a:solidFill>
              <a:ln>
                <a:solidFill>
                  <a:srgbClr val="FF66CC"/>
                </a:solidFill>
              </a:ln>
              <a:effectLst/>
              <a:scene3d>
                <a:camera prst="orthographicFront"/>
                <a:lightRig rig="threePt" dir="t"/>
              </a:scene3d>
              <a:sp3d>
                <a:bevelB/>
              </a:sp3d>
            </c:spPr>
          </c:marker>
          <c:dLbls>
            <c:numFmt formatCode="#,##0.0" sourceLinked="0"/>
            <c:spPr>
              <a:effectLst/>
            </c:spPr>
            <c:txPr>
              <a:bodyPr/>
              <a:lstStyle/>
              <a:p>
                <a:pPr>
                  <a:defRPr sz="700" b="1">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Sheet1!$B$7:$M$7</c:f>
              <c:numCache>
                <c:formatCode>General</c:formatCode>
                <c:ptCount val="12"/>
                <c:pt idx="0">
                  <c:v>3.4</c:v>
                </c:pt>
                <c:pt idx="1">
                  <c:v>3.8</c:v>
                </c:pt>
                <c:pt idx="2">
                  <c:v>3.6</c:v>
                </c:pt>
                <c:pt idx="3">
                  <c:v>4</c:v>
                </c:pt>
                <c:pt idx="4">
                  <c:v>4.0625968029999999</c:v>
                </c:pt>
                <c:pt idx="5">
                  <c:v>3.9365965630000002</c:v>
                </c:pt>
                <c:pt idx="6">
                  <c:v>3.9958080030000001</c:v>
                </c:pt>
                <c:pt idx="7">
                  <c:v>3.9922154255</c:v>
                </c:pt>
                <c:pt idx="8">
                  <c:v>3.9459703798999999</c:v>
                </c:pt>
                <c:pt idx="9">
                  <c:v>4.2244833232000003</c:v>
                </c:pt>
                <c:pt idx="10">
                  <c:v>4.18</c:v>
                </c:pt>
                <c:pt idx="11">
                  <c:v>4.1978999999999997</c:v>
                </c:pt>
              </c:numCache>
            </c:numRef>
          </c:val>
          <c:smooth val="1"/>
          <c:extLst>
            <c:ext xmlns:c16="http://schemas.microsoft.com/office/drawing/2014/chart" uri="{C3380CC4-5D6E-409C-BE32-E72D297353CC}">
              <c16:uniqueId val="{00000004-FB43-41D4-8756-35C2511E2222}"/>
            </c:ext>
          </c:extLst>
        </c:ser>
        <c:ser>
          <c:idx val="2"/>
          <c:order val="4"/>
          <c:tx>
            <c:strRef>
              <c:f>Sheet1!$A$5</c:f>
              <c:strCache>
                <c:ptCount val="1"/>
                <c:pt idx="0">
                  <c:v>Tillförlitligheten i Ringhals-/ Barsebäcksområdet, dvs att de har få eller inga driftsavbrott (2001-2004)</c:v>
                </c:pt>
              </c:strCache>
            </c:strRef>
          </c:tx>
          <c:spPr>
            <a:ln w="31750">
              <a:solidFill>
                <a:srgbClr val="FFC000"/>
              </a:solidFill>
            </a:ln>
            <a:effectLst/>
          </c:spPr>
          <c:marker>
            <c:symbol val="circle"/>
            <c:size val="13"/>
            <c:spPr>
              <a:solidFill>
                <a:srgbClr val="FFC000"/>
              </a:solidFill>
              <a:ln>
                <a:noFill/>
              </a:ln>
              <a:effectLst/>
              <a:scene3d>
                <a:camera prst="orthographicFront"/>
                <a:lightRig rig="threePt" dir="t"/>
              </a:scene3d>
              <a:sp3d>
                <a:bevelB/>
              </a:sp3d>
            </c:spPr>
          </c:marker>
          <c:dLbls>
            <c:spPr>
              <a:effectLst/>
            </c:spPr>
            <c:txPr>
              <a:bodyPr/>
              <a:lstStyle/>
              <a:p>
                <a:pPr>
                  <a:defRPr sz="700" b="1">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Sheet1!$B$5:$M$5</c:f>
              <c:numCache>
                <c:formatCode>General</c:formatCode>
                <c:ptCount val="12"/>
                <c:pt idx="0">
                  <c:v>3.9</c:v>
                </c:pt>
                <c:pt idx="1">
                  <c:v>4.2</c:v>
                </c:pt>
                <c:pt idx="2">
                  <c:v>3.8</c:v>
                </c:pt>
                <c:pt idx="3">
                  <c:v>4.2</c:v>
                </c:pt>
              </c:numCache>
            </c:numRef>
          </c:val>
          <c:smooth val="1"/>
          <c:extLst>
            <c:ext xmlns:c16="http://schemas.microsoft.com/office/drawing/2014/chart" uri="{C3380CC4-5D6E-409C-BE32-E72D297353CC}">
              <c16:uniqueId val="{00000003-FB43-41D4-8756-35C2511E2222}"/>
            </c:ext>
          </c:extLst>
        </c:ser>
        <c:ser>
          <c:idx val="3"/>
          <c:order val="5"/>
          <c:tx>
            <c:strRef>
              <c:f>Sheet1!$A$6</c:f>
              <c:strCache>
                <c:ptCount val="1"/>
                <c:pt idx="0">
                  <c:v>Beredskap inför ett eventuellt olyckstillbud </c:v>
                </c:pt>
              </c:strCache>
            </c:strRef>
          </c:tx>
          <c:spPr>
            <a:ln w="31750">
              <a:solidFill>
                <a:srgbClr val="6699FF"/>
              </a:solidFill>
            </a:ln>
            <a:effectLst/>
          </c:spPr>
          <c:marker>
            <c:symbol val="circle"/>
            <c:size val="13"/>
            <c:spPr>
              <a:solidFill>
                <a:srgbClr val="6699FF"/>
              </a:solidFill>
              <a:ln>
                <a:noFill/>
              </a:ln>
              <a:effectLst/>
              <a:scene3d>
                <a:camera prst="orthographicFront"/>
                <a:lightRig rig="threePt" dir="t"/>
              </a:scene3d>
              <a:sp3d>
                <a:bevelB/>
              </a:sp3d>
            </c:spPr>
          </c:marker>
          <c:dLbls>
            <c:numFmt formatCode="#,##0.0" sourceLinked="0"/>
            <c:spPr>
              <a:effectLst/>
            </c:spPr>
            <c:txPr>
              <a:bodyPr/>
              <a:lstStyle/>
              <a:p>
                <a:pPr>
                  <a:defRPr sz="700" b="1">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Sheet1!$B$6:$M$6</c:f>
              <c:numCache>
                <c:formatCode>General</c:formatCode>
                <c:ptCount val="12"/>
                <c:pt idx="0">
                  <c:v>3.5</c:v>
                </c:pt>
                <c:pt idx="1">
                  <c:v>3.8</c:v>
                </c:pt>
                <c:pt idx="2">
                  <c:v>3.8</c:v>
                </c:pt>
                <c:pt idx="3">
                  <c:v>3.9</c:v>
                </c:pt>
                <c:pt idx="4">
                  <c:v>3.9677486389999999</c:v>
                </c:pt>
                <c:pt idx="5">
                  <c:v>4.0224394090000004</c:v>
                </c:pt>
                <c:pt idx="6">
                  <c:v>3.914325667</c:v>
                </c:pt>
                <c:pt idx="7">
                  <c:v>3.8590031405</c:v>
                </c:pt>
                <c:pt idx="8">
                  <c:v>3.8303695959000001</c:v>
                </c:pt>
                <c:pt idx="9">
                  <c:v>3.9401224891000002</c:v>
                </c:pt>
                <c:pt idx="10">
                  <c:v>3.8626999999999998</c:v>
                </c:pt>
                <c:pt idx="11">
                  <c:v>4.0069999999999997</c:v>
                </c:pt>
              </c:numCache>
            </c:numRef>
          </c:val>
          <c:smooth val="1"/>
          <c:extLst>
            <c:ext xmlns:c16="http://schemas.microsoft.com/office/drawing/2014/chart" uri="{C3380CC4-5D6E-409C-BE32-E72D297353CC}">
              <c16:uniqueId val="{00000005-FB43-41D4-8756-35C2511E2222}"/>
            </c:ext>
          </c:extLst>
        </c:ser>
        <c:ser>
          <c:idx val="5"/>
          <c:order val="6"/>
          <c:tx>
            <c:strRef>
              <c:f>Sheet1!$A$8</c:f>
              <c:strCache>
                <c:ptCount val="1"/>
                <c:pt idx="0">
                  <c:v>Arbetet med miljöfrågor</c:v>
                </c:pt>
              </c:strCache>
            </c:strRef>
          </c:tx>
          <c:spPr>
            <a:ln>
              <a:solidFill>
                <a:srgbClr val="7030A0"/>
              </a:solidFill>
            </a:ln>
          </c:spPr>
          <c:marker>
            <c:symbol val="circle"/>
            <c:size val="13"/>
            <c:spPr>
              <a:solidFill>
                <a:srgbClr val="7030A0"/>
              </a:solidFill>
            </c:spPr>
          </c:marker>
          <c:dLbls>
            <c:numFmt formatCode="#,##0.0" sourceLinked="0"/>
            <c:spPr>
              <a:noFill/>
              <a:ln>
                <a:noFill/>
              </a:ln>
              <a:effectLst/>
            </c:spPr>
            <c:txPr>
              <a:bodyPr/>
              <a:lstStyle/>
              <a:p>
                <a:pPr>
                  <a:defRPr sz="700">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Sheet1!$B$8:$M$8</c:f>
              <c:numCache>
                <c:formatCode>General</c:formatCode>
                <c:ptCount val="12"/>
                <c:pt idx="10">
                  <c:v>3.8172000000000001</c:v>
                </c:pt>
                <c:pt idx="11">
                  <c:v>3.8639999999999999</c:v>
                </c:pt>
              </c:numCache>
            </c:numRef>
          </c:val>
          <c:smooth val="0"/>
          <c:extLst>
            <c:ext xmlns:c16="http://schemas.microsoft.com/office/drawing/2014/chart" uri="{C3380CC4-5D6E-409C-BE32-E72D297353CC}">
              <c16:uniqueId val="{00000006-FB43-41D4-8756-35C2511E2222}"/>
            </c:ext>
          </c:extLst>
        </c:ser>
        <c:dLbls>
          <c:showLegendKey val="0"/>
          <c:showVal val="0"/>
          <c:showCatName val="0"/>
          <c:showSerName val="0"/>
          <c:showPercent val="0"/>
          <c:showBubbleSize val="0"/>
        </c:dLbls>
        <c:marker val="1"/>
        <c:smooth val="0"/>
        <c:axId val="142156160"/>
        <c:axId val="142157696"/>
      </c:lineChart>
      <c:catAx>
        <c:axId val="142156160"/>
        <c:scaling>
          <c:orientation val="minMax"/>
        </c:scaling>
        <c:delete val="0"/>
        <c:axPos val="b"/>
        <c:numFmt formatCode="General" sourceLinked="1"/>
        <c:majorTickMark val="none"/>
        <c:minorTickMark val="none"/>
        <c:tickLblPos val="nextTo"/>
        <c:spPr>
          <a:ln w="2786">
            <a:solidFill>
              <a:srgbClr val="333333"/>
            </a:solidFill>
            <a:prstDash val="solid"/>
          </a:ln>
        </c:spPr>
        <c:txPr>
          <a:bodyPr rot="0" vert="horz"/>
          <a:lstStyle/>
          <a:p>
            <a:pPr>
              <a:defRPr sz="1200" b="0" i="0" u="none" strike="noStrike" baseline="0">
                <a:solidFill>
                  <a:srgbClr val="333333"/>
                </a:solidFill>
                <a:latin typeface="+mn-lt"/>
                <a:ea typeface="Verdana"/>
                <a:cs typeface="Calibri" pitchFamily="34" charset="0"/>
              </a:defRPr>
            </a:pPr>
            <a:endParaRPr lang="sv-SE"/>
          </a:p>
        </c:txPr>
        <c:crossAx val="142157696"/>
        <c:crossesAt val="0"/>
        <c:auto val="1"/>
        <c:lblAlgn val="ctr"/>
        <c:lblOffset val="100"/>
        <c:tickLblSkip val="1"/>
        <c:tickMarkSkip val="1"/>
        <c:noMultiLvlLbl val="0"/>
      </c:catAx>
      <c:valAx>
        <c:axId val="142157696"/>
        <c:scaling>
          <c:orientation val="minMax"/>
          <c:max val="5"/>
          <c:min val="3"/>
        </c:scaling>
        <c:delete val="0"/>
        <c:axPos val="l"/>
        <c:majorGridlines>
          <c:spPr>
            <a:ln w="11142">
              <a:solidFill>
                <a:srgbClr val="C0C0C0"/>
              </a:solidFill>
              <a:prstDash val="solid"/>
            </a:ln>
            <a:effectLst/>
          </c:spPr>
        </c:majorGridlines>
        <c:numFmt formatCode="#,##0.0" sourceLinked="0"/>
        <c:majorTickMark val="out"/>
        <c:minorTickMark val="none"/>
        <c:tickLblPos val="nextTo"/>
        <c:spPr>
          <a:ln w="835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42156160"/>
        <c:crosses val="autoZero"/>
        <c:crossBetween val="between"/>
        <c:majorUnit val="0.5"/>
        <c:minorUnit val="0.5"/>
      </c:valAx>
      <c:spPr>
        <a:noFill/>
        <a:ln w="22285">
          <a:noFill/>
        </a:ln>
      </c:spPr>
    </c:plotArea>
    <c:legend>
      <c:legendPos val="r"/>
      <c:layout>
        <c:manualLayout>
          <c:xMode val="edge"/>
          <c:yMode val="edge"/>
          <c:x val="0.7074371562853693"/>
          <c:y val="5.8610331938451998E-2"/>
          <c:w val="0.24874306042998981"/>
          <c:h val="0.81901398333947562"/>
        </c:manualLayout>
      </c:layout>
      <c:overlay val="0"/>
      <c:spPr>
        <a:solidFill>
          <a:schemeClr val="bg1"/>
        </a:solidFill>
        <a:ln w="22285">
          <a:noFill/>
        </a:ln>
      </c:spPr>
      <c:txPr>
        <a:bodyPr/>
        <a:lstStyle/>
        <a:p>
          <a:pPr>
            <a:defRPr sz="11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7" b="0" i="0" u="none" strike="noStrike" baseline="0">
          <a:solidFill>
            <a:schemeClr val="tx1"/>
          </a:solidFill>
          <a:latin typeface="Arial"/>
          <a:ea typeface="Arial"/>
          <a:cs typeface="Arial"/>
        </a:defRPr>
      </a:pPr>
      <a:endParaRPr lang="sv-SE"/>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124999999999987E-2"/>
          <c:y val="2.5974025974026042E-2"/>
          <c:w val="0.95625000000000004"/>
          <c:h val="0.86085343228201505"/>
        </c:manualLayout>
      </c:layout>
      <c:barChart>
        <c:barDir val="col"/>
        <c:grouping val="clustered"/>
        <c:varyColors val="0"/>
        <c:ser>
          <c:idx val="1"/>
          <c:order val="0"/>
          <c:tx>
            <c:strRef>
              <c:f>Sheet1!$B$1</c:f>
              <c:strCache>
                <c:ptCount val="1"/>
                <c:pt idx="0">
                  <c:v>Samtliga</c:v>
                </c:pt>
              </c:strCache>
            </c:strRef>
          </c:tx>
          <c:spPr>
            <a:solidFill>
              <a:srgbClr val="224768"/>
            </a:solidFill>
            <a:ln w="9525">
              <a:noFill/>
              <a:prstDash val="solid"/>
            </a:ln>
            <a:effectLst/>
            <a:scene3d>
              <a:camera prst="orthographicFront"/>
              <a:lightRig rig="threePt" dir="t"/>
            </a:scene3d>
            <a:sp3d/>
          </c:spPr>
          <c:invertIfNegative val="0"/>
          <c:dLbls>
            <c:numFmt formatCode="0.00" sourceLinked="0"/>
            <c:spPr>
              <a:noFill/>
              <a:ln w="22231">
                <a:noFill/>
              </a:ln>
            </c:spPr>
            <c:txPr>
              <a:bodyPr/>
              <a:lstStyle/>
              <a:p>
                <a:pPr>
                  <a:defRPr sz="1200" b="0" i="0" u="none" strike="noStrike" baseline="0">
                    <a:solidFill>
                      <a:srgbClr val="FFFFFF"/>
                    </a:solidFill>
                    <a:latin typeface="+mj-lt"/>
                    <a:ea typeface="Verdana"/>
                    <a:cs typeface="Verdana"/>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Säkerheten för de som arbetar på Barsebäcksverket</c:v>
                </c:pt>
                <c:pt idx="1">
                  <c:v>Hur man hanterar det radioaktiva avfallet</c:v>
                </c:pt>
                <c:pt idx="2">
                  <c:v>Kompetensen hos företagsledningen och de anställda</c:v>
                </c:pt>
                <c:pt idx="3">
                  <c:v>Beredskap inför ett eventuellt olyckstillbud</c:v>
                </c:pt>
                <c:pt idx="4">
                  <c:v>Arbetet med miljöfrågor</c:v>
                </c:pt>
              </c:strCache>
            </c:strRef>
          </c:cat>
          <c:val>
            <c:numRef>
              <c:f>Sheet1!$B$2:$B$6</c:f>
              <c:numCache>
                <c:formatCode>General</c:formatCode>
                <c:ptCount val="5"/>
                <c:pt idx="0">
                  <c:v>4.3955000000000002</c:v>
                </c:pt>
                <c:pt idx="1">
                  <c:v>4.2275</c:v>
                </c:pt>
                <c:pt idx="2">
                  <c:v>4.1978999999999997</c:v>
                </c:pt>
                <c:pt idx="3">
                  <c:v>4.0069999999999997</c:v>
                </c:pt>
                <c:pt idx="4">
                  <c:v>3.8639999999999999</c:v>
                </c:pt>
              </c:numCache>
            </c:numRef>
          </c:val>
          <c:extLst>
            <c:ext xmlns:c16="http://schemas.microsoft.com/office/drawing/2014/chart" uri="{C3380CC4-5D6E-409C-BE32-E72D297353CC}">
              <c16:uniqueId val="{00000000-04A9-4927-852B-FE66C79B1E47}"/>
            </c:ext>
          </c:extLst>
        </c:ser>
        <c:dLbls>
          <c:showLegendKey val="0"/>
          <c:showVal val="0"/>
          <c:showCatName val="0"/>
          <c:showSerName val="0"/>
          <c:showPercent val="0"/>
          <c:showBubbleSize val="0"/>
        </c:dLbls>
        <c:gapWidth val="130"/>
        <c:axId val="142285824"/>
        <c:axId val="142287616"/>
      </c:barChart>
      <c:lineChart>
        <c:grouping val="standard"/>
        <c:varyColors val="0"/>
        <c:ser>
          <c:idx val="17"/>
          <c:order val="1"/>
          <c:tx>
            <c:strRef>
              <c:f>Sheet1!$C$1</c:f>
              <c:strCache>
                <c:ptCount val="1"/>
                <c:pt idx="0">
                  <c:v>18-34 år</c:v>
                </c:pt>
              </c:strCache>
            </c:strRef>
          </c:tx>
          <c:spPr>
            <a:ln w="33346">
              <a:solidFill>
                <a:srgbClr val="92D050"/>
              </a:solidFill>
              <a:prstDash val="solid"/>
            </a:ln>
          </c:spPr>
          <c:marker>
            <c:symbol val="none"/>
          </c:marker>
          <c:cat>
            <c:strRef>
              <c:f>Sheet1!$A$2:$A$6</c:f>
              <c:strCache>
                <c:ptCount val="5"/>
                <c:pt idx="0">
                  <c:v>Säkerheten för de som arbetar på Barsebäcksverket</c:v>
                </c:pt>
                <c:pt idx="1">
                  <c:v>Hur man hanterar det radioaktiva avfallet</c:v>
                </c:pt>
                <c:pt idx="2">
                  <c:v>Kompetensen hos företagsledningen och de anställda</c:v>
                </c:pt>
                <c:pt idx="3">
                  <c:v>Beredskap inför ett eventuellt olyckstillbud</c:v>
                </c:pt>
                <c:pt idx="4">
                  <c:v>Arbetet med miljöfrågor</c:v>
                </c:pt>
              </c:strCache>
            </c:strRef>
          </c:cat>
          <c:val>
            <c:numRef>
              <c:f>Sheet1!$C$2:$C$6</c:f>
              <c:numCache>
                <c:formatCode>General</c:formatCode>
                <c:ptCount val="5"/>
                <c:pt idx="0">
                  <c:v>4.2504</c:v>
                </c:pt>
                <c:pt idx="1">
                  <c:v>4.0640000000000001</c:v>
                </c:pt>
                <c:pt idx="2">
                  <c:v>4.1276999999999999</c:v>
                </c:pt>
                <c:pt idx="3">
                  <c:v>4</c:v>
                </c:pt>
                <c:pt idx="4">
                  <c:v>3.7143999999999999</c:v>
                </c:pt>
              </c:numCache>
            </c:numRef>
          </c:val>
          <c:smooth val="0"/>
          <c:extLst>
            <c:ext xmlns:c16="http://schemas.microsoft.com/office/drawing/2014/chart" uri="{C3380CC4-5D6E-409C-BE32-E72D297353CC}">
              <c16:uniqueId val="{00000001-04A9-4927-852B-FE66C79B1E47}"/>
            </c:ext>
          </c:extLst>
        </c:ser>
        <c:ser>
          <c:idx val="18"/>
          <c:order val="2"/>
          <c:tx>
            <c:strRef>
              <c:f>Sheet1!$D$1</c:f>
              <c:strCache>
                <c:ptCount val="1"/>
                <c:pt idx="0">
                  <c:v>35-49 år</c:v>
                </c:pt>
              </c:strCache>
            </c:strRef>
          </c:tx>
          <c:spPr>
            <a:ln w="33346">
              <a:solidFill>
                <a:srgbClr val="00CCFF"/>
              </a:solidFill>
              <a:prstDash val="solid"/>
            </a:ln>
          </c:spPr>
          <c:marker>
            <c:symbol val="none"/>
          </c:marker>
          <c:cat>
            <c:strRef>
              <c:f>Sheet1!$A$2:$A$6</c:f>
              <c:strCache>
                <c:ptCount val="5"/>
                <c:pt idx="0">
                  <c:v>Säkerheten för de som arbetar på Barsebäcksverket</c:v>
                </c:pt>
                <c:pt idx="1">
                  <c:v>Hur man hanterar det radioaktiva avfallet</c:v>
                </c:pt>
                <c:pt idx="2">
                  <c:v>Kompetensen hos företagsledningen och de anställda</c:v>
                </c:pt>
                <c:pt idx="3">
                  <c:v>Beredskap inför ett eventuellt olyckstillbud</c:v>
                </c:pt>
                <c:pt idx="4">
                  <c:v>Arbetet med miljöfrågor</c:v>
                </c:pt>
              </c:strCache>
            </c:strRef>
          </c:cat>
          <c:val>
            <c:numRef>
              <c:f>Sheet1!$D$2:$D$6</c:f>
              <c:numCache>
                <c:formatCode>General</c:formatCode>
                <c:ptCount val="5"/>
                <c:pt idx="0">
                  <c:v>4.5033000000000003</c:v>
                </c:pt>
                <c:pt idx="1">
                  <c:v>4.3079999999999998</c:v>
                </c:pt>
                <c:pt idx="2">
                  <c:v>4.3657000000000004</c:v>
                </c:pt>
                <c:pt idx="3">
                  <c:v>4.1216999999999997</c:v>
                </c:pt>
                <c:pt idx="4">
                  <c:v>4.0251999999999999</c:v>
                </c:pt>
              </c:numCache>
            </c:numRef>
          </c:val>
          <c:smooth val="0"/>
          <c:extLst>
            <c:ext xmlns:c16="http://schemas.microsoft.com/office/drawing/2014/chart" uri="{C3380CC4-5D6E-409C-BE32-E72D297353CC}">
              <c16:uniqueId val="{00000002-04A9-4927-852B-FE66C79B1E47}"/>
            </c:ext>
          </c:extLst>
        </c:ser>
        <c:ser>
          <c:idx val="19"/>
          <c:order val="3"/>
          <c:tx>
            <c:strRef>
              <c:f>Sheet1!$E$1</c:f>
              <c:strCache>
                <c:ptCount val="1"/>
                <c:pt idx="0">
                  <c:v>50-64 år</c:v>
                </c:pt>
              </c:strCache>
            </c:strRef>
          </c:tx>
          <c:spPr>
            <a:ln w="33346">
              <a:solidFill>
                <a:srgbClr val="990099"/>
              </a:solidFill>
              <a:prstDash val="solid"/>
            </a:ln>
          </c:spPr>
          <c:marker>
            <c:symbol val="none"/>
          </c:marker>
          <c:cat>
            <c:strRef>
              <c:f>Sheet1!$A$2:$A$6</c:f>
              <c:strCache>
                <c:ptCount val="5"/>
                <c:pt idx="0">
                  <c:v>Säkerheten för de som arbetar på Barsebäcksverket</c:v>
                </c:pt>
                <c:pt idx="1">
                  <c:v>Hur man hanterar det radioaktiva avfallet</c:v>
                </c:pt>
                <c:pt idx="2">
                  <c:v>Kompetensen hos företagsledningen och de anställda</c:v>
                </c:pt>
                <c:pt idx="3">
                  <c:v>Beredskap inför ett eventuellt olyckstillbud</c:v>
                </c:pt>
                <c:pt idx="4">
                  <c:v>Arbetet med miljöfrågor</c:v>
                </c:pt>
              </c:strCache>
            </c:strRef>
          </c:cat>
          <c:val>
            <c:numRef>
              <c:f>Sheet1!$E$2:$E$6</c:f>
              <c:numCache>
                <c:formatCode>General</c:formatCode>
                <c:ptCount val="5"/>
                <c:pt idx="0">
                  <c:v>4.4564000000000004</c:v>
                </c:pt>
                <c:pt idx="1">
                  <c:v>4.3716999999999997</c:v>
                </c:pt>
                <c:pt idx="2">
                  <c:v>4.2457000000000003</c:v>
                </c:pt>
                <c:pt idx="3">
                  <c:v>4.0571000000000002</c:v>
                </c:pt>
                <c:pt idx="4">
                  <c:v>3.9216000000000002</c:v>
                </c:pt>
              </c:numCache>
            </c:numRef>
          </c:val>
          <c:smooth val="0"/>
          <c:extLst>
            <c:ext xmlns:c16="http://schemas.microsoft.com/office/drawing/2014/chart" uri="{C3380CC4-5D6E-409C-BE32-E72D297353CC}">
              <c16:uniqueId val="{00000003-04A9-4927-852B-FE66C79B1E47}"/>
            </c:ext>
          </c:extLst>
        </c:ser>
        <c:ser>
          <c:idx val="20"/>
          <c:order val="4"/>
          <c:tx>
            <c:strRef>
              <c:f>Sheet1!$F$1</c:f>
              <c:strCache>
                <c:ptCount val="1"/>
                <c:pt idx="0">
                  <c:v>65- år</c:v>
                </c:pt>
              </c:strCache>
            </c:strRef>
          </c:tx>
          <c:spPr>
            <a:ln w="33346">
              <a:solidFill>
                <a:srgbClr val="FFC000"/>
              </a:solidFill>
              <a:prstDash val="solid"/>
            </a:ln>
          </c:spPr>
          <c:marker>
            <c:symbol val="none"/>
          </c:marker>
          <c:cat>
            <c:strRef>
              <c:f>Sheet1!$A$2:$A$6</c:f>
              <c:strCache>
                <c:ptCount val="5"/>
                <c:pt idx="0">
                  <c:v>Säkerheten för de som arbetar på Barsebäcksverket</c:v>
                </c:pt>
                <c:pt idx="1">
                  <c:v>Hur man hanterar det radioaktiva avfallet</c:v>
                </c:pt>
                <c:pt idx="2">
                  <c:v>Kompetensen hos företagsledningen och de anställda</c:v>
                </c:pt>
                <c:pt idx="3">
                  <c:v>Beredskap inför ett eventuellt olyckstillbud</c:v>
                </c:pt>
                <c:pt idx="4">
                  <c:v>Arbetet med miljöfrågor</c:v>
                </c:pt>
              </c:strCache>
            </c:strRef>
          </c:cat>
          <c:val>
            <c:numRef>
              <c:f>Sheet1!$F$2:$F$6</c:f>
              <c:numCache>
                <c:formatCode>General</c:formatCode>
                <c:ptCount val="5"/>
                <c:pt idx="0">
                  <c:v>4.3735999999999997</c:v>
                </c:pt>
                <c:pt idx="1">
                  <c:v>4.1661999999999999</c:v>
                </c:pt>
                <c:pt idx="2">
                  <c:v>4.0269000000000004</c:v>
                </c:pt>
                <c:pt idx="3">
                  <c:v>3.7927</c:v>
                </c:pt>
                <c:pt idx="4">
                  <c:v>3.7743000000000002</c:v>
                </c:pt>
              </c:numCache>
            </c:numRef>
          </c:val>
          <c:smooth val="0"/>
          <c:extLst>
            <c:ext xmlns:c16="http://schemas.microsoft.com/office/drawing/2014/chart" uri="{C3380CC4-5D6E-409C-BE32-E72D297353CC}">
              <c16:uniqueId val="{00000004-04A9-4927-852B-FE66C79B1E47}"/>
            </c:ext>
          </c:extLst>
        </c:ser>
        <c:dLbls>
          <c:showLegendKey val="0"/>
          <c:showVal val="0"/>
          <c:showCatName val="0"/>
          <c:showSerName val="0"/>
          <c:showPercent val="0"/>
          <c:showBubbleSize val="0"/>
        </c:dLbls>
        <c:marker val="1"/>
        <c:smooth val="0"/>
        <c:axId val="142285824"/>
        <c:axId val="142287616"/>
      </c:lineChart>
      <c:catAx>
        <c:axId val="142285824"/>
        <c:scaling>
          <c:orientation val="minMax"/>
        </c:scaling>
        <c:delete val="0"/>
        <c:axPos val="b"/>
        <c:numFmt formatCode="General" sourceLinked="1"/>
        <c:majorTickMark val="none"/>
        <c:minorTickMark val="none"/>
        <c:tickLblPos val="nextTo"/>
        <c:spPr>
          <a:ln w="11115">
            <a:noFill/>
            <a:prstDash val="solid"/>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42287616"/>
        <c:crossesAt val="0"/>
        <c:auto val="0"/>
        <c:lblAlgn val="ctr"/>
        <c:lblOffset val="100"/>
        <c:tickLblSkip val="1"/>
        <c:tickMarkSkip val="1"/>
        <c:noMultiLvlLbl val="0"/>
      </c:catAx>
      <c:valAx>
        <c:axId val="142287616"/>
        <c:scaling>
          <c:orientation val="minMax"/>
          <c:max val="5"/>
          <c:min val="1"/>
        </c:scaling>
        <c:delete val="0"/>
        <c:axPos val="l"/>
        <c:majorGridlines>
          <c:spPr>
            <a:ln w="11115">
              <a:solidFill>
                <a:srgbClr val="C0C0C0"/>
              </a:solidFill>
              <a:prstDash val="solid"/>
            </a:ln>
            <a:effectLst/>
          </c:spPr>
        </c:majorGridlines>
        <c:numFmt formatCode="General" sourceLinked="1"/>
        <c:majorTickMark val="none"/>
        <c:minorTickMark val="none"/>
        <c:tickLblPos val="nextTo"/>
        <c:spPr>
          <a:ln w="833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42285824"/>
        <c:crosses val="autoZero"/>
        <c:crossBetween val="between"/>
        <c:majorUnit val="1"/>
        <c:minorUnit val="1"/>
      </c:valAx>
      <c:spPr>
        <a:noFill/>
        <a:ln w="22231">
          <a:noFill/>
        </a:ln>
      </c:spPr>
    </c:plotArea>
    <c:legend>
      <c:legendPos val="t"/>
      <c:layout>
        <c:manualLayout>
          <c:xMode val="edge"/>
          <c:yMode val="edge"/>
          <c:x val="0.29048587216856536"/>
          <c:y val="4.5406177474692527E-2"/>
          <c:w val="0.68940586402842785"/>
          <c:h val="5.4590202544623226E-2"/>
        </c:manualLayout>
      </c:layout>
      <c:overlay val="0"/>
      <c:spPr>
        <a:noFill/>
        <a:ln w="22231">
          <a:noFill/>
        </a:ln>
      </c:spPr>
      <c:txPr>
        <a:bodyPr/>
        <a:lstStyle/>
        <a:p>
          <a:pPr>
            <a:defRPr sz="11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5" b="0" i="0" u="none" strike="noStrike" baseline="0">
          <a:solidFill>
            <a:schemeClr val="tx1"/>
          </a:solidFill>
          <a:latin typeface="Arial"/>
          <a:ea typeface="Arial"/>
          <a:cs typeface="Arial"/>
        </a:defRPr>
      </a:pPr>
      <a:endParaRPr lang="sv-SE"/>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33686978287898"/>
          <c:y val="6.0554929923611875E-2"/>
          <c:w val="0.53203483537553664"/>
          <c:h val="0.80491356580324847"/>
        </c:manualLayout>
      </c:layout>
      <c:lineChart>
        <c:grouping val="standard"/>
        <c:varyColors val="0"/>
        <c:ser>
          <c:idx val="1"/>
          <c:order val="0"/>
          <c:tx>
            <c:strRef>
              <c:f>Sheet1!$A$2</c:f>
              <c:strCache>
                <c:ptCount val="1"/>
                <c:pt idx="0">
                  <c:v>Säkerheten för de som arbetar på Barsebäcksverket </c:v>
                </c:pt>
              </c:strCache>
            </c:strRef>
          </c:tx>
          <c:spPr>
            <a:ln w="31750">
              <a:solidFill>
                <a:srgbClr val="003076"/>
              </a:solidFill>
              <a:prstDash val="solid"/>
            </a:ln>
            <a:effectLst/>
          </c:spPr>
          <c:marker>
            <c:symbol val="circle"/>
            <c:size val="13"/>
            <c:spPr>
              <a:solidFill>
                <a:srgbClr val="003076"/>
              </a:solidFill>
              <a:ln>
                <a:noFill/>
                <a:prstDash val="solid"/>
              </a:ln>
              <a:effectLst/>
              <a:scene3d>
                <a:camera prst="orthographicFront"/>
                <a:lightRig rig="threePt" dir="t"/>
              </a:scene3d>
              <a:sp3d>
                <a:bevelB/>
              </a:sp3d>
            </c:spPr>
          </c:marker>
          <c:dLbls>
            <c:numFmt formatCode="#,##0.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Sheet1!$B$2:$M$2</c:f>
              <c:numCache>
                <c:formatCode>General</c:formatCode>
                <c:ptCount val="12"/>
                <c:pt idx="0">
                  <c:v>4.2</c:v>
                </c:pt>
                <c:pt idx="1">
                  <c:v>4.2</c:v>
                </c:pt>
                <c:pt idx="2">
                  <c:v>4.0999999999999996</c:v>
                </c:pt>
                <c:pt idx="3">
                  <c:v>4.2</c:v>
                </c:pt>
                <c:pt idx="4">
                  <c:v>4.3369437929999997</c:v>
                </c:pt>
                <c:pt idx="5">
                  <c:v>4.1204070980000003</c:v>
                </c:pt>
                <c:pt idx="6">
                  <c:v>4.1846042859999999</c:v>
                </c:pt>
                <c:pt idx="7">
                  <c:v>4.0266771079000003</c:v>
                </c:pt>
                <c:pt idx="8">
                  <c:v>4.0003651580000001</c:v>
                </c:pt>
                <c:pt idx="9">
                  <c:v>4.0515207687999997</c:v>
                </c:pt>
                <c:pt idx="10">
                  <c:v>4.0796999999999999</c:v>
                </c:pt>
                <c:pt idx="11">
                  <c:v>4.2122999999999999</c:v>
                </c:pt>
              </c:numCache>
            </c:numRef>
          </c:val>
          <c:smooth val="1"/>
          <c:extLst>
            <c:ext xmlns:c16="http://schemas.microsoft.com/office/drawing/2014/chart" uri="{C3380CC4-5D6E-409C-BE32-E72D297353CC}">
              <c16:uniqueId val="{00000000-3EEF-4CF9-AF8C-F82F9BA5A4A6}"/>
            </c:ext>
          </c:extLst>
        </c:ser>
        <c:ser>
          <c:idx val="24"/>
          <c:order val="1"/>
          <c:tx>
            <c:strRef>
              <c:f>Sheet1!$A$3</c:f>
              <c:strCache>
                <c:ptCount val="1"/>
                <c:pt idx="0">
                  <c:v>Kompetensen hos företagsledningen och de anställda </c:v>
                </c:pt>
              </c:strCache>
            </c:strRef>
          </c:tx>
          <c:spPr>
            <a:ln w="31750">
              <a:solidFill>
                <a:srgbClr val="669900"/>
              </a:solidFill>
              <a:prstDash val="solid"/>
            </a:ln>
            <a:effectLst/>
          </c:spPr>
          <c:marker>
            <c:symbol val="circle"/>
            <c:size val="13"/>
            <c:spPr>
              <a:solidFill>
                <a:srgbClr val="669900"/>
              </a:solidFill>
              <a:ln w="19050">
                <a:solidFill>
                  <a:srgbClr val="669900"/>
                </a:solidFill>
                <a:prstDash val="solid"/>
              </a:ln>
              <a:effectLst/>
              <a:scene3d>
                <a:camera prst="orthographicFront"/>
                <a:lightRig rig="threePt" dir="t"/>
              </a:scene3d>
              <a:sp3d>
                <a:bevelB/>
              </a:sp3d>
            </c:spPr>
          </c:marker>
          <c:dLbls>
            <c:numFmt formatCode="#,##0.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Sheet1!$B$3:$M$3</c:f>
              <c:numCache>
                <c:formatCode>General</c:formatCode>
                <c:ptCount val="12"/>
                <c:pt idx="0">
                  <c:v>4.3</c:v>
                </c:pt>
                <c:pt idx="1">
                  <c:v>4.2</c:v>
                </c:pt>
                <c:pt idx="2">
                  <c:v>4</c:v>
                </c:pt>
                <c:pt idx="3">
                  <c:v>4.2</c:v>
                </c:pt>
                <c:pt idx="4">
                  <c:v>4.2637876119999998</c:v>
                </c:pt>
                <c:pt idx="5">
                  <c:v>4.0532230629999999</c:v>
                </c:pt>
                <c:pt idx="6">
                  <c:v>4.0817577229999999</c:v>
                </c:pt>
                <c:pt idx="7">
                  <c:v>3.9364473893</c:v>
                </c:pt>
                <c:pt idx="8">
                  <c:v>3.7752897089999999</c:v>
                </c:pt>
                <c:pt idx="9">
                  <c:v>4.0486074306999997</c:v>
                </c:pt>
                <c:pt idx="10">
                  <c:v>3.9125000000000001</c:v>
                </c:pt>
                <c:pt idx="11">
                  <c:v>4.1243999999999996</c:v>
                </c:pt>
              </c:numCache>
            </c:numRef>
          </c:val>
          <c:smooth val="1"/>
          <c:extLst>
            <c:ext xmlns:c16="http://schemas.microsoft.com/office/drawing/2014/chart" uri="{C3380CC4-5D6E-409C-BE32-E72D297353CC}">
              <c16:uniqueId val="{00000001-3EEF-4CF9-AF8C-F82F9BA5A4A6}"/>
            </c:ext>
          </c:extLst>
        </c:ser>
        <c:ser>
          <c:idx val="4"/>
          <c:order val="2"/>
          <c:tx>
            <c:strRef>
              <c:f>Sheet1!$A$7</c:f>
              <c:strCache>
                <c:ptCount val="1"/>
                <c:pt idx="0">
                  <c:v>Hur man hanterar det radioaktiva avfallet </c:v>
                </c:pt>
              </c:strCache>
            </c:strRef>
          </c:tx>
          <c:spPr>
            <a:ln w="31750">
              <a:solidFill>
                <a:srgbClr val="FF66CC"/>
              </a:solidFill>
            </a:ln>
            <a:effectLst/>
          </c:spPr>
          <c:marker>
            <c:symbol val="circle"/>
            <c:size val="13"/>
            <c:spPr>
              <a:solidFill>
                <a:srgbClr val="FF66CC"/>
              </a:solidFill>
              <a:ln>
                <a:noFill/>
              </a:ln>
              <a:effectLst/>
              <a:scene3d>
                <a:camera prst="orthographicFront"/>
                <a:lightRig rig="threePt" dir="t"/>
              </a:scene3d>
              <a:sp3d>
                <a:bevelB/>
              </a:sp3d>
            </c:spPr>
          </c:marker>
          <c:dLbls>
            <c:numFmt formatCode="#,##0.0" sourceLinked="0"/>
            <c:spPr>
              <a:noFill/>
              <a:ln>
                <a:noFill/>
              </a:ln>
              <a:effectLst/>
            </c:spPr>
            <c:txPr>
              <a:bodyPr/>
              <a:lstStyle/>
              <a:p>
                <a:pPr>
                  <a:defRPr sz="700" b="1">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Sheet1!$B$7:$M$7</c:f>
              <c:numCache>
                <c:formatCode>General</c:formatCode>
                <c:ptCount val="12"/>
                <c:pt idx="0">
                  <c:v>3.5</c:v>
                </c:pt>
                <c:pt idx="1">
                  <c:v>3.4</c:v>
                </c:pt>
                <c:pt idx="2">
                  <c:v>3.4</c:v>
                </c:pt>
                <c:pt idx="3">
                  <c:v>3.4</c:v>
                </c:pt>
                <c:pt idx="4">
                  <c:v>3.9218201769999999</c:v>
                </c:pt>
                <c:pt idx="5">
                  <c:v>3.7261914360000001</c:v>
                </c:pt>
                <c:pt idx="6">
                  <c:v>3.7715641799999999</c:v>
                </c:pt>
                <c:pt idx="7">
                  <c:v>3.7243037770999998</c:v>
                </c:pt>
                <c:pt idx="8">
                  <c:v>3.5097369469999999</c:v>
                </c:pt>
                <c:pt idx="9">
                  <c:v>3.7364131985000002</c:v>
                </c:pt>
                <c:pt idx="10">
                  <c:v>3.7787000000000002</c:v>
                </c:pt>
                <c:pt idx="11">
                  <c:v>3.9855</c:v>
                </c:pt>
              </c:numCache>
            </c:numRef>
          </c:val>
          <c:smooth val="1"/>
          <c:extLst>
            <c:ext xmlns:c16="http://schemas.microsoft.com/office/drawing/2014/chart" uri="{C3380CC4-5D6E-409C-BE32-E72D297353CC}">
              <c16:uniqueId val="{00000002-3EEF-4CF9-AF8C-F82F9BA5A4A6}"/>
            </c:ext>
          </c:extLst>
        </c:ser>
        <c:ser>
          <c:idx val="0"/>
          <c:order val="3"/>
          <c:tx>
            <c:strRef>
              <c:f>Sheet1!$A$4</c:f>
              <c:strCache>
                <c:ptCount val="1"/>
                <c:pt idx="0">
                  <c:v>Säkerheten, dvs hur väl man är garderad mot att radioaktiva utsläpp inträffar (2001-2013)</c:v>
                </c:pt>
              </c:strCache>
            </c:strRef>
          </c:tx>
          <c:spPr>
            <a:ln w="31750">
              <a:solidFill>
                <a:srgbClr val="C00000"/>
              </a:solidFill>
              <a:prstDash val="solid"/>
            </a:ln>
            <a:effectLst/>
          </c:spPr>
          <c:marker>
            <c:symbol val="circle"/>
            <c:size val="13"/>
            <c:spPr>
              <a:solidFill>
                <a:srgbClr val="C00000"/>
              </a:solidFill>
              <a:ln>
                <a:noFill/>
                <a:prstDash val="solid"/>
              </a:ln>
              <a:effectLst/>
              <a:scene3d>
                <a:camera prst="orthographicFront"/>
                <a:lightRig rig="threePt" dir="t"/>
              </a:scene3d>
              <a:sp3d>
                <a:bevelB/>
              </a:sp3d>
            </c:spPr>
          </c:marker>
          <c:dLbls>
            <c:numFmt formatCode="#,##0.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Sheet1!$B$4:$M$4</c:f>
              <c:numCache>
                <c:formatCode>General</c:formatCode>
                <c:ptCount val="12"/>
                <c:pt idx="0">
                  <c:v>4.2</c:v>
                </c:pt>
                <c:pt idx="1">
                  <c:v>4.0999999999999996</c:v>
                </c:pt>
                <c:pt idx="2">
                  <c:v>3.9</c:v>
                </c:pt>
                <c:pt idx="3">
                  <c:v>4.0999999999999996</c:v>
                </c:pt>
                <c:pt idx="4">
                  <c:v>4.2089452190000003</c:v>
                </c:pt>
                <c:pt idx="5">
                  <c:v>4.0728673339999997</c:v>
                </c:pt>
                <c:pt idx="6">
                  <c:v>4.055532081</c:v>
                </c:pt>
                <c:pt idx="7">
                  <c:v>3.9574161853000001</c:v>
                </c:pt>
                <c:pt idx="8">
                  <c:v>3.8459278339999998</c:v>
                </c:pt>
              </c:numCache>
            </c:numRef>
          </c:val>
          <c:smooth val="1"/>
          <c:extLst>
            <c:ext xmlns:c16="http://schemas.microsoft.com/office/drawing/2014/chart" uri="{C3380CC4-5D6E-409C-BE32-E72D297353CC}">
              <c16:uniqueId val="{00000003-3EEF-4CF9-AF8C-F82F9BA5A4A6}"/>
            </c:ext>
          </c:extLst>
        </c:ser>
        <c:ser>
          <c:idx val="3"/>
          <c:order val="4"/>
          <c:tx>
            <c:strRef>
              <c:f>Sheet1!$A$6</c:f>
              <c:strCache>
                <c:ptCount val="1"/>
                <c:pt idx="0">
                  <c:v>Beredskap inför ett eventuellt olyckstillbud </c:v>
                </c:pt>
              </c:strCache>
            </c:strRef>
          </c:tx>
          <c:spPr>
            <a:ln w="31750">
              <a:solidFill>
                <a:srgbClr val="6699FF"/>
              </a:solidFill>
            </a:ln>
            <a:effectLst/>
          </c:spPr>
          <c:marker>
            <c:symbol val="circle"/>
            <c:size val="13"/>
            <c:spPr>
              <a:solidFill>
                <a:srgbClr val="6699FF"/>
              </a:solidFill>
              <a:ln>
                <a:noFill/>
              </a:ln>
              <a:effectLst/>
              <a:scene3d>
                <a:camera prst="orthographicFront"/>
                <a:lightRig rig="threePt" dir="t"/>
              </a:scene3d>
              <a:sp3d>
                <a:bevelB/>
              </a:sp3d>
            </c:spPr>
          </c:marker>
          <c:dLbls>
            <c:numFmt formatCode="#,##0.0" sourceLinked="0"/>
            <c:spPr>
              <a:noFill/>
              <a:ln>
                <a:noFill/>
              </a:ln>
              <a:effectLst/>
            </c:spPr>
            <c:txPr>
              <a:bodyPr/>
              <a:lstStyle/>
              <a:p>
                <a:pPr>
                  <a:defRPr sz="700" b="1">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Sheet1!$B$6:$M$6</c:f>
              <c:numCache>
                <c:formatCode>General</c:formatCode>
                <c:ptCount val="12"/>
                <c:pt idx="0">
                  <c:v>3.7</c:v>
                </c:pt>
                <c:pt idx="1">
                  <c:v>3.7</c:v>
                </c:pt>
                <c:pt idx="2">
                  <c:v>3.5</c:v>
                </c:pt>
                <c:pt idx="3">
                  <c:v>3.6</c:v>
                </c:pt>
                <c:pt idx="4">
                  <c:v>3.6726441859999999</c:v>
                </c:pt>
                <c:pt idx="5">
                  <c:v>3.700905938</c:v>
                </c:pt>
                <c:pt idx="6">
                  <c:v>3.7675615420000002</c:v>
                </c:pt>
                <c:pt idx="7">
                  <c:v>3.5123722723999999</c:v>
                </c:pt>
                <c:pt idx="8">
                  <c:v>3.5262657079999999</c:v>
                </c:pt>
                <c:pt idx="9">
                  <c:v>3.5655549313999999</c:v>
                </c:pt>
                <c:pt idx="10">
                  <c:v>3.6113</c:v>
                </c:pt>
                <c:pt idx="11">
                  <c:v>3.9428000000000001</c:v>
                </c:pt>
              </c:numCache>
            </c:numRef>
          </c:val>
          <c:smooth val="1"/>
          <c:extLst>
            <c:ext xmlns:c16="http://schemas.microsoft.com/office/drawing/2014/chart" uri="{C3380CC4-5D6E-409C-BE32-E72D297353CC}">
              <c16:uniqueId val="{00000004-3EEF-4CF9-AF8C-F82F9BA5A4A6}"/>
            </c:ext>
          </c:extLst>
        </c:ser>
        <c:ser>
          <c:idx val="5"/>
          <c:order val="5"/>
          <c:tx>
            <c:strRef>
              <c:f>Sheet1!$A$8</c:f>
              <c:strCache>
                <c:ptCount val="1"/>
                <c:pt idx="0">
                  <c:v>Arbetet med miljöfrågor</c:v>
                </c:pt>
              </c:strCache>
            </c:strRef>
          </c:tx>
          <c:spPr>
            <a:ln>
              <a:solidFill>
                <a:srgbClr val="7030A0"/>
              </a:solidFill>
            </a:ln>
          </c:spPr>
          <c:marker>
            <c:symbol val="circle"/>
            <c:size val="13"/>
            <c:spPr>
              <a:solidFill>
                <a:srgbClr val="7030A0"/>
              </a:solidFill>
            </c:spPr>
          </c:marker>
          <c:dLbls>
            <c:numFmt formatCode="#,##0.0" sourceLinked="0"/>
            <c:spPr>
              <a:noFill/>
              <a:ln>
                <a:noFill/>
              </a:ln>
              <a:effectLst/>
            </c:spPr>
            <c:txPr>
              <a:bodyPr/>
              <a:lstStyle/>
              <a:p>
                <a:pPr>
                  <a:defRPr sz="700">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Sheet1!$B$8:$M$8</c:f>
              <c:numCache>
                <c:formatCode>General</c:formatCode>
                <c:ptCount val="12"/>
                <c:pt idx="10">
                  <c:v>3.5350999999999999</c:v>
                </c:pt>
                <c:pt idx="11">
                  <c:v>3.6707000000000001</c:v>
                </c:pt>
              </c:numCache>
            </c:numRef>
          </c:val>
          <c:smooth val="0"/>
          <c:extLst>
            <c:ext xmlns:c16="http://schemas.microsoft.com/office/drawing/2014/chart" uri="{C3380CC4-5D6E-409C-BE32-E72D297353CC}">
              <c16:uniqueId val="{00000005-3EEF-4CF9-AF8C-F82F9BA5A4A6}"/>
            </c:ext>
          </c:extLst>
        </c:ser>
        <c:ser>
          <c:idx val="2"/>
          <c:order val="6"/>
          <c:tx>
            <c:strRef>
              <c:f>Sheet1!$A$5</c:f>
              <c:strCache>
                <c:ptCount val="1"/>
                <c:pt idx="0">
                  <c:v>Tillförlitligheten i Ringhals-/ Barsebäcksområdet, dvs att de har få eller inga driftsavbrott (2001-2004)</c:v>
                </c:pt>
              </c:strCache>
            </c:strRef>
          </c:tx>
          <c:spPr>
            <a:ln w="31750">
              <a:solidFill>
                <a:srgbClr val="FFC000"/>
              </a:solidFill>
            </a:ln>
            <a:effectLst/>
          </c:spPr>
          <c:marker>
            <c:symbol val="circle"/>
            <c:size val="13"/>
            <c:spPr>
              <a:solidFill>
                <a:srgbClr val="FFC000"/>
              </a:solidFill>
              <a:ln>
                <a:noFill/>
              </a:ln>
              <a:effectLst/>
              <a:scene3d>
                <a:camera prst="orthographicFront"/>
                <a:lightRig rig="threePt" dir="t"/>
              </a:scene3d>
              <a:sp3d>
                <a:bevelB/>
              </a:sp3d>
            </c:spPr>
          </c:marker>
          <c:dLbls>
            <c:spPr>
              <a:noFill/>
              <a:ln>
                <a:noFill/>
              </a:ln>
              <a:effectLst/>
            </c:spPr>
            <c:txPr>
              <a:bodyPr/>
              <a:lstStyle/>
              <a:p>
                <a:pPr>
                  <a:defRPr sz="700" b="1">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Sheet1!$B$5:$M$5</c:f>
              <c:numCache>
                <c:formatCode>General</c:formatCode>
                <c:ptCount val="12"/>
                <c:pt idx="0">
                  <c:v>4</c:v>
                </c:pt>
                <c:pt idx="1">
                  <c:v>4.2</c:v>
                </c:pt>
                <c:pt idx="2">
                  <c:v>3.7</c:v>
                </c:pt>
                <c:pt idx="3">
                  <c:v>4.2</c:v>
                </c:pt>
              </c:numCache>
            </c:numRef>
          </c:val>
          <c:smooth val="1"/>
          <c:extLst>
            <c:ext xmlns:c16="http://schemas.microsoft.com/office/drawing/2014/chart" uri="{C3380CC4-5D6E-409C-BE32-E72D297353CC}">
              <c16:uniqueId val="{00000006-3EEF-4CF9-AF8C-F82F9BA5A4A6}"/>
            </c:ext>
          </c:extLst>
        </c:ser>
        <c:dLbls>
          <c:showLegendKey val="0"/>
          <c:showVal val="0"/>
          <c:showCatName val="0"/>
          <c:showSerName val="0"/>
          <c:showPercent val="0"/>
          <c:showBubbleSize val="0"/>
        </c:dLbls>
        <c:marker val="1"/>
        <c:smooth val="0"/>
        <c:axId val="142943744"/>
        <c:axId val="142945280"/>
      </c:lineChart>
      <c:catAx>
        <c:axId val="142943744"/>
        <c:scaling>
          <c:orientation val="minMax"/>
        </c:scaling>
        <c:delete val="0"/>
        <c:axPos val="b"/>
        <c:numFmt formatCode="General" sourceLinked="1"/>
        <c:majorTickMark val="none"/>
        <c:minorTickMark val="none"/>
        <c:tickLblPos val="nextTo"/>
        <c:spPr>
          <a:ln w="2786">
            <a:solidFill>
              <a:srgbClr val="333333"/>
            </a:solidFill>
            <a:prstDash val="solid"/>
          </a:ln>
        </c:spPr>
        <c:txPr>
          <a:bodyPr rot="0" vert="horz"/>
          <a:lstStyle/>
          <a:p>
            <a:pPr>
              <a:defRPr sz="1200" b="0" i="0" u="none" strike="noStrike" baseline="0">
                <a:solidFill>
                  <a:srgbClr val="333333"/>
                </a:solidFill>
                <a:latin typeface="+mn-lt"/>
                <a:ea typeface="Verdana"/>
                <a:cs typeface="Calibri" pitchFamily="34" charset="0"/>
              </a:defRPr>
            </a:pPr>
            <a:endParaRPr lang="sv-SE"/>
          </a:p>
        </c:txPr>
        <c:crossAx val="142945280"/>
        <c:crossesAt val="0"/>
        <c:auto val="1"/>
        <c:lblAlgn val="ctr"/>
        <c:lblOffset val="100"/>
        <c:tickLblSkip val="1"/>
        <c:tickMarkSkip val="1"/>
        <c:noMultiLvlLbl val="0"/>
      </c:catAx>
      <c:valAx>
        <c:axId val="142945280"/>
        <c:scaling>
          <c:orientation val="minMax"/>
          <c:max val="5"/>
          <c:min val="3"/>
        </c:scaling>
        <c:delete val="0"/>
        <c:axPos val="l"/>
        <c:majorGridlines>
          <c:spPr>
            <a:ln w="11142">
              <a:solidFill>
                <a:srgbClr val="C0C0C0"/>
              </a:solidFill>
              <a:prstDash val="solid"/>
            </a:ln>
            <a:effectLst/>
          </c:spPr>
        </c:majorGridlines>
        <c:numFmt formatCode="#,##0.0" sourceLinked="0"/>
        <c:majorTickMark val="out"/>
        <c:minorTickMark val="none"/>
        <c:tickLblPos val="nextTo"/>
        <c:spPr>
          <a:ln w="835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42943744"/>
        <c:crosses val="autoZero"/>
        <c:crossBetween val="between"/>
        <c:majorUnit val="0.5"/>
        <c:minorUnit val="0.5"/>
      </c:valAx>
      <c:spPr>
        <a:noFill/>
        <a:ln w="22285">
          <a:noFill/>
        </a:ln>
      </c:spPr>
    </c:plotArea>
    <c:legend>
      <c:legendPos val="r"/>
      <c:layout>
        <c:manualLayout>
          <c:xMode val="edge"/>
          <c:yMode val="edge"/>
          <c:x val="0.71454306708828452"/>
          <c:y val="5.8610331938451998E-2"/>
          <c:w val="0.24163714962707494"/>
          <c:h val="0.80293948203400312"/>
        </c:manualLayout>
      </c:layout>
      <c:overlay val="0"/>
      <c:spPr>
        <a:solidFill>
          <a:schemeClr val="bg1"/>
        </a:solidFill>
        <a:ln w="22285">
          <a:noFill/>
        </a:ln>
      </c:spPr>
      <c:txPr>
        <a:bodyPr/>
        <a:lstStyle/>
        <a:p>
          <a:pPr>
            <a:defRPr sz="11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7" b="0" i="0" u="none" strike="noStrike" baseline="0">
          <a:solidFill>
            <a:schemeClr val="tx1"/>
          </a:solidFill>
          <a:latin typeface="Arial"/>
          <a:ea typeface="Arial"/>
          <a:cs typeface="Arial"/>
        </a:defRPr>
      </a:pPr>
      <a:endParaRPr lang="sv-SE"/>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391993373038796"/>
          <c:y val="0.10598338400110426"/>
          <c:w val="0.53245186468145067"/>
          <c:h val="0.74341066480828744"/>
        </c:manualLayout>
      </c:layout>
      <c:lineChart>
        <c:grouping val="standard"/>
        <c:varyColors val="0"/>
        <c:ser>
          <c:idx val="24"/>
          <c:order val="0"/>
          <c:tx>
            <c:strRef>
              <c:f>Sheet1!$A$3</c:f>
              <c:strCache>
                <c:ptCount val="1"/>
                <c:pt idx="0">
                  <c:v>Tidningar, massmedia</c:v>
                </c:pt>
              </c:strCache>
            </c:strRef>
          </c:tx>
          <c:spPr>
            <a:ln w="31750">
              <a:solidFill>
                <a:srgbClr val="FFC000"/>
              </a:solidFill>
              <a:prstDash val="solid"/>
            </a:ln>
            <a:effectLst/>
          </c:spPr>
          <c:marker>
            <c:symbol val="circle"/>
            <c:size val="13"/>
            <c:spPr>
              <a:solidFill>
                <a:srgbClr val="FFC000"/>
              </a:solidFill>
              <a:ln w="19050">
                <a:solidFill>
                  <a:srgbClr val="FFC000"/>
                </a:solid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tx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Sheet1!$B$1:$G$1</c:f>
              <c:numCache>
                <c:formatCode>General</c:formatCode>
                <c:ptCount val="6"/>
                <c:pt idx="0">
                  <c:v>2009</c:v>
                </c:pt>
                <c:pt idx="1">
                  <c:v>2011</c:v>
                </c:pt>
                <c:pt idx="2">
                  <c:v>2013</c:v>
                </c:pt>
                <c:pt idx="3">
                  <c:v>2015</c:v>
                </c:pt>
                <c:pt idx="4">
                  <c:v>2017</c:v>
                </c:pt>
                <c:pt idx="5">
                  <c:v>2019</c:v>
                </c:pt>
              </c:numCache>
            </c:numRef>
          </c:cat>
          <c:val>
            <c:numRef>
              <c:f>Sheet1!$B$3:$G$3</c:f>
              <c:numCache>
                <c:formatCode>General</c:formatCode>
                <c:ptCount val="6"/>
                <c:pt idx="0">
                  <c:v>62.341686719999998</c:v>
                </c:pt>
                <c:pt idx="1">
                  <c:v>65.075066136999993</c:v>
                </c:pt>
                <c:pt idx="2">
                  <c:v>54.137127565</c:v>
                </c:pt>
                <c:pt idx="3">
                  <c:v>58.010428836000003</c:v>
                </c:pt>
                <c:pt idx="4">
                  <c:v>42.264000000000003</c:v>
                </c:pt>
                <c:pt idx="5">
                  <c:v>55</c:v>
                </c:pt>
              </c:numCache>
            </c:numRef>
          </c:val>
          <c:smooth val="1"/>
          <c:extLst>
            <c:ext xmlns:c16="http://schemas.microsoft.com/office/drawing/2014/chart" uri="{C3380CC4-5D6E-409C-BE32-E72D297353CC}">
              <c16:uniqueId val="{00000000-B518-473D-8046-504F8559A6C3}"/>
            </c:ext>
          </c:extLst>
        </c:ser>
        <c:ser>
          <c:idx val="1"/>
          <c:order val="1"/>
          <c:tx>
            <c:strRef>
              <c:f>Sheet1!$A$2</c:f>
              <c:strCache>
                <c:ptCount val="1"/>
                <c:pt idx="0">
                  <c:v>Barsebäck Kraft AB</c:v>
                </c:pt>
              </c:strCache>
            </c:strRef>
          </c:tx>
          <c:spPr>
            <a:ln w="31750">
              <a:solidFill>
                <a:srgbClr val="003076"/>
              </a:solidFill>
              <a:prstDash val="solid"/>
            </a:ln>
            <a:effectLst/>
          </c:spPr>
          <c:marker>
            <c:symbol val="circle"/>
            <c:size val="13"/>
            <c:spPr>
              <a:solidFill>
                <a:srgbClr val="003076"/>
              </a:solidFill>
              <a:ln>
                <a:no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Sheet1!$B$1:$G$1</c:f>
              <c:numCache>
                <c:formatCode>General</c:formatCode>
                <c:ptCount val="6"/>
                <c:pt idx="0">
                  <c:v>2009</c:v>
                </c:pt>
                <c:pt idx="1">
                  <c:v>2011</c:v>
                </c:pt>
                <c:pt idx="2">
                  <c:v>2013</c:v>
                </c:pt>
                <c:pt idx="3">
                  <c:v>2015</c:v>
                </c:pt>
                <c:pt idx="4">
                  <c:v>2017</c:v>
                </c:pt>
                <c:pt idx="5">
                  <c:v>2019</c:v>
                </c:pt>
              </c:numCache>
            </c:numRef>
          </c:cat>
          <c:val>
            <c:numRef>
              <c:f>Sheet1!$B$2:$G$2</c:f>
              <c:numCache>
                <c:formatCode>General</c:formatCode>
                <c:ptCount val="6"/>
                <c:pt idx="0">
                  <c:v>47.378431712000001</c:v>
                </c:pt>
                <c:pt idx="1">
                  <c:v>48.019718429999998</c:v>
                </c:pt>
                <c:pt idx="2">
                  <c:v>45.566667365000001</c:v>
                </c:pt>
                <c:pt idx="3">
                  <c:v>44.073105175000002</c:v>
                </c:pt>
                <c:pt idx="4">
                  <c:v>44.2654</c:v>
                </c:pt>
                <c:pt idx="5">
                  <c:v>38.299999999999997</c:v>
                </c:pt>
              </c:numCache>
            </c:numRef>
          </c:val>
          <c:smooth val="1"/>
          <c:extLst>
            <c:ext xmlns:c16="http://schemas.microsoft.com/office/drawing/2014/chart" uri="{C3380CC4-5D6E-409C-BE32-E72D297353CC}">
              <c16:uniqueId val="{00000001-B518-473D-8046-504F8559A6C3}"/>
            </c:ext>
          </c:extLst>
        </c:ser>
        <c:ser>
          <c:idx val="4"/>
          <c:order val="2"/>
          <c:tx>
            <c:strRef>
              <c:f>Sheet1!$A$7</c:f>
              <c:strCache>
                <c:ptCount val="1"/>
                <c:pt idx="0">
                  <c:v>Vet ej/Ej svar</c:v>
                </c:pt>
              </c:strCache>
            </c:strRef>
          </c:tx>
          <c:spPr>
            <a:ln w="31750">
              <a:solidFill>
                <a:schemeClr val="bg1">
                  <a:lumMod val="65000"/>
                </a:schemeClr>
              </a:solidFill>
            </a:ln>
            <a:effectLst/>
          </c:spPr>
          <c:marker>
            <c:symbol val="circle"/>
            <c:size val="13"/>
            <c:spPr>
              <a:solidFill>
                <a:schemeClr val="bg1">
                  <a:lumMod val="65000"/>
                </a:schemeClr>
              </a:solidFill>
              <a:ln>
                <a:noFill/>
              </a:ln>
              <a:effectLst/>
              <a:scene3d>
                <a:camera prst="orthographicFront"/>
                <a:lightRig rig="threePt" dir="t"/>
              </a:scene3d>
              <a:sp3d>
                <a:bevelB/>
              </a:sp3d>
            </c:spPr>
          </c:marker>
          <c:dLbls>
            <c:numFmt formatCode="#,##0" sourceLinked="0"/>
            <c:spPr>
              <a:noFill/>
              <a:ln>
                <a:noFill/>
              </a:ln>
              <a:effectLst/>
            </c:spPr>
            <c:txPr>
              <a:bodyPr/>
              <a:lstStyle/>
              <a:p>
                <a:pPr>
                  <a:defRPr sz="700" b="1">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Sheet1!$B$1:$G$1</c:f>
              <c:numCache>
                <c:formatCode>General</c:formatCode>
                <c:ptCount val="6"/>
                <c:pt idx="0">
                  <c:v>2009</c:v>
                </c:pt>
                <c:pt idx="1">
                  <c:v>2011</c:v>
                </c:pt>
                <c:pt idx="2">
                  <c:v>2013</c:v>
                </c:pt>
                <c:pt idx="3">
                  <c:v>2015</c:v>
                </c:pt>
                <c:pt idx="4">
                  <c:v>2017</c:v>
                </c:pt>
                <c:pt idx="5">
                  <c:v>2019</c:v>
                </c:pt>
              </c:numCache>
            </c:numRef>
          </c:cat>
          <c:val>
            <c:numRef>
              <c:f>Sheet1!$B$7:$G$7</c:f>
              <c:numCache>
                <c:formatCode>General</c:formatCode>
                <c:ptCount val="6"/>
                <c:pt idx="0">
                  <c:v>20.50867976</c:v>
                </c:pt>
                <c:pt idx="1">
                  <c:v>16.406239912</c:v>
                </c:pt>
                <c:pt idx="2">
                  <c:v>21.969015450000001</c:v>
                </c:pt>
                <c:pt idx="3">
                  <c:v>19.177683475999999</c:v>
                </c:pt>
                <c:pt idx="4">
                  <c:v>24.840800000000002</c:v>
                </c:pt>
                <c:pt idx="5">
                  <c:v>20</c:v>
                </c:pt>
              </c:numCache>
            </c:numRef>
          </c:val>
          <c:smooth val="1"/>
          <c:extLst>
            <c:ext xmlns:c16="http://schemas.microsoft.com/office/drawing/2014/chart" uri="{C3380CC4-5D6E-409C-BE32-E72D297353CC}">
              <c16:uniqueId val="{00000005-B518-473D-8046-504F8559A6C3}"/>
            </c:ext>
          </c:extLst>
        </c:ser>
        <c:ser>
          <c:idx val="3"/>
          <c:order val="3"/>
          <c:tx>
            <c:strRef>
              <c:f>Sheet1!$A$6</c:f>
              <c:strCache>
                <c:ptCount val="1"/>
                <c:pt idx="0">
                  <c:v>Annan källa</c:v>
                </c:pt>
              </c:strCache>
            </c:strRef>
          </c:tx>
          <c:spPr>
            <a:ln w="31750">
              <a:solidFill>
                <a:srgbClr val="6699FF"/>
              </a:solidFill>
            </a:ln>
            <a:effectLst/>
          </c:spPr>
          <c:marker>
            <c:symbol val="circle"/>
            <c:size val="13"/>
            <c:spPr>
              <a:solidFill>
                <a:srgbClr val="6699FF"/>
              </a:solidFill>
              <a:ln>
                <a:noFill/>
              </a:ln>
              <a:effectLst/>
              <a:scene3d>
                <a:camera prst="orthographicFront"/>
                <a:lightRig rig="threePt" dir="t"/>
              </a:scene3d>
              <a:sp3d>
                <a:bevelB/>
              </a:sp3d>
            </c:spPr>
          </c:marker>
          <c:dLbls>
            <c:numFmt formatCode="#,##0" sourceLinked="0"/>
            <c:spPr>
              <a:noFill/>
              <a:ln>
                <a:noFill/>
              </a:ln>
              <a:effectLst/>
            </c:spPr>
            <c:txPr>
              <a:bodyPr/>
              <a:lstStyle/>
              <a:p>
                <a:pPr>
                  <a:defRPr sz="700" b="1">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Sheet1!$B$1:$G$1</c:f>
              <c:numCache>
                <c:formatCode>General</c:formatCode>
                <c:ptCount val="6"/>
                <c:pt idx="0">
                  <c:v>2009</c:v>
                </c:pt>
                <c:pt idx="1">
                  <c:v>2011</c:v>
                </c:pt>
                <c:pt idx="2">
                  <c:v>2013</c:v>
                </c:pt>
                <c:pt idx="3">
                  <c:v>2015</c:v>
                </c:pt>
                <c:pt idx="4">
                  <c:v>2017</c:v>
                </c:pt>
                <c:pt idx="5">
                  <c:v>2019</c:v>
                </c:pt>
              </c:numCache>
            </c:numRef>
          </c:cat>
          <c:val>
            <c:numRef>
              <c:f>Sheet1!$B$6:$G$6</c:f>
              <c:numCache>
                <c:formatCode>General</c:formatCode>
                <c:ptCount val="6"/>
                <c:pt idx="0">
                  <c:v>6.9265380524999998</c:v>
                </c:pt>
                <c:pt idx="1">
                  <c:v>7.5606525737999997</c:v>
                </c:pt>
                <c:pt idx="2">
                  <c:v>8.4829837292000008</c:v>
                </c:pt>
                <c:pt idx="3">
                  <c:v>21.058647537999999</c:v>
                </c:pt>
                <c:pt idx="4">
                  <c:v>16.065100000000001</c:v>
                </c:pt>
                <c:pt idx="5">
                  <c:v>15.4</c:v>
                </c:pt>
              </c:numCache>
            </c:numRef>
          </c:val>
          <c:smooth val="1"/>
          <c:extLst>
            <c:ext xmlns:c16="http://schemas.microsoft.com/office/drawing/2014/chart" uri="{C3380CC4-5D6E-409C-BE32-E72D297353CC}">
              <c16:uniqueId val="{00000002-B518-473D-8046-504F8559A6C3}"/>
            </c:ext>
          </c:extLst>
        </c:ser>
        <c:ser>
          <c:idx val="2"/>
          <c:order val="4"/>
          <c:tx>
            <c:strRef>
              <c:f>Sheet1!$A$5</c:f>
              <c:strCache>
                <c:ptCount val="1"/>
                <c:pt idx="0">
                  <c:v>Myndigheter</c:v>
                </c:pt>
              </c:strCache>
            </c:strRef>
          </c:tx>
          <c:spPr>
            <a:ln w="31750">
              <a:solidFill>
                <a:srgbClr val="C00000"/>
              </a:solidFill>
            </a:ln>
            <a:effectLst/>
          </c:spPr>
          <c:marker>
            <c:symbol val="circle"/>
            <c:size val="13"/>
            <c:spPr>
              <a:solidFill>
                <a:srgbClr val="C00000"/>
              </a:solidFill>
              <a:ln>
                <a:solidFill>
                  <a:srgbClr val="C00000"/>
                </a:solidFill>
              </a:ln>
              <a:effectLst/>
              <a:scene3d>
                <a:camera prst="orthographicFront"/>
                <a:lightRig rig="threePt" dir="t"/>
              </a:scene3d>
              <a:sp3d>
                <a:bevelB/>
              </a:sp3d>
            </c:spPr>
          </c:marker>
          <c:dLbls>
            <c:dLbl>
              <c:idx val="3"/>
              <c:numFmt formatCode="#,##0" sourceLinked="0"/>
              <c:spPr/>
              <c:txPr>
                <a:bodyPr/>
                <a:lstStyle/>
                <a:p>
                  <a:pPr>
                    <a:defRPr sz="700" b="1">
                      <a:solidFill>
                        <a:srgbClr val="333333"/>
                      </a:solidFill>
                      <a:latin typeface="+mn-lt"/>
                    </a:defRPr>
                  </a:pPr>
                  <a:endParaRPr lang="sv-SE"/>
                </a:p>
              </c:txPr>
              <c:dLblPos val="ctr"/>
              <c:showLegendKey val="0"/>
              <c:showVal val="1"/>
              <c:showCatName val="0"/>
              <c:showSerName val="0"/>
              <c:showPercent val="0"/>
              <c:showBubbleSize val="0"/>
              <c:extLst>
                <c:ext xmlns:c16="http://schemas.microsoft.com/office/drawing/2014/chart" uri="{C3380CC4-5D6E-409C-BE32-E72D297353CC}">
                  <c16:uniqueId val="{00000000-51AC-41C1-8BD3-16A9F2045E32}"/>
                </c:ext>
              </c:extLst>
            </c:dLbl>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Sheet1!$B$1:$G$1</c:f>
              <c:numCache>
                <c:formatCode>General</c:formatCode>
                <c:ptCount val="6"/>
                <c:pt idx="0">
                  <c:v>2009</c:v>
                </c:pt>
                <c:pt idx="1">
                  <c:v>2011</c:v>
                </c:pt>
                <c:pt idx="2">
                  <c:v>2013</c:v>
                </c:pt>
                <c:pt idx="3">
                  <c:v>2015</c:v>
                </c:pt>
                <c:pt idx="4">
                  <c:v>2017</c:v>
                </c:pt>
                <c:pt idx="5">
                  <c:v>2019</c:v>
                </c:pt>
              </c:numCache>
            </c:numRef>
          </c:cat>
          <c:val>
            <c:numRef>
              <c:f>Sheet1!$B$5:$G$5</c:f>
              <c:numCache>
                <c:formatCode>General</c:formatCode>
                <c:ptCount val="6"/>
                <c:pt idx="0">
                  <c:v>21.614458946999999</c:v>
                </c:pt>
                <c:pt idx="1">
                  <c:v>26.342638324999999</c:v>
                </c:pt>
                <c:pt idx="2">
                  <c:v>15.051112754</c:v>
                </c:pt>
                <c:pt idx="3">
                  <c:v>20.536566830000002</c:v>
                </c:pt>
                <c:pt idx="4">
                  <c:v>16.2607</c:v>
                </c:pt>
                <c:pt idx="5">
                  <c:v>11.7</c:v>
                </c:pt>
              </c:numCache>
            </c:numRef>
          </c:val>
          <c:smooth val="1"/>
          <c:extLst>
            <c:ext xmlns:c16="http://schemas.microsoft.com/office/drawing/2014/chart" uri="{C3380CC4-5D6E-409C-BE32-E72D297353CC}">
              <c16:uniqueId val="{00000004-B518-473D-8046-504F8559A6C3}"/>
            </c:ext>
          </c:extLst>
        </c:ser>
        <c:ser>
          <c:idx val="0"/>
          <c:order val="5"/>
          <c:tx>
            <c:strRef>
              <c:f>Sheet1!$A$4</c:f>
              <c:strCache>
                <c:ptCount val="1"/>
                <c:pt idx="0">
                  <c:v>Miljöorganisationer</c:v>
                </c:pt>
              </c:strCache>
            </c:strRef>
          </c:tx>
          <c:spPr>
            <a:ln w="31750">
              <a:solidFill>
                <a:srgbClr val="669900"/>
              </a:solidFill>
              <a:prstDash val="solid"/>
            </a:ln>
            <a:effectLst/>
          </c:spPr>
          <c:marker>
            <c:symbol val="circle"/>
            <c:size val="13"/>
            <c:spPr>
              <a:solidFill>
                <a:srgbClr val="669900"/>
              </a:solidFill>
              <a:ln>
                <a:solidFill>
                  <a:srgbClr val="669900"/>
                </a:solid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Sheet1!$B$1:$G$1</c:f>
              <c:numCache>
                <c:formatCode>General</c:formatCode>
                <c:ptCount val="6"/>
                <c:pt idx="0">
                  <c:v>2009</c:v>
                </c:pt>
                <c:pt idx="1">
                  <c:v>2011</c:v>
                </c:pt>
                <c:pt idx="2">
                  <c:v>2013</c:v>
                </c:pt>
                <c:pt idx="3">
                  <c:v>2015</c:v>
                </c:pt>
                <c:pt idx="4">
                  <c:v>2017</c:v>
                </c:pt>
                <c:pt idx="5">
                  <c:v>2019</c:v>
                </c:pt>
              </c:numCache>
            </c:numRef>
          </c:cat>
          <c:val>
            <c:numRef>
              <c:f>Sheet1!$B$4:$G$4</c:f>
              <c:numCache>
                <c:formatCode>General</c:formatCode>
                <c:ptCount val="6"/>
                <c:pt idx="0">
                  <c:v>7.2202149525000001</c:v>
                </c:pt>
                <c:pt idx="1">
                  <c:v>11.138970835</c:v>
                </c:pt>
                <c:pt idx="2">
                  <c:v>7.8045353967000004</c:v>
                </c:pt>
                <c:pt idx="3">
                  <c:v>7.9540139945000004</c:v>
                </c:pt>
                <c:pt idx="4">
                  <c:v>6.3440000000000003</c:v>
                </c:pt>
                <c:pt idx="5">
                  <c:v>6.8</c:v>
                </c:pt>
              </c:numCache>
            </c:numRef>
          </c:val>
          <c:smooth val="1"/>
          <c:extLst>
            <c:ext xmlns:c16="http://schemas.microsoft.com/office/drawing/2014/chart" uri="{C3380CC4-5D6E-409C-BE32-E72D297353CC}">
              <c16:uniqueId val="{00000006-B518-473D-8046-504F8559A6C3}"/>
            </c:ext>
          </c:extLst>
        </c:ser>
        <c:dLbls>
          <c:showLegendKey val="0"/>
          <c:showVal val="0"/>
          <c:showCatName val="0"/>
          <c:showSerName val="0"/>
          <c:showPercent val="0"/>
          <c:showBubbleSize val="0"/>
        </c:dLbls>
        <c:marker val="1"/>
        <c:smooth val="0"/>
        <c:axId val="142786944"/>
        <c:axId val="142788480"/>
      </c:lineChart>
      <c:catAx>
        <c:axId val="142786944"/>
        <c:scaling>
          <c:orientation val="minMax"/>
        </c:scaling>
        <c:delete val="0"/>
        <c:axPos val="b"/>
        <c:numFmt formatCode="General" sourceLinked="1"/>
        <c:majorTickMark val="none"/>
        <c:minorTickMark val="none"/>
        <c:tickLblPos val="nextTo"/>
        <c:spPr>
          <a:ln w="2786">
            <a:solidFill>
              <a:srgbClr val="333333"/>
            </a:solidFill>
            <a:prstDash val="solid"/>
          </a:ln>
        </c:spPr>
        <c:txPr>
          <a:bodyPr rot="0" vert="horz"/>
          <a:lstStyle/>
          <a:p>
            <a:pPr>
              <a:defRPr sz="1200" b="0" i="0" u="none" strike="noStrike" baseline="0">
                <a:solidFill>
                  <a:srgbClr val="333333"/>
                </a:solidFill>
                <a:latin typeface="+mn-lt"/>
                <a:ea typeface="Verdana"/>
                <a:cs typeface="Calibri" pitchFamily="34" charset="0"/>
              </a:defRPr>
            </a:pPr>
            <a:endParaRPr lang="sv-SE"/>
          </a:p>
        </c:txPr>
        <c:crossAx val="142788480"/>
        <c:crossesAt val="0"/>
        <c:auto val="1"/>
        <c:lblAlgn val="ctr"/>
        <c:lblOffset val="100"/>
        <c:tickLblSkip val="1"/>
        <c:tickMarkSkip val="1"/>
        <c:noMultiLvlLbl val="0"/>
      </c:catAx>
      <c:valAx>
        <c:axId val="142788480"/>
        <c:scaling>
          <c:orientation val="minMax"/>
          <c:max val="100"/>
          <c:min val="0"/>
        </c:scaling>
        <c:delete val="0"/>
        <c:axPos val="l"/>
        <c:majorGridlines>
          <c:spPr>
            <a:ln w="11142">
              <a:solidFill>
                <a:srgbClr val="C0C0C0"/>
              </a:solidFill>
              <a:prstDash val="solid"/>
            </a:ln>
            <a:effectLst/>
          </c:spPr>
        </c:majorGridlines>
        <c:numFmt formatCode="#,##0" sourceLinked="0"/>
        <c:majorTickMark val="out"/>
        <c:minorTickMark val="none"/>
        <c:tickLblPos val="nextTo"/>
        <c:spPr>
          <a:ln w="835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42786944"/>
        <c:crosses val="autoZero"/>
        <c:crossBetween val="between"/>
        <c:majorUnit val="20"/>
        <c:minorUnit val="0.5"/>
      </c:valAx>
      <c:spPr>
        <a:noFill/>
        <a:ln w="22285">
          <a:noFill/>
        </a:ln>
      </c:spPr>
    </c:plotArea>
    <c:legend>
      <c:legendPos val="r"/>
      <c:layout>
        <c:manualLayout>
          <c:xMode val="edge"/>
          <c:yMode val="edge"/>
          <c:x val="0.71217439865515864"/>
          <c:y val="0.10667690963630309"/>
          <c:w val="0.27915170172348791"/>
          <c:h val="0.74256164298242955"/>
        </c:manualLayout>
      </c:layout>
      <c:overlay val="0"/>
      <c:spPr>
        <a:solidFill>
          <a:schemeClr val="bg1"/>
        </a:solidFill>
        <a:ln w="22285">
          <a:noFill/>
        </a:ln>
      </c:spPr>
      <c:txPr>
        <a:bodyPr/>
        <a:lstStyle/>
        <a:p>
          <a:pPr>
            <a:defRPr sz="11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7" b="0" i="0" u="none" strike="noStrike" baseline="0">
          <a:solidFill>
            <a:schemeClr val="tx1"/>
          </a:solidFill>
          <a:latin typeface="Arial"/>
          <a:ea typeface="Arial"/>
          <a:cs typeface="Arial"/>
        </a:defRPr>
      </a:pPr>
      <a:endParaRPr lang="sv-SE"/>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628857066469269"/>
          <c:y val="0.12205778087079497"/>
          <c:w val="0.53245186468145067"/>
          <c:h val="0.74341066480828744"/>
        </c:manualLayout>
      </c:layout>
      <c:lineChart>
        <c:grouping val="standard"/>
        <c:varyColors val="0"/>
        <c:ser>
          <c:idx val="24"/>
          <c:order val="0"/>
          <c:tx>
            <c:strRef>
              <c:f>Sheet1!$A$3</c:f>
              <c:strCache>
                <c:ptCount val="1"/>
                <c:pt idx="0">
                  <c:v>Tidningar, massmedia</c:v>
                </c:pt>
              </c:strCache>
            </c:strRef>
          </c:tx>
          <c:spPr>
            <a:ln w="31750">
              <a:solidFill>
                <a:srgbClr val="FFC000"/>
              </a:solidFill>
              <a:prstDash val="solid"/>
            </a:ln>
            <a:effectLst/>
          </c:spPr>
          <c:marker>
            <c:symbol val="circle"/>
            <c:size val="13"/>
            <c:spPr>
              <a:solidFill>
                <a:srgbClr val="FFC000"/>
              </a:solidFill>
              <a:ln w="19050">
                <a:solidFill>
                  <a:srgbClr val="FFC000"/>
                </a:solid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tx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Sheet1!$B$1:$G$1</c:f>
              <c:numCache>
                <c:formatCode>General</c:formatCode>
                <c:ptCount val="6"/>
                <c:pt idx="0">
                  <c:v>2009</c:v>
                </c:pt>
                <c:pt idx="1">
                  <c:v>2011</c:v>
                </c:pt>
                <c:pt idx="2">
                  <c:v>2013</c:v>
                </c:pt>
                <c:pt idx="3">
                  <c:v>2015</c:v>
                </c:pt>
                <c:pt idx="4">
                  <c:v>2017</c:v>
                </c:pt>
                <c:pt idx="5">
                  <c:v>2019</c:v>
                </c:pt>
              </c:numCache>
            </c:numRef>
          </c:cat>
          <c:val>
            <c:numRef>
              <c:f>Sheet1!$B$3:$G$3</c:f>
              <c:numCache>
                <c:formatCode>General</c:formatCode>
                <c:ptCount val="6"/>
                <c:pt idx="0">
                  <c:v>59.707917420000001</c:v>
                </c:pt>
                <c:pt idx="1">
                  <c:v>56.60011574</c:v>
                </c:pt>
                <c:pt idx="2">
                  <c:v>47.633064150000003</c:v>
                </c:pt>
                <c:pt idx="3">
                  <c:v>45.156146182999997</c:v>
                </c:pt>
                <c:pt idx="4">
                  <c:v>30.2758</c:v>
                </c:pt>
                <c:pt idx="5">
                  <c:v>46</c:v>
                </c:pt>
              </c:numCache>
            </c:numRef>
          </c:val>
          <c:smooth val="1"/>
          <c:extLst>
            <c:ext xmlns:c16="http://schemas.microsoft.com/office/drawing/2014/chart" uri="{C3380CC4-5D6E-409C-BE32-E72D297353CC}">
              <c16:uniqueId val="{00000000-D996-4F3E-86F9-B05D05789E52}"/>
            </c:ext>
          </c:extLst>
        </c:ser>
        <c:ser>
          <c:idx val="4"/>
          <c:order val="1"/>
          <c:tx>
            <c:strRef>
              <c:f>Sheet1!$A$7</c:f>
              <c:strCache>
                <c:ptCount val="1"/>
                <c:pt idx="0">
                  <c:v>Vet ej/Ej svar</c:v>
                </c:pt>
              </c:strCache>
            </c:strRef>
          </c:tx>
          <c:spPr>
            <a:ln w="31750">
              <a:solidFill>
                <a:schemeClr val="bg1">
                  <a:lumMod val="65000"/>
                </a:schemeClr>
              </a:solidFill>
            </a:ln>
            <a:effectLst/>
          </c:spPr>
          <c:marker>
            <c:symbol val="circle"/>
            <c:size val="13"/>
            <c:spPr>
              <a:solidFill>
                <a:schemeClr val="bg1">
                  <a:lumMod val="65000"/>
                </a:schemeClr>
              </a:solidFill>
              <a:ln>
                <a:noFill/>
              </a:ln>
              <a:effectLst/>
              <a:scene3d>
                <a:camera prst="orthographicFront"/>
                <a:lightRig rig="threePt" dir="t"/>
              </a:scene3d>
              <a:sp3d>
                <a:bevelB/>
              </a:sp3d>
            </c:spPr>
          </c:marker>
          <c:dLbls>
            <c:numFmt formatCode="#,##0" sourceLinked="0"/>
            <c:spPr>
              <a:effectLst/>
              <a:scene3d>
                <a:camera prst="orthographicFront"/>
                <a:lightRig rig="threePt" dir="t"/>
              </a:scene3d>
              <a:sp3d>
                <a:bevelB/>
              </a:sp3d>
            </c:spPr>
            <c:txPr>
              <a:bodyPr/>
              <a:lstStyle/>
              <a:p>
                <a:pPr>
                  <a:defRPr sz="700" b="1">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Sheet1!$B$1:$G$1</c:f>
              <c:numCache>
                <c:formatCode>General</c:formatCode>
                <c:ptCount val="6"/>
                <c:pt idx="0">
                  <c:v>2009</c:v>
                </c:pt>
                <c:pt idx="1">
                  <c:v>2011</c:v>
                </c:pt>
                <c:pt idx="2">
                  <c:v>2013</c:v>
                </c:pt>
                <c:pt idx="3">
                  <c:v>2015</c:v>
                </c:pt>
                <c:pt idx="4">
                  <c:v>2017</c:v>
                </c:pt>
                <c:pt idx="5">
                  <c:v>2019</c:v>
                </c:pt>
              </c:numCache>
            </c:numRef>
          </c:cat>
          <c:val>
            <c:numRef>
              <c:f>Sheet1!$B$7:$G$7</c:f>
              <c:numCache>
                <c:formatCode>General</c:formatCode>
                <c:ptCount val="6"/>
                <c:pt idx="0">
                  <c:v>33.310689379999999</c:v>
                </c:pt>
                <c:pt idx="1">
                  <c:v>34.241719250000003</c:v>
                </c:pt>
                <c:pt idx="2">
                  <c:v>43.048415349999999</c:v>
                </c:pt>
                <c:pt idx="3">
                  <c:v>36.299089827000003</c:v>
                </c:pt>
                <c:pt idx="4">
                  <c:v>55.047699999999999</c:v>
                </c:pt>
                <c:pt idx="5">
                  <c:v>37.299999999999997</c:v>
                </c:pt>
              </c:numCache>
            </c:numRef>
          </c:val>
          <c:smooth val="1"/>
          <c:extLst>
            <c:ext xmlns:c16="http://schemas.microsoft.com/office/drawing/2014/chart" uri="{C3380CC4-5D6E-409C-BE32-E72D297353CC}">
              <c16:uniqueId val="{00000001-D996-4F3E-86F9-B05D05789E52}"/>
            </c:ext>
          </c:extLst>
        </c:ser>
        <c:ser>
          <c:idx val="3"/>
          <c:order val="2"/>
          <c:tx>
            <c:strRef>
              <c:f>Sheet1!$A$6</c:f>
              <c:strCache>
                <c:ptCount val="1"/>
                <c:pt idx="0">
                  <c:v>Annan källa</c:v>
                </c:pt>
              </c:strCache>
            </c:strRef>
          </c:tx>
          <c:spPr>
            <a:ln w="31750">
              <a:solidFill>
                <a:srgbClr val="6699FF"/>
              </a:solidFill>
            </a:ln>
            <a:effectLst/>
          </c:spPr>
          <c:marker>
            <c:symbol val="circle"/>
            <c:size val="13"/>
            <c:spPr>
              <a:solidFill>
                <a:srgbClr val="6699FF"/>
              </a:solidFill>
              <a:ln>
                <a:noFill/>
              </a:ln>
              <a:effectLst/>
              <a:scene3d>
                <a:camera prst="orthographicFront"/>
                <a:lightRig rig="threePt" dir="t"/>
              </a:scene3d>
              <a:sp3d>
                <a:bevelB/>
              </a:sp3d>
            </c:spPr>
          </c:marker>
          <c:dLbls>
            <c:numFmt formatCode="#,##0" sourceLinked="0"/>
            <c:spPr>
              <a:effectLst/>
            </c:spPr>
            <c:txPr>
              <a:bodyPr/>
              <a:lstStyle/>
              <a:p>
                <a:pPr>
                  <a:defRPr sz="700" b="1">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Sheet1!$B$1:$G$1</c:f>
              <c:numCache>
                <c:formatCode>General</c:formatCode>
                <c:ptCount val="6"/>
                <c:pt idx="0">
                  <c:v>2009</c:v>
                </c:pt>
                <c:pt idx="1">
                  <c:v>2011</c:v>
                </c:pt>
                <c:pt idx="2">
                  <c:v>2013</c:v>
                </c:pt>
                <c:pt idx="3">
                  <c:v>2015</c:v>
                </c:pt>
                <c:pt idx="4">
                  <c:v>2017</c:v>
                </c:pt>
                <c:pt idx="5">
                  <c:v>2019</c:v>
                </c:pt>
              </c:numCache>
            </c:numRef>
          </c:cat>
          <c:val>
            <c:numRef>
              <c:f>Sheet1!$B$6:$G$6</c:f>
              <c:numCache>
                <c:formatCode>General</c:formatCode>
                <c:ptCount val="6"/>
                <c:pt idx="0">
                  <c:v>5.3671157410000001</c:v>
                </c:pt>
                <c:pt idx="1">
                  <c:v>8.0294599059999996</c:v>
                </c:pt>
                <c:pt idx="2">
                  <c:v>8.8758920099999994</c:v>
                </c:pt>
                <c:pt idx="3">
                  <c:v>19.348532357</c:v>
                </c:pt>
                <c:pt idx="4">
                  <c:v>14.003500000000001</c:v>
                </c:pt>
                <c:pt idx="5">
                  <c:v>12.7</c:v>
                </c:pt>
              </c:numCache>
            </c:numRef>
          </c:val>
          <c:smooth val="1"/>
          <c:extLst>
            <c:ext xmlns:c16="http://schemas.microsoft.com/office/drawing/2014/chart" uri="{C3380CC4-5D6E-409C-BE32-E72D297353CC}">
              <c16:uniqueId val="{00000002-D996-4F3E-86F9-B05D05789E52}"/>
            </c:ext>
          </c:extLst>
        </c:ser>
        <c:ser>
          <c:idx val="1"/>
          <c:order val="3"/>
          <c:tx>
            <c:strRef>
              <c:f>Sheet1!$A$2</c:f>
              <c:strCache>
                <c:ptCount val="1"/>
                <c:pt idx="0">
                  <c:v>Barsebäck Kraft AB</c:v>
                </c:pt>
              </c:strCache>
            </c:strRef>
          </c:tx>
          <c:spPr>
            <a:ln w="31750">
              <a:solidFill>
                <a:srgbClr val="003076"/>
              </a:solidFill>
              <a:prstDash val="solid"/>
            </a:ln>
            <a:effectLst/>
          </c:spPr>
          <c:marker>
            <c:symbol val="circle"/>
            <c:size val="13"/>
            <c:spPr>
              <a:solidFill>
                <a:srgbClr val="003076"/>
              </a:solidFill>
              <a:ln>
                <a:noFill/>
                <a:prstDash val="solid"/>
              </a:ln>
              <a:effectLst/>
              <a:scene3d>
                <a:camera prst="orthographicFront"/>
                <a:lightRig rig="threePt" dir="t"/>
              </a:scene3d>
              <a:sp3d>
                <a:bevelT/>
              </a:sp3d>
            </c:spPr>
          </c:marker>
          <c:dLbls>
            <c:dLbl>
              <c:idx val="3"/>
              <c:numFmt formatCode="#,##0" sourceLinked="0"/>
              <c:spPr/>
              <c:txPr>
                <a:bodyPr/>
                <a:lstStyle/>
                <a:p>
                  <a:pPr>
                    <a:defRPr sz="700" b="1">
                      <a:solidFill>
                        <a:srgbClr val="333333"/>
                      </a:solidFill>
                      <a:latin typeface="+mn-lt"/>
                    </a:defRPr>
                  </a:pPr>
                  <a:endParaRPr lang="sv-SE"/>
                </a:p>
              </c:txPr>
              <c:dLblPos val="ctr"/>
              <c:showLegendKey val="0"/>
              <c:showVal val="1"/>
              <c:showCatName val="0"/>
              <c:showSerName val="0"/>
              <c:showPercent val="0"/>
              <c:showBubbleSize val="0"/>
              <c:extLst>
                <c:ext xmlns:c16="http://schemas.microsoft.com/office/drawing/2014/chart" uri="{C3380CC4-5D6E-409C-BE32-E72D297353CC}">
                  <c16:uniqueId val="{00000000-0F66-4170-8B72-79418D4A0FDF}"/>
                </c:ext>
              </c:extLst>
            </c:dLbl>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Sheet1!$B$1:$G$1</c:f>
              <c:numCache>
                <c:formatCode>General</c:formatCode>
                <c:ptCount val="6"/>
                <c:pt idx="0">
                  <c:v>2009</c:v>
                </c:pt>
                <c:pt idx="1">
                  <c:v>2011</c:v>
                </c:pt>
                <c:pt idx="2">
                  <c:v>2013</c:v>
                </c:pt>
                <c:pt idx="3">
                  <c:v>2015</c:v>
                </c:pt>
                <c:pt idx="4">
                  <c:v>2017</c:v>
                </c:pt>
                <c:pt idx="5">
                  <c:v>2019</c:v>
                </c:pt>
              </c:numCache>
            </c:numRef>
          </c:cat>
          <c:val>
            <c:numRef>
              <c:f>Sheet1!$B$2:$G$2</c:f>
              <c:numCache>
                <c:formatCode>General</c:formatCode>
                <c:ptCount val="6"/>
                <c:pt idx="0">
                  <c:v>6.1007295959999999</c:v>
                </c:pt>
                <c:pt idx="1">
                  <c:v>8.8256907709999997</c:v>
                </c:pt>
                <c:pt idx="2">
                  <c:v>7.3909768009999999</c:v>
                </c:pt>
                <c:pt idx="3">
                  <c:v>7.9073047247000003</c:v>
                </c:pt>
                <c:pt idx="4">
                  <c:v>6.4878999999999998</c:v>
                </c:pt>
                <c:pt idx="5">
                  <c:v>7.9</c:v>
                </c:pt>
              </c:numCache>
            </c:numRef>
          </c:val>
          <c:smooth val="1"/>
          <c:extLst>
            <c:ext xmlns:c16="http://schemas.microsoft.com/office/drawing/2014/chart" uri="{C3380CC4-5D6E-409C-BE32-E72D297353CC}">
              <c16:uniqueId val="{00000004-D996-4F3E-86F9-B05D05789E52}"/>
            </c:ext>
          </c:extLst>
        </c:ser>
        <c:ser>
          <c:idx val="2"/>
          <c:order val="4"/>
          <c:tx>
            <c:strRef>
              <c:f>Sheet1!$A$5</c:f>
              <c:strCache>
                <c:ptCount val="1"/>
                <c:pt idx="0">
                  <c:v>Myndigheter</c:v>
                </c:pt>
              </c:strCache>
            </c:strRef>
          </c:tx>
          <c:spPr>
            <a:ln w="31750">
              <a:solidFill>
                <a:srgbClr val="C00000"/>
              </a:solidFill>
            </a:ln>
            <a:effectLst/>
          </c:spPr>
          <c:marker>
            <c:symbol val="circle"/>
            <c:size val="13"/>
            <c:spPr>
              <a:solidFill>
                <a:srgbClr val="C00000"/>
              </a:solidFill>
              <a:ln>
                <a:solidFill>
                  <a:srgbClr val="C00000"/>
                </a:solidFill>
              </a:ln>
              <a:effectLst/>
              <a:scene3d>
                <a:camera prst="orthographicFront"/>
                <a:lightRig rig="threePt" dir="t"/>
              </a:scene3d>
              <a:sp3d>
                <a:bevelB/>
              </a:sp3d>
            </c:spPr>
          </c:marker>
          <c:dLbls>
            <c:dLbl>
              <c:idx val="3"/>
              <c:numFmt formatCode="#,##0" sourceLinked="0"/>
              <c:spPr/>
              <c:txPr>
                <a:bodyPr/>
                <a:lstStyle/>
                <a:p>
                  <a:pPr>
                    <a:defRPr sz="700" b="1">
                      <a:solidFill>
                        <a:srgbClr val="333333"/>
                      </a:solidFill>
                      <a:latin typeface="+mn-lt"/>
                    </a:defRPr>
                  </a:pPr>
                  <a:endParaRPr lang="sv-SE"/>
                </a:p>
              </c:txPr>
              <c:dLblPos val="ctr"/>
              <c:showLegendKey val="0"/>
              <c:showVal val="1"/>
              <c:showCatName val="0"/>
              <c:showSerName val="0"/>
              <c:showPercent val="0"/>
              <c:showBubbleSize val="0"/>
              <c:extLst>
                <c:ext xmlns:c16="http://schemas.microsoft.com/office/drawing/2014/chart" uri="{C3380CC4-5D6E-409C-BE32-E72D297353CC}">
                  <c16:uniqueId val="{00000001-0F66-4170-8B72-79418D4A0FDF}"/>
                </c:ext>
              </c:extLst>
            </c:dLbl>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Sheet1!$B$1:$G$1</c:f>
              <c:numCache>
                <c:formatCode>General</c:formatCode>
                <c:ptCount val="6"/>
                <c:pt idx="0">
                  <c:v>2009</c:v>
                </c:pt>
                <c:pt idx="1">
                  <c:v>2011</c:v>
                </c:pt>
                <c:pt idx="2">
                  <c:v>2013</c:v>
                </c:pt>
                <c:pt idx="3">
                  <c:v>2015</c:v>
                </c:pt>
                <c:pt idx="4">
                  <c:v>2017</c:v>
                </c:pt>
                <c:pt idx="5">
                  <c:v>2019</c:v>
                </c:pt>
              </c:numCache>
            </c:numRef>
          </c:cat>
          <c:val>
            <c:numRef>
              <c:f>Sheet1!$B$5:$G$5</c:f>
              <c:numCache>
                <c:formatCode>General</c:formatCode>
                <c:ptCount val="6"/>
                <c:pt idx="0">
                  <c:v>9.5096039989999994</c:v>
                </c:pt>
                <c:pt idx="1">
                  <c:v>11.787042639999999</c:v>
                </c:pt>
                <c:pt idx="2">
                  <c:v>7.6806805100000002</c:v>
                </c:pt>
                <c:pt idx="3">
                  <c:v>7.1917471256000001</c:v>
                </c:pt>
                <c:pt idx="4">
                  <c:v>5.2903000000000002</c:v>
                </c:pt>
                <c:pt idx="5">
                  <c:v>8.6999999999999993</c:v>
                </c:pt>
              </c:numCache>
            </c:numRef>
          </c:val>
          <c:smooth val="1"/>
          <c:extLst>
            <c:ext xmlns:c16="http://schemas.microsoft.com/office/drawing/2014/chart" uri="{C3380CC4-5D6E-409C-BE32-E72D297353CC}">
              <c16:uniqueId val="{00000006-D996-4F3E-86F9-B05D05789E52}"/>
            </c:ext>
          </c:extLst>
        </c:ser>
        <c:ser>
          <c:idx val="0"/>
          <c:order val="5"/>
          <c:tx>
            <c:strRef>
              <c:f>Sheet1!$A$4</c:f>
              <c:strCache>
                <c:ptCount val="1"/>
                <c:pt idx="0">
                  <c:v>Miljöorganisationer</c:v>
                </c:pt>
              </c:strCache>
            </c:strRef>
          </c:tx>
          <c:spPr>
            <a:ln w="31750">
              <a:solidFill>
                <a:srgbClr val="669900"/>
              </a:solidFill>
              <a:prstDash val="solid"/>
            </a:ln>
            <a:effectLst/>
          </c:spPr>
          <c:marker>
            <c:symbol val="circle"/>
            <c:size val="13"/>
            <c:spPr>
              <a:solidFill>
                <a:srgbClr val="669900"/>
              </a:solidFill>
              <a:ln>
                <a:solidFill>
                  <a:srgbClr val="669900"/>
                </a:solid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Sheet1!$B$1:$G$1</c:f>
              <c:numCache>
                <c:formatCode>General</c:formatCode>
                <c:ptCount val="6"/>
                <c:pt idx="0">
                  <c:v>2009</c:v>
                </c:pt>
                <c:pt idx="1">
                  <c:v>2011</c:v>
                </c:pt>
                <c:pt idx="2">
                  <c:v>2013</c:v>
                </c:pt>
                <c:pt idx="3">
                  <c:v>2015</c:v>
                </c:pt>
                <c:pt idx="4">
                  <c:v>2017</c:v>
                </c:pt>
                <c:pt idx="5">
                  <c:v>2019</c:v>
                </c:pt>
              </c:numCache>
            </c:numRef>
          </c:cat>
          <c:val>
            <c:numRef>
              <c:f>Sheet1!$B$4:$G$4</c:f>
              <c:numCache>
                <c:formatCode>General</c:formatCode>
                <c:ptCount val="6"/>
                <c:pt idx="0">
                  <c:v>10.25522451</c:v>
                </c:pt>
                <c:pt idx="1">
                  <c:v>10.86146302</c:v>
                </c:pt>
                <c:pt idx="2">
                  <c:v>10.66563494</c:v>
                </c:pt>
                <c:pt idx="3">
                  <c:v>6.976042327</c:v>
                </c:pt>
                <c:pt idx="4">
                  <c:v>5.0850999999999997</c:v>
                </c:pt>
                <c:pt idx="5">
                  <c:v>7.7</c:v>
                </c:pt>
              </c:numCache>
            </c:numRef>
          </c:val>
          <c:smooth val="1"/>
          <c:extLst>
            <c:ext xmlns:c16="http://schemas.microsoft.com/office/drawing/2014/chart" uri="{C3380CC4-5D6E-409C-BE32-E72D297353CC}">
              <c16:uniqueId val="{00000007-D996-4F3E-86F9-B05D05789E52}"/>
            </c:ext>
          </c:extLst>
        </c:ser>
        <c:dLbls>
          <c:showLegendKey val="0"/>
          <c:showVal val="0"/>
          <c:showCatName val="0"/>
          <c:showSerName val="0"/>
          <c:showPercent val="0"/>
          <c:showBubbleSize val="0"/>
        </c:dLbls>
        <c:marker val="1"/>
        <c:smooth val="0"/>
        <c:axId val="142875264"/>
        <c:axId val="142901632"/>
      </c:lineChart>
      <c:catAx>
        <c:axId val="142875264"/>
        <c:scaling>
          <c:orientation val="minMax"/>
        </c:scaling>
        <c:delete val="0"/>
        <c:axPos val="b"/>
        <c:numFmt formatCode="General" sourceLinked="1"/>
        <c:majorTickMark val="none"/>
        <c:minorTickMark val="none"/>
        <c:tickLblPos val="nextTo"/>
        <c:spPr>
          <a:ln w="2786">
            <a:solidFill>
              <a:srgbClr val="333333"/>
            </a:solidFill>
            <a:prstDash val="solid"/>
          </a:ln>
        </c:spPr>
        <c:txPr>
          <a:bodyPr rot="0" vert="horz"/>
          <a:lstStyle/>
          <a:p>
            <a:pPr>
              <a:defRPr sz="1050" b="0" i="0" u="none" strike="noStrike" baseline="0">
                <a:solidFill>
                  <a:srgbClr val="333333"/>
                </a:solidFill>
                <a:latin typeface="+mn-lt"/>
                <a:ea typeface="Verdana"/>
                <a:cs typeface="Calibri" pitchFamily="34" charset="0"/>
              </a:defRPr>
            </a:pPr>
            <a:endParaRPr lang="sv-SE"/>
          </a:p>
        </c:txPr>
        <c:crossAx val="142901632"/>
        <c:crossesAt val="0"/>
        <c:auto val="1"/>
        <c:lblAlgn val="ctr"/>
        <c:lblOffset val="100"/>
        <c:tickLblSkip val="1"/>
        <c:tickMarkSkip val="1"/>
        <c:noMultiLvlLbl val="0"/>
      </c:catAx>
      <c:valAx>
        <c:axId val="142901632"/>
        <c:scaling>
          <c:orientation val="minMax"/>
          <c:max val="100"/>
          <c:min val="0"/>
        </c:scaling>
        <c:delete val="0"/>
        <c:axPos val="l"/>
        <c:majorGridlines>
          <c:spPr>
            <a:ln w="11142">
              <a:solidFill>
                <a:srgbClr val="C0C0C0"/>
              </a:solidFill>
              <a:prstDash val="solid"/>
            </a:ln>
            <a:effectLst/>
          </c:spPr>
        </c:majorGridlines>
        <c:numFmt formatCode="#,##0" sourceLinked="0"/>
        <c:majorTickMark val="out"/>
        <c:minorTickMark val="none"/>
        <c:tickLblPos val="nextTo"/>
        <c:spPr>
          <a:ln w="835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42875264"/>
        <c:crosses val="autoZero"/>
        <c:crossBetween val="between"/>
        <c:majorUnit val="20"/>
        <c:minorUnit val="0.5"/>
      </c:valAx>
      <c:spPr>
        <a:noFill/>
        <a:ln w="22285">
          <a:noFill/>
        </a:ln>
      </c:spPr>
    </c:plotArea>
    <c:legend>
      <c:legendPos val="r"/>
      <c:layout>
        <c:manualLayout>
          <c:xMode val="edge"/>
          <c:yMode val="edge"/>
          <c:x val="0.71217439865515864"/>
          <c:y val="0.10667690963630309"/>
          <c:w val="0.27915170172348791"/>
          <c:h val="0.74256164298242955"/>
        </c:manualLayout>
      </c:layout>
      <c:overlay val="0"/>
      <c:spPr>
        <a:solidFill>
          <a:schemeClr val="bg1"/>
        </a:solidFill>
        <a:ln w="22285">
          <a:noFill/>
        </a:ln>
      </c:spPr>
      <c:txPr>
        <a:bodyPr/>
        <a:lstStyle/>
        <a:p>
          <a:pPr>
            <a:defRPr sz="11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7" b="0" i="0" u="none" strike="noStrike" baseline="0">
          <a:solidFill>
            <a:schemeClr val="tx1"/>
          </a:solidFill>
          <a:latin typeface="Arial"/>
          <a:ea typeface="Arial"/>
          <a:cs typeface="Arial"/>
        </a:defRPr>
      </a:pPr>
      <a:endParaRPr lang="sv-S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144608142004112"/>
          <c:y val="2.5974025974026042E-2"/>
          <c:w val="0.67588131580682564"/>
          <c:h val="0.74330426473946654"/>
        </c:manualLayout>
      </c:layout>
      <c:barChart>
        <c:barDir val="col"/>
        <c:grouping val="percentStacked"/>
        <c:varyColors val="0"/>
        <c:ser>
          <c:idx val="1"/>
          <c:order val="0"/>
          <c:tx>
            <c:strRef>
              <c:f>Sheet1!$B$1</c:f>
              <c:strCache>
                <c:ptCount val="1"/>
                <c:pt idx="0">
                  <c:v>Mycket väl </c:v>
                </c:pt>
              </c:strCache>
            </c:strRef>
          </c:tx>
          <c:spPr>
            <a:solidFill>
              <a:srgbClr val="224768"/>
            </a:solidFill>
            <a:ln w="11115">
              <a:noFill/>
              <a:prstDash val="solid"/>
            </a:ln>
            <a:effectLst/>
            <a:scene3d>
              <a:camera prst="orthographicFront"/>
              <a:lightRig rig="threePt" dir="t"/>
            </a:scene3d>
            <a:sp3d/>
          </c:spPr>
          <c:invertIfNegative val="0"/>
          <c:dLbls>
            <c:numFmt formatCode="#,##0;#,##0" sourceLinked="0"/>
            <c:spPr>
              <a:noFill/>
              <a:ln w="22231">
                <a:noFill/>
              </a:ln>
            </c:spPr>
            <c:txPr>
              <a:bodyPr/>
              <a:lstStyle/>
              <a:p>
                <a:pPr>
                  <a:defRPr sz="1050" b="0" i="0" u="none" strike="noStrike" baseline="0">
                    <a:solidFill>
                      <a:srgbClr val="FFFFFF"/>
                    </a:solidFill>
                    <a:latin typeface="+mn-lt"/>
                    <a:ea typeface="Verdana"/>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Sheet1!$A$2:$A$18</c:f>
              <c:numCache>
                <c:formatCode>General</c:formatCode>
                <c:ptCount val="17"/>
                <c:pt idx="0">
                  <c:v>2005</c:v>
                </c:pt>
                <c:pt idx="1">
                  <c:v>2007</c:v>
                </c:pt>
                <c:pt idx="2">
                  <c:v>2009</c:v>
                </c:pt>
                <c:pt idx="3">
                  <c:v>2011</c:v>
                </c:pt>
                <c:pt idx="4">
                  <c:v>2013</c:v>
                </c:pt>
                <c:pt idx="5">
                  <c:v>2015</c:v>
                </c:pt>
                <c:pt idx="6">
                  <c:v>2017</c:v>
                </c:pt>
                <c:pt idx="7">
                  <c:v>2019</c:v>
                </c:pt>
                <c:pt idx="9">
                  <c:v>2005</c:v>
                </c:pt>
                <c:pt idx="10">
                  <c:v>2007</c:v>
                </c:pt>
                <c:pt idx="11">
                  <c:v>2009</c:v>
                </c:pt>
                <c:pt idx="12">
                  <c:v>2011</c:v>
                </c:pt>
                <c:pt idx="13">
                  <c:v>2013</c:v>
                </c:pt>
                <c:pt idx="14">
                  <c:v>2015</c:v>
                </c:pt>
                <c:pt idx="15">
                  <c:v>2017</c:v>
                </c:pt>
                <c:pt idx="16">
                  <c:v>2019</c:v>
                </c:pt>
              </c:numCache>
            </c:numRef>
          </c:cat>
          <c:val>
            <c:numRef>
              <c:f>Sheet1!$B$2:$B$18</c:f>
              <c:numCache>
                <c:formatCode>General</c:formatCode>
                <c:ptCount val="17"/>
                <c:pt idx="0">
                  <c:v>9.2457058809999992</c:v>
                </c:pt>
                <c:pt idx="1">
                  <c:v>7.8183378069999998</c:v>
                </c:pt>
                <c:pt idx="2">
                  <c:v>7.4757292470000003</c:v>
                </c:pt>
                <c:pt idx="3">
                  <c:v>11.851148861</c:v>
                </c:pt>
                <c:pt idx="4">
                  <c:v>8.7018708579999995</c:v>
                </c:pt>
                <c:pt idx="5">
                  <c:v>9.0581037268000006</c:v>
                </c:pt>
                <c:pt idx="6">
                  <c:v>10.690099999999999</c:v>
                </c:pt>
                <c:pt idx="7">
                  <c:v>11.7958</c:v>
                </c:pt>
                <c:pt idx="9">
                  <c:v>3.9980423470000002</c:v>
                </c:pt>
                <c:pt idx="10">
                  <c:v>3.364137393</c:v>
                </c:pt>
                <c:pt idx="11">
                  <c:v>1.805018859</c:v>
                </c:pt>
                <c:pt idx="12">
                  <c:v>2.7782051903</c:v>
                </c:pt>
                <c:pt idx="13">
                  <c:v>3.1185424460000002</c:v>
                </c:pt>
                <c:pt idx="14">
                  <c:v>3.5228042509000002</c:v>
                </c:pt>
                <c:pt idx="15">
                  <c:v>2.3498000000000001</c:v>
                </c:pt>
                <c:pt idx="16">
                  <c:v>5.2275999999999998</c:v>
                </c:pt>
              </c:numCache>
            </c:numRef>
          </c:val>
          <c:extLst>
            <c:ext xmlns:c16="http://schemas.microsoft.com/office/drawing/2014/chart" uri="{C3380CC4-5D6E-409C-BE32-E72D297353CC}">
              <c16:uniqueId val="{00000000-69EC-4A62-ACE7-AC4A01ADA5ED}"/>
            </c:ext>
          </c:extLst>
        </c:ser>
        <c:ser>
          <c:idx val="0"/>
          <c:order val="1"/>
          <c:tx>
            <c:strRef>
              <c:f>Sheet1!$C$1</c:f>
              <c:strCache>
                <c:ptCount val="1"/>
                <c:pt idx="0">
                  <c:v>Ganska väl </c:v>
                </c:pt>
              </c:strCache>
            </c:strRef>
          </c:tx>
          <c:spPr>
            <a:solidFill>
              <a:srgbClr val="86AED6"/>
            </a:solidFill>
            <a:ln w="33346">
              <a:noFill/>
              <a:prstDash val="solid"/>
            </a:ln>
            <a:effectLst/>
            <a:scene3d>
              <a:camera prst="orthographicFront"/>
              <a:lightRig rig="threePt" dir="t"/>
            </a:scene3d>
            <a:sp3d/>
          </c:spPr>
          <c:invertIfNegative val="0"/>
          <c:dLbls>
            <c:numFmt formatCode="#,##0;#,##0" sourceLinked="0"/>
            <c:spPr>
              <a:noFill/>
              <a:ln>
                <a:noFill/>
              </a:ln>
              <a:effectLst/>
            </c:spPr>
            <c:txPr>
              <a:bodyPr/>
              <a:lstStyle/>
              <a:p>
                <a:pPr>
                  <a:defRPr sz="1050">
                    <a:solidFill>
                      <a:srgbClr val="333333"/>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Sheet1!$A$2:$A$18</c:f>
              <c:numCache>
                <c:formatCode>General</c:formatCode>
                <c:ptCount val="17"/>
                <c:pt idx="0">
                  <c:v>2005</c:v>
                </c:pt>
                <c:pt idx="1">
                  <c:v>2007</c:v>
                </c:pt>
                <c:pt idx="2">
                  <c:v>2009</c:v>
                </c:pt>
                <c:pt idx="3">
                  <c:v>2011</c:v>
                </c:pt>
                <c:pt idx="4">
                  <c:v>2013</c:v>
                </c:pt>
                <c:pt idx="5">
                  <c:v>2015</c:v>
                </c:pt>
                <c:pt idx="6">
                  <c:v>2017</c:v>
                </c:pt>
                <c:pt idx="7">
                  <c:v>2019</c:v>
                </c:pt>
                <c:pt idx="9">
                  <c:v>2005</c:v>
                </c:pt>
                <c:pt idx="10">
                  <c:v>2007</c:v>
                </c:pt>
                <c:pt idx="11">
                  <c:v>2009</c:v>
                </c:pt>
                <c:pt idx="12">
                  <c:v>2011</c:v>
                </c:pt>
                <c:pt idx="13">
                  <c:v>2013</c:v>
                </c:pt>
                <c:pt idx="14">
                  <c:v>2015</c:v>
                </c:pt>
                <c:pt idx="15">
                  <c:v>2017</c:v>
                </c:pt>
                <c:pt idx="16">
                  <c:v>2019</c:v>
                </c:pt>
              </c:numCache>
            </c:numRef>
          </c:cat>
          <c:val>
            <c:numRef>
              <c:f>Sheet1!$C$2:$C$18</c:f>
              <c:numCache>
                <c:formatCode>General</c:formatCode>
                <c:ptCount val="17"/>
                <c:pt idx="0">
                  <c:v>35.35963838</c:v>
                </c:pt>
                <c:pt idx="1">
                  <c:v>24.278498880000001</c:v>
                </c:pt>
                <c:pt idx="2">
                  <c:v>35.322074430000001</c:v>
                </c:pt>
                <c:pt idx="3">
                  <c:v>37.427599117</c:v>
                </c:pt>
                <c:pt idx="4">
                  <c:v>33.351243750000002</c:v>
                </c:pt>
                <c:pt idx="5">
                  <c:v>40.175079813000004</c:v>
                </c:pt>
                <c:pt idx="6">
                  <c:v>36.249499999999998</c:v>
                </c:pt>
                <c:pt idx="7">
                  <c:v>38.688200000000002</c:v>
                </c:pt>
                <c:pt idx="9">
                  <c:v>21.25365729</c:v>
                </c:pt>
                <c:pt idx="10">
                  <c:v>16.980018520000002</c:v>
                </c:pt>
                <c:pt idx="11">
                  <c:v>13.28679344</c:v>
                </c:pt>
                <c:pt idx="12">
                  <c:v>16.288298706999999</c:v>
                </c:pt>
                <c:pt idx="13">
                  <c:v>18.066899490000001</c:v>
                </c:pt>
                <c:pt idx="14">
                  <c:v>19.185941317000001</c:v>
                </c:pt>
                <c:pt idx="15">
                  <c:v>14.8286</c:v>
                </c:pt>
                <c:pt idx="16">
                  <c:v>28.0929</c:v>
                </c:pt>
              </c:numCache>
            </c:numRef>
          </c:val>
          <c:extLst>
            <c:ext xmlns:c16="http://schemas.microsoft.com/office/drawing/2014/chart" uri="{C3380CC4-5D6E-409C-BE32-E72D297353CC}">
              <c16:uniqueId val="{00000001-69EC-4A62-ACE7-AC4A01ADA5ED}"/>
            </c:ext>
          </c:extLst>
        </c:ser>
        <c:ser>
          <c:idx val="2"/>
          <c:order val="2"/>
          <c:tx>
            <c:strRef>
              <c:f>Sheet1!$D$1</c:f>
              <c:strCache>
                <c:ptCount val="1"/>
                <c:pt idx="0">
                  <c:v>Ganska dåligt </c:v>
                </c:pt>
              </c:strCache>
            </c:strRef>
          </c:tx>
          <c:spPr>
            <a:solidFill>
              <a:srgbClr val="DF9B99"/>
            </a:solidFill>
            <a:ln w="33346">
              <a:noFill/>
              <a:prstDash val="solid"/>
            </a:ln>
            <a:effectLst/>
            <a:scene3d>
              <a:camera prst="orthographicFront"/>
              <a:lightRig rig="threePt" dir="t"/>
            </a:scene3d>
            <a:sp3d/>
          </c:spPr>
          <c:invertIfNegative val="0"/>
          <c:dLbls>
            <c:numFmt formatCode="#,##0" sourceLinked="0"/>
            <c:spPr>
              <a:effectLst/>
              <a:scene3d>
                <a:camera prst="orthographicFront"/>
                <a:lightRig rig="threePt" dir="t"/>
              </a:scene3d>
              <a:sp3d>
                <a:bevelT/>
              </a:sp3d>
            </c:spPr>
            <c:txPr>
              <a:bodyPr/>
              <a:lstStyle/>
              <a:p>
                <a:pPr>
                  <a:defRPr sz="1050">
                    <a:solidFill>
                      <a:srgbClr val="333333"/>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Sheet1!$A$2:$A$18</c:f>
              <c:numCache>
                <c:formatCode>General</c:formatCode>
                <c:ptCount val="17"/>
                <c:pt idx="0">
                  <c:v>2005</c:v>
                </c:pt>
                <c:pt idx="1">
                  <c:v>2007</c:v>
                </c:pt>
                <c:pt idx="2">
                  <c:v>2009</c:v>
                </c:pt>
                <c:pt idx="3">
                  <c:v>2011</c:v>
                </c:pt>
                <c:pt idx="4">
                  <c:v>2013</c:v>
                </c:pt>
                <c:pt idx="5">
                  <c:v>2015</c:v>
                </c:pt>
                <c:pt idx="6">
                  <c:v>2017</c:v>
                </c:pt>
                <c:pt idx="7">
                  <c:v>2019</c:v>
                </c:pt>
                <c:pt idx="9">
                  <c:v>2005</c:v>
                </c:pt>
                <c:pt idx="10">
                  <c:v>2007</c:v>
                </c:pt>
                <c:pt idx="11">
                  <c:v>2009</c:v>
                </c:pt>
                <c:pt idx="12">
                  <c:v>2011</c:v>
                </c:pt>
                <c:pt idx="13">
                  <c:v>2013</c:v>
                </c:pt>
                <c:pt idx="14">
                  <c:v>2015</c:v>
                </c:pt>
                <c:pt idx="15">
                  <c:v>2017</c:v>
                </c:pt>
                <c:pt idx="16">
                  <c:v>2019</c:v>
                </c:pt>
              </c:numCache>
            </c:numRef>
          </c:cat>
          <c:val>
            <c:numRef>
              <c:f>Sheet1!$D$2:$D$18</c:f>
              <c:numCache>
                <c:formatCode>General</c:formatCode>
                <c:ptCount val="17"/>
                <c:pt idx="0">
                  <c:v>30.624156760000002</c:v>
                </c:pt>
                <c:pt idx="1">
                  <c:v>33.892631000000002</c:v>
                </c:pt>
                <c:pt idx="2">
                  <c:v>28.30122459</c:v>
                </c:pt>
                <c:pt idx="3">
                  <c:v>29.043880850000001</c:v>
                </c:pt>
                <c:pt idx="4">
                  <c:v>31.395755040000001</c:v>
                </c:pt>
                <c:pt idx="5">
                  <c:v>27.559508546</c:v>
                </c:pt>
                <c:pt idx="6">
                  <c:v>24.876000000000001</c:v>
                </c:pt>
                <c:pt idx="7">
                  <c:v>33.914299999999997</c:v>
                </c:pt>
                <c:pt idx="9">
                  <c:v>33.11001942</c:v>
                </c:pt>
                <c:pt idx="10">
                  <c:v>34.532987579999997</c:v>
                </c:pt>
                <c:pt idx="11">
                  <c:v>28.516674630000001</c:v>
                </c:pt>
                <c:pt idx="12">
                  <c:v>35.762386890000002</c:v>
                </c:pt>
                <c:pt idx="13">
                  <c:v>25.370867270000002</c:v>
                </c:pt>
                <c:pt idx="14">
                  <c:v>26.980355858999999</c:v>
                </c:pt>
                <c:pt idx="15">
                  <c:v>25.639700000000001</c:v>
                </c:pt>
                <c:pt idx="16">
                  <c:v>25.3399</c:v>
                </c:pt>
              </c:numCache>
            </c:numRef>
          </c:val>
          <c:extLst>
            <c:ext xmlns:c16="http://schemas.microsoft.com/office/drawing/2014/chart" uri="{C3380CC4-5D6E-409C-BE32-E72D297353CC}">
              <c16:uniqueId val="{00000002-69EC-4A62-ACE7-AC4A01ADA5ED}"/>
            </c:ext>
          </c:extLst>
        </c:ser>
        <c:ser>
          <c:idx val="3"/>
          <c:order val="3"/>
          <c:tx>
            <c:strRef>
              <c:f>Sheet1!$E$1</c:f>
              <c:strCache>
                <c:ptCount val="1"/>
                <c:pt idx="0">
                  <c:v>Inte alls </c:v>
                </c:pt>
              </c:strCache>
            </c:strRef>
          </c:tx>
          <c:spPr>
            <a:solidFill>
              <a:srgbClr val="8C2E2C"/>
            </a:solidFill>
            <a:effectLst/>
            <a:scene3d>
              <a:camera prst="orthographicFront"/>
              <a:lightRig rig="threePt" dir="t"/>
            </a:scene3d>
            <a:sp3d/>
          </c:spPr>
          <c:invertIfNegative val="0"/>
          <c:dLbls>
            <c:numFmt formatCode="#,##0" sourceLinked="0"/>
            <c:spPr>
              <a:noFill/>
              <a:ln>
                <a:noFill/>
              </a:ln>
              <a:effectLst/>
            </c:spPr>
            <c:txPr>
              <a:bodyPr/>
              <a:lstStyle/>
              <a:p>
                <a:pPr>
                  <a:defRPr sz="1050">
                    <a:solidFill>
                      <a:schemeClr val="bg1"/>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Sheet1!$A$2:$A$18</c:f>
              <c:numCache>
                <c:formatCode>General</c:formatCode>
                <c:ptCount val="17"/>
                <c:pt idx="0">
                  <c:v>2005</c:v>
                </c:pt>
                <c:pt idx="1">
                  <c:v>2007</c:v>
                </c:pt>
                <c:pt idx="2">
                  <c:v>2009</c:v>
                </c:pt>
                <c:pt idx="3">
                  <c:v>2011</c:v>
                </c:pt>
                <c:pt idx="4">
                  <c:v>2013</c:v>
                </c:pt>
                <c:pt idx="5">
                  <c:v>2015</c:v>
                </c:pt>
                <c:pt idx="6">
                  <c:v>2017</c:v>
                </c:pt>
                <c:pt idx="7">
                  <c:v>2019</c:v>
                </c:pt>
                <c:pt idx="9">
                  <c:v>2005</c:v>
                </c:pt>
                <c:pt idx="10">
                  <c:v>2007</c:v>
                </c:pt>
                <c:pt idx="11">
                  <c:v>2009</c:v>
                </c:pt>
                <c:pt idx="12">
                  <c:v>2011</c:v>
                </c:pt>
                <c:pt idx="13">
                  <c:v>2013</c:v>
                </c:pt>
                <c:pt idx="14">
                  <c:v>2015</c:v>
                </c:pt>
                <c:pt idx="15">
                  <c:v>2017</c:v>
                </c:pt>
                <c:pt idx="16">
                  <c:v>2019</c:v>
                </c:pt>
              </c:numCache>
            </c:numRef>
          </c:cat>
          <c:val>
            <c:numRef>
              <c:f>Sheet1!$E$2:$E$18</c:f>
              <c:numCache>
                <c:formatCode>General</c:formatCode>
                <c:ptCount val="17"/>
                <c:pt idx="0">
                  <c:v>22.983583320000001</c:v>
                </c:pt>
                <c:pt idx="1">
                  <c:v>30.976032830000001</c:v>
                </c:pt>
                <c:pt idx="2">
                  <c:v>27.605819879999999</c:v>
                </c:pt>
                <c:pt idx="3">
                  <c:v>21.44611209</c:v>
                </c:pt>
                <c:pt idx="4">
                  <c:v>24.530125640000001</c:v>
                </c:pt>
                <c:pt idx="5">
                  <c:v>22.650231923</c:v>
                </c:pt>
                <c:pt idx="6">
                  <c:v>26.001200000000001</c:v>
                </c:pt>
                <c:pt idx="7">
                  <c:v>14.23</c:v>
                </c:pt>
                <c:pt idx="9">
                  <c:v>39.750799309999998</c:v>
                </c:pt>
                <c:pt idx="10">
                  <c:v>41.821959839999998</c:v>
                </c:pt>
                <c:pt idx="11">
                  <c:v>54.462167180000002</c:v>
                </c:pt>
                <c:pt idx="12">
                  <c:v>43.358649730000003</c:v>
                </c:pt>
                <c:pt idx="13">
                  <c:v>51.461960470000001</c:v>
                </c:pt>
                <c:pt idx="14">
                  <c:v>48.775822757999997</c:v>
                </c:pt>
                <c:pt idx="15">
                  <c:v>54.556800000000003</c:v>
                </c:pt>
                <c:pt idx="16">
                  <c:v>39.034700000000001</c:v>
                </c:pt>
              </c:numCache>
            </c:numRef>
          </c:val>
          <c:extLst>
            <c:ext xmlns:c16="http://schemas.microsoft.com/office/drawing/2014/chart" uri="{C3380CC4-5D6E-409C-BE32-E72D297353CC}">
              <c16:uniqueId val="{00000003-69EC-4A62-ACE7-AC4A01ADA5ED}"/>
            </c:ext>
          </c:extLst>
        </c:ser>
        <c:ser>
          <c:idx val="4"/>
          <c:order val="4"/>
          <c:tx>
            <c:strRef>
              <c:f>Sheet1!$F$1</c:f>
              <c:strCache>
                <c:ptCount val="1"/>
                <c:pt idx="0">
                  <c:v>Vet ej/Ej svar</c:v>
                </c:pt>
              </c:strCache>
            </c:strRef>
          </c:tx>
          <c:spPr>
            <a:solidFill>
              <a:srgbClr val="FFFFFF"/>
            </a:solidFill>
            <a:ln w="3175">
              <a:solidFill>
                <a:srgbClr val="A6A6A6"/>
              </a:solidFill>
            </a:ln>
            <a:effectLst/>
            <a:scene3d>
              <a:camera prst="orthographicFront"/>
              <a:lightRig rig="threePt" dir="t"/>
            </a:scene3d>
            <a:sp3d/>
          </c:spPr>
          <c:invertIfNegative val="0"/>
          <c:dLbls>
            <c:numFmt formatCode="#,##0" sourceLinked="0"/>
            <c:spPr>
              <a:noFill/>
              <a:ln>
                <a:noFill/>
              </a:ln>
              <a:effectLst/>
            </c:spPr>
            <c:txPr>
              <a:bodyPr/>
              <a:lstStyle/>
              <a:p>
                <a:pPr>
                  <a:defRPr sz="1050">
                    <a:solidFill>
                      <a:srgbClr val="333333"/>
                    </a:solidFill>
                    <a:latin typeface="+mn-lt"/>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Sheet1!$A$2:$A$18</c:f>
              <c:numCache>
                <c:formatCode>General</c:formatCode>
                <c:ptCount val="17"/>
                <c:pt idx="0">
                  <c:v>2005</c:v>
                </c:pt>
                <c:pt idx="1">
                  <c:v>2007</c:v>
                </c:pt>
                <c:pt idx="2">
                  <c:v>2009</c:v>
                </c:pt>
                <c:pt idx="3">
                  <c:v>2011</c:v>
                </c:pt>
                <c:pt idx="4">
                  <c:v>2013</c:v>
                </c:pt>
                <c:pt idx="5">
                  <c:v>2015</c:v>
                </c:pt>
                <c:pt idx="6">
                  <c:v>2017</c:v>
                </c:pt>
                <c:pt idx="7">
                  <c:v>2019</c:v>
                </c:pt>
                <c:pt idx="9">
                  <c:v>2005</c:v>
                </c:pt>
                <c:pt idx="10">
                  <c:v>2007</c:v>
                </c:pt>
                <c:pt idx="11">
                  <c:v>2009</c:v>
                </c:pt>
                <c:pt idx="12">
                  <c:v>2011</c:v>
                </c:pt>
                <c:pt idx="13">
                  <c:v>2013</c:v>
                </c:pt>
                <c:pt idx="14">
                  <c:v>2015</c:v>
                </c:pt>
                <c:pt idx="15">
                  <c:v>2017</c:v>
                </c:pt>
                <c:pt idx="16">
                  <c:v>2019</c:v>
                </c:pt>
              </c:numCache>
            </c:numRef>
          </c:cat>
          <c:val>
            <c:numRef>
              <c:f>Sheet1!$F$2:$F$18</c:f>
              <c:numCache>
                <c:formatCode>General</c:formatCode>
                <c:ptCount val="17"/>
                <c:pt idx="0">
                  <c:v>1.7869156590000159</c:v>
                </c:pt>
                <c:pt idx="1">
                  <c:v>3.0344994829999905</c:v>
                </c:pt>
                <c:pt idx="2">
                  <c:v>1.295151852999993</c:v>
                </c:pt>
                <c:pt idx="3">
                  <c:v>0.23125908199999401</c:v>
                </c:pt>
                <c:pt idx="4">
                  <c:v>2.0210047119999786</c:v>
                </c:pt>
                <c:pt idx="5">
                  <c:v>0.5570759912000085</c:v>
                </c:pt>
                <c:pt idx="6">
                  <c:v>2.1831</c:v>
                </c:pt>
                <c:pt idx="7">
                  <c:v>1.3716999999999999</c:v>
                </c:pt>
                <c:pt idx="9">
                  <c:v>1.8874816329999931</c:v>
                </c:pt>
                <c:pt idx="10">
                  <c:v>3.3008966669999893</c:v>
                </c:pt>
                <c:pt idx="11">
                  <c:v>1.929345890999997</c:v>
                </c:pt>
                <c:pt idx="12">
                  <c:v>1.8124594826999925</c:v>
                </c:pt>
                <c:pt idx="13">
                  <c:v>1.9817303239999973</c:v>
                </c:pt>
                <c:pt idx="14">
                  <c:v>1.535075815100015</c:v>
                </c:pt>
                <c:pt idx="15">
                  <c:v>2.6251000000000002</c:v>
                </c:pt>
                <c:pt idx="16">
                  <c:v>2.3048000000000002</c:v>
                </c:pt>
              </c:numCache>
            </c:numRef>
          </c:val>
          <c:extLst>
            <c:ext xmlns:c16="http://schemas.microsoft.com/office/drawing/2014/chart" uri="{C3380CC4-5D6E-409C-BE32-E72D297353CC}">
              <c16:uniqueId val="{00000004-69EC-4A62-ACE7-AC4A01ADA5ED}"/>
            </c:ext>
          </c:extLst>
        </c:ser>
        <c:dLbls>
          <c:showLegendKey val="0"/>
          <c:showVal val="1"/>
          <c:showCatName val="0"/>
          <c:showSerName val="0"/>
          <c:showPercent val="0"/>
          <c:showBubbleSize val="0"/>
        </c:dLbls>
        <c:gapWidth val="59"/>
        <c:overlap val="100"/>
        <c:axId val="134462848"/>
        <c:axId val="134472832"/>
      </c:barChart>
      <c:catAx>
        <c:axId val="134462848"/>
        <c:scaling>
          <c:orientation val="minMax"/>
        </c:scaling>
        <c:delete val="0"/>
        <c:axPos val="b"/>
        <c:numFmt formatCode="General" sourceLinked="1"/>
        <c:majorTickMark val="none"/>
        <c:minorTickMark val="none"/>
        <c:tickLblPos val="low"/>
        <c:spPr>
          <a:ln w="11115">
            <a:solidFill>
              <a:schemeClr val="tx1">
                <a:lumMod val="50000"/>
                <a:lumOff val="50000"/>
              </a:schemeClr>
            </a:solidFill>
            <a:prstDash val="solid"/>
          </a:ln>
        </c:spPr>
        <c:txPr>
          <a:bodyPr rot="0" vert="horz"/>
          <a:lstStyle/>
          <a:p>
            <a:pPr>
              <a:defRPr sz="1200" b="0" i="0" u="none" strike="noStrike" baseline="0">
                <a:solidFill>
                  <a:srgbClr val="333333"/>
                </a:solidFill>
                <a:latin typeface="+mn-lt"/>
                <a:ea typeface="Verdana"/>
                <a:cs typeface="Calibri" pitchFamily="34" charset="0"/>
              </a:defRPr>
            </a:pPr>
            <a:endParaRPr lang="sv-SE"/>
          </a:p>
        </c:txPr>
        <c:crossAx val="134472832"/>
        <c:crossesAt val="0"/>
        <c:auto val="0"/>
        <c:lblAlgn val="ctr"/>
        <c:lblOffset val="100"/>
        <c:tickLblSkip val="1"/>
        <c:tickMarkSkip val="1"/>
        <c:noMultiLvlLbl val="0"/>
      </c:catAx>
      <c:valAx>
        <c:axId val="134472832"/>
        <c:scaling>
          <c:orientation val="minMax"/>
          <c:max val="1"/>
          <c:min val="0"/>
        </c:scaling>
        <c:delete val="0"/>
        <c:axPos val="l"/>
        <c:majorGridlines>
          <c:spPr>
            <a:ln w="11115">
              <a:solidFill>
                <a:srgbClr val="C0C0C0"/>
              </a:solidFill>
              <a:prstDash val="solid"/>
            </a:ln>
            <a:effectLst/>
          </c:spPr>
        </c:majorGridlines>
        <c:numFmt formatCode="0%" sourceLinked="1"/>
        <c:majorTickMark val="none"/>
        <c:minorTickMark val="none"/>
        <c:tickLblPos val="nextTo"/>
        <c:spPr>
          <a:ln w="833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34462848"/>
        <c:crosses val="autoZero"/>
        <c:crossBetween val="between"/>
        <c:majorUnit val="0.2"/>
        <c:minorUnit val="0.2"/>
      </c:valAx>
      <c:spPr>
        <a:noFill/>
        <a:ln w="22231">
          <a:noFill/>
        </a:ln>
        <a:effectLst/>
      </c:spPr>
    </c:plotArea>
    <c:legend>
      <c:legendPos val="r"/>
      <c:layout>
        <c:manualLayout>
          <c:xMode val="edge"/>
          <c:yMode val="edge"/>
          <c:x val="0.82077251127471862"/>
          <c:y val="0.1752895202453007"/>
          <c:w val="0.13410953435164838"/>
          <c:h val="0.4510674697362913"/>
        </c:manualLayout>
      </c:layout>
      <c:overlay val="0"/>
      <c:spPr>
        <a:solidFill>
          <a:schemeClr val="bg1"/>
        </a:solidFill>
        <a:ln w="22231">
          <a:noFill/>
        </a:ln>
      </c:spPr>
      <c:txPr>
        <a:bodyPr/>
        <a:lstStyle/>
        <a:p>
          <a:pPr>
            <a:defRPr sz="13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5" b="0" i="0" u="none" strike="noStrike" baseline="0">
          <a:solidFill>
            <a:schemeClr val="tx1"/>
          </a:solidFill>
          <a:latin typeface="Arial"/>
          <a:ea typeface="Arial"/>
          <a:cs typeface="Arial"/>
        </a:defRPr>
      </a:pPr>
      <a:endParaRPr lang="sv-SE"/>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893309299363154"/>
          <c:y val="2.5974025974026042E-2"/>
          <c:w val="0.53541468033080752"/>
          <c:h val="0.87418026075285737"/>
        </c:manualLayout>
      </c:layout>
      <c:barChart>
        <c:barDir val="col"/>
        <c:grouping val="percentStacked"/>
        <c:varyColors val="0"/>
        <c:ser>
          <c:idx val="1"/>
          <c:order val="0"/>
          <c:tx>
            <c:strRef>
              <c:f>Sheet1!$B$1</c:f>
              <c:strCache>
                <c:ptCount val="1"/>
                <c:pt idx="0">
                  <c:v>Ja</c:v>
                </c:pt>
              </c:strCache>
            </c:strRef>
          </c:tx>
          <c:spPr>
            <a:solidFill>
              <a:srgbClr val="224768"/>
            </a:solidFill>
            <a:ln w="3175">
              <a:solidFill>
                <a:srgbClr val="A6A6A6"/>
              </a:solidFill>
              <a:prstDash val="solid"/>
            </a:ln>
            <a:effectLst/>
            <a:scene3d>
              <a:camera prst="orthographicFront"/>
              <a:lightRig rig="threePt" dir="t"/>
            </a:scene3d>
            <a:sp3d/>
          </c:spPr>
          <c:invertIfNegative val="0"/>
          <c:dLbls>
            <c:numFmt formatCode="#,##0;#,##0" sourceLinked="0"/>
            <c:spPr>
              <a:noFill/>
              <a:ln w="22231">
                <a:noFill/>
              </a:ln>
            </c:spPr>
            <c:txPr>
              <a:bodyPr/>
              <a:lstStyle/>
              <a:p>
                <a:pPr>
                  <a:defRPr sz="1050" b="0" i="0" u="none" strike="noStrike" baseline="0">
                    <a:solidFill>
                      <a:srgbClr val="FFFFFF"/>
                    </a:solidFill>
                    <a:latin typeface="+mn-lt"/>
                    <a:ea typeface="Verdana"/>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Närområdet</c:v>
                </c:pt>
                <c:pt idx="1">
                  <c:v>Skåne</c:v>
                </c:pt>
              </c:strCache>
            </c:strRef>
          </c:cat>
          <c:val>
            <c:numRef>
              <c:f>Sheet1!$B$2:$B$3</c:f>
              <c:numCache>
                <c:formatCode>General</c:formatCode>
                <c:ptCount val="2"/>
                <c:pt idx="0">
                  <c:v>29.595700000000001</c:v>
                </c:pt>
                <c:pt idx="1">
                  <c:v>27.602</c:v>
                </c:pt>
              </c:numCache>
            </c:numRef>
          </c:val>
          <c:extLst>
            <c:ext xmlns:c16="http://schemas.microsoft.com/office/drawing/2014/chart" uri="{C3380CC4-5D6E-409C-BE32-E72D297353CC}">
              <c16:uniqueId val="{00000000-BC67-4AD5-8487-208B17A2466A}"/>
            </c:ext>
          </c:extLst>
        </c:ser>
        <c:ser>
          <c:idx val="0"/>
          <c:order val="1"/>
          <c:tx>
            <c:strRef>
              <c:f>Sheet1!$C$1</c:f>
              <c:strCache>
                <c:ptCount val="1"/>
                <c:pt idx="0">
                  <c:v>Nej</c:v>
                </c:pt>
              </c:strCache>
            </c:strRef>
          </c:tx>
          <c:spPr>
            <a:solidFill>
              <a:srgbClr val="8C2E2C"/>
            </a:solidFill>
            <a:ln w="3175">
              <a:solidFill>
                <a:srgbClr val="A6A6A6"/>
              </a:solidFill>
              <a:prstDash val="solid"/>
            </a:ln>
            <a:effectLst/>
            <a:scene3d>
              <a:camera prst="orthographicFront"/>
              <a:lightRig rig="threePt" dir="t"/>
            </a:scene3d>
            <a:sp3d/>
          </c:spPr>
          <c:invertIfNegative val="0"/>
          <c:dLbls>
            <c:numFmt formatCode="#,##0;#,##0" sourceLinked="0"/>
            <c:spPr>
              <a:noFill/>
              <a:ln>
                <a:noFill/>
              </a:ln>
              <a:effectLst/>
            </c:spPr>
            <c:txPr>
              <a:bodyPr/>
              <a:lstStyle/>
              <a:p>
                <a:pPr>
                  <a:defRPr sz="1050">
                    <a:solidFill>
                      <a:schemeClr val="bg1"/>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Närområdet</c:v>
                </c:pt>
                <c:pt idx="1">
                  <c:v>Skåne</c:v>
                </c:pt>
              </c:strCache>
            </c:strRef>
          </c:cat>
          <c:val>
            <c:numRef>
              <c:f>Sheet1!$C$2:$C$3</c:f>
              <c:numCache>
                <c:formatCode>General</c:formatCode>
                <c:ptCount val="2"/>
                <c:pt idx="0">
                  <c:v>66.936599999999999</c:v>
                </c:pt>
                <c:pt idx="1">
                  <c:v>68.593100000000007</c:v>
                </c:pt>
              </c:numCache>
            </c:numRef>
          </c:val>
          <c:extLst>
            <c:ext xmlns:c16="http://schemas.microsoft.com/office/drawing/2014/chart" uri="{C3380CC4-5D6E-409C-BE32-E72D297353CC}">
              <c16:uniqueId val="{00000001-BC67-4AD5-8487-208B17A2466A}"/>
            </c:ext>
          </c:extLst>
        </c:ser>
        <c:ser>
          <c:idx val="2"/>
          <c:order val="2"/>
          <c:tx>
            <c:strRef>
              <c:f>Sheet1!$D$1</c:f>
              <c:strCache>
                <c:ptCount val="1"/>
                <c:pt idx="0">
                  <c:v>Vet ej/Ej svar</c:v>
                </c:pt>
              </c:strCache>
            </c:strRef>
          </c:tx>
          <c:spPr>
            <a:solidFill>
              <a:schemeClr val="bg1"/>
            </a:solidFill>
            <a:ln w="3175">
              <a:solidFill>
                <a:srgbClr val="A6A6A6"/>
              </a:solidFill>
              <a:prstDash val="solid"/>
            </a:ln>
            <a:effectLst/>
            <a:scene3d>
              <a:camera prst="orthographicFront"/>
              <a:lightRig rig="threePt" dir="t"/>
            </a:scene3d>
            <a:sp3d/>
          </c:spPr>
          <c:invertIfNegative val="0"/>
          <c:dLbls>
            <c:numFmt formatCode="#,##0" sourceLinked="0"/>
            <c:spPr>
              <a:noFill/>
              <a:ln>
                <a:noFill/>
              </a:ln>
              <a:effectLst/>
            </c:spPr>
            <c:txPr>
              <a:bodyPr/>
              <a:lstStyle/>
              <a:p>
                <a:pPr>
                  <a:defRPr sz="1050">
                    <a:solidFill>
                      <a:srgbClr val="000000"/>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Närområdet</c:v>
                </c:pt>
                <c:pt idx="1">
                  <c:v>Skåne</c:v>
                </c:pt>
              </c:strCache>
            </c:strRef>
          </c:cat>
          <c:val>
            <c:numRef>
              <c:f>Sheet1!$D$2:$D$3</c:f>
              <c:numCache>
                <c:formatCode>General</c:formatCode>
                <c:ptCount val="2"/>
                <c:pt idx="0">
                  <c:v>3.4676999999999998</c:v>
                </c:pt>
                <c:pt idx="1">
                  <c:v>3.8048999999999999</c:v>
                </c:pt>
              </c:numCache>
            </c:numRef>
          </c:val>
          <c:extLst>
            <c:ext xmlns:c16="http://schemas.microsoft.com/office/drawing/2014/chart" uri="{C3380CC4-5D6E-409C-BE32-E72D297353CC}">
              <c16:uniqueId val="{00000002-BC67-4AD5-8487-208B17A2466A}"/>
            </c:ext>
          </c:extLst>
        </c:ser>
        <c:dLbls>
          <c:showLegendKey val="0"/>
          <c:showVal val="1"/>
          <c:showCatName val="0"/>
          <c:showSerName val="0"/>
          <c:showPercent val="0"/>
          <c:showBubbleSize val="0"/>
        </c:dLbls>
        <c:gapWidth val="59"/>
        <c:overlap val="100"/>
        <c:axId val="143051392"/>
        <c:axId val="144376192"/>
      </c:barChart>
      <c:catAx>
        <c:axId val="143051392"/>
        <c:scaling>
          <c:orientation val="minMax"/>
        </c:scaling>
        <c:delete val="0"/>
        <c:axPos val="b"/>
        <c:numFmt formatCode="General" sourceLinked="1"/>
        <c:majorTickMark val="none"/>
        <c:minorTickMark val="none"/>
        <c:tickLblPos val="low"/>
        <c:spPr>
          <a:ln w="11115">
            <a:solidFill>
              <a:schemeClr val="tx1">
                <a:lumMod val="50000"/>
                <a:lumOff val="50000"/>
              </a:schemeClr>
            </a:solidFill>
            <a:prstDash val="solid"/>
          </a:ln>
        </c:spPr>
        <c:txPr>
          <a:bodyPr rot="0" vert="horz"/>
          <a:lstStyle/>
          <a:p>
            <a:pPr>
              <a:defRPr sz="1300" b="0" i="0" u="none" strike="noStrike" baseline="0">
                <a:solidFill>
                  <a:srgbClr val="333333"/>
                </a:solidFill>
                <a:latin typeface="+mn-lt"/>
                <a:ea typeface="Verdana"/>
                <a:cs typeface="Calibri" pitchFamily="34" charset="0"/>
              </a:defRPr>
            </a:pPr>
            <a:endParaRPr lang="sv-SE"/>
          </a:p>
        </c:txPr>
        <c:crossAx val="144376192"/>
        <c:crossesAt val="0"/>
        <c:auto val="0"/>
        <c:lblAlgn val="ctr"/>
        <c:lblOffset val="100"/>
        <c:tickLblSkip val="1"/>
        <c:tickMarkSkip val="1"/>
        <c:noMultiLvlLbl val="0"/>
      </c:catAx>
      <c:valAx>
        <c:axId val="144376192"/>
        <c:scaling>
          <c:orientation val="minMax"/>
          <c:max val="1"/>
          <c:min val="0"/>
        </c:scaling>
        <c:delete val="0"/>
        <c:axPos val="l"/>
        <c:majorGridlines>
          <c:spPr>
            <a:ln w="11115">
              <a:solidFill>
                <a:srgbClr val="C0C0C0"/>
              </a:solidFill>
              <a:prstDash val="solid"/>
            </a:ln>
            <a:effectLst/>
          </c:spPr>
        </c:majorGridlines>
        <c:numFmt formatCode="0%" sourceLinked="1"/>
        <c:majorTickMark val="none"/>
        <c:minorTickMark val="none"/>
        <c:tickLblPos val="nextTo"/>
        <c:spPr>
          <a:ln w="833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43051392"/>
        <c:crosses val="autoZero"/>
        <c:crossBetween val="between"/>
        <c:majorUnit val="0.2"/>
        <c:minorUnit val="0.2"/>
      </c:valAx>
      <c:spPr>
        <a:noFill/>
        <a:ln w="22231">
          <a:noFill/>
        </a:ln>
      </c:spPr>
    </c:plotArea>
    <c:legend>
      <c:legendPos val="r"/>
      <c:layout>
        <c:manualLayout>
          <c:xMode val="edge"/>
          <c:yMode val="edge"/>
          <c:x val="0.79492929846779803"/>
          <c:y val="0.17528961525097525"/>
          <c:w val="0.13410953435164838"/>
          <c:h val="0.4510674697362913"/>
        </c:manualLayout>
      </c:layout>
      <c:overlay val="0"/>
      <c:spPr>
        <a:solidFill>
          <a:schemeClr val="bg1"/>
        </a:solidFill>
        <a:ln w="22231">
          <a:noFill/>
        </a:ln>
      </c:spPr>
      <c:txPr>
        <a:bodyPr/>
        <a:lstStyle/>
        <a:p>
          <a:pPr>
            <a:defRPr sz="13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5" b="0" i="0" u="none" strike="noStrike" baseline="0">
          <a:solidFill>
            <a:schemeClr val="tx1"/>
          </a:solidFill>
          <a:latin typeface="Arial"/>
          <a:ea typeface="Arial"/>
          <a:cs typeface="Arial"/>
        </a:defRPr>
      </a:pPr>
      <a:endParaRPr lang="sv-SE"/>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122289102466628"/>
          <c:y val="2.5974025974026042E-2"/>
          <c:w val="0.6258715366534725"/>
          <c:h val="0.76033158129247624"/>
        </c:manualLayout>
      </c:layout>
      <c:barChart>
        <c:barDir val="col"/>
        <c:grouping val="stacked"/>
        <c:varyColors val="0"/>
        <c:ser>
          <c:idx val="1"/>
          <c:order val="0"/>
          <c:tx>
            <c:strRef>
              <c:f>Sheet1!$B$1</c:f>
              <c:strCache>
                <c:ptCount val="1"/>
                <c:pt idx="0">
                  <c:v>Mycket litet</c:v>
                </c:pt>
              </c:strCache>
            </c:strRef>
          </c:tx>
          <c:spPr>
            <a:solidFill>
              <a:srgbClr val="8C2E2C"/>
            </a:solidFill>
            <a:ln w="11115">
              <a:noFill/>
              <a:prstDash val="solid"/>
            </a:ln>
            <a:effectLst/>
            <a:scene3d>
              <a:camera prst="orthographicFront"/>
              <a:lightRig rig="threePt" dir="t"/>
            </a:scene3d>
            <a:sp3d/>
          </c:spPr>
          <c:invertIfNegative val="0"/>
          <c:dLbls>
            <c:numFmt formatCode="#,##0;#,##0" sourceLinked="0"/>
            <c:spPr>
              <a:noFill/>
              <a:ln w="22231">
                <a:noFill/>
              </a:ln>
              <a:effectLst/>
            </c:spPr>
            <c:txPr>
              <a:bodyPr/>
              <a:lstStyle/>
              <a:p>
                <a:pPr>
                  <a:defRPr sz="1050" b="0" i="0" u="none" strike="noStrike" baseline="0">
                    <a:solidFill>
                      <a:schemeClr val="bg1"/>
                    </a:solidFill>
                    <a:latin typeface="+mn-lt"/>
                    <a:ea typeface="Verdana"/>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Sheet1!$A$2:$A$26</c:f>
              <c:strCache>
                <c:ptCount val="25"/>
                <c:pt idx="0">
                  <c:v>01'</c:v>
                </c:pt>
                <c:pt idx="1">
                  <c:v>02'</c:v>
                </c:pt>
                <c:pt idx="2">
                  <c:v>03'</c:v>
                </c:pt>
                <c:pt idx="3">
                  <c:v>04'</c:v>
                </c:pt>
                <c:pt idx="4">
                  <c:v>05'</c:v>
                </c:pt>
                <c:pt idx="5">
                  <c:v>07'</c:v>
                </c:pt>
                <c:pt idx="6">
                  <c:v>09'</c:v>
                </c:pt>
                <c:pt idx="7">
                  <c:v>11'</c:v>
                </c:pt>
                <c:pt idx="8">
                  <c:v>13'</c:v>
                </c:pt>
                <c:pt idx="9">
                  <c:v>15'</c:v>
                </c:pt>
                <c:pt idx="10">
                  <c:v>17'</c:v>
                </c:pt>
                <c:pt idx="11">
                  <c:v>19'</c:v>
                </c:pt>
                <c:pt idx="13">
                  <c:v>01'</c:v>
                </c:pt>
                <c:pt idx="14">
                  <c:v>02'</c:v>
                </c:pt>
                <c:pt idx="15">
                  <c:v>03'</c:v>
                </c:pt>
                <c:pt idx="16">
                  <c:v>04'</c:v>
                </c:pt>
                <c:pt idx="17">
                  <c:v>05'</c:v>
                </c:pt>
                <c:pt idx="18">
                  <c:v>07'</c:v>
                </c:pt>
                <c:pt idx="19">
                  <c:v>09'</c:v>
                </c:pt>
                <c:pt idx="20">
                  <c:v>11'</c:v>
                </c:pt>
                <c:pt idx="21">
                  <c:v>13'</c:v>
                </c:pt>
                <c:pt idx="22">
                  <c:v>15'</c:v>
                </c:pt>
                <c:pt idx="23">
                  <c:v>17'</c:v>
                </c:pt>
                <c:pt idx="24">
                  <c:v>19'</c:v>
                </c:pt>
              </c:strCache>
            </c:strRef>
          </c:cat>
          <c:val>
            <c:numRef>
              <c:f>Sheet1!$B$2:$B$26</c:f>
              <c:numCache>
                <c:formatCode>General</c:formatCode>
                <c:ptCount val="25"/>
                <c:pt idx="0">
                  <c:v>3.6053739999999999</c:v>
                </c:pt>
                <c:pt idx="1">
                  <c:v>1.963584</c:v>
                </c:pt>
                <c:pt idx="2">
                  <c:v>4.024489</c:v>
                </c:pt>
                <c:pt idx="3">
                  <c:v>1.903459</c:v>
                </c:pt>
                <c:pt idx="4">
                  <c:v>1.593220021</c:v>
                </c:pt>
                <c:pt idx="5">
                  <c:v>4.7622623050000001</c:v>
                </c:pt>
                <c:pt idx="6">
                  <c:v>5.2176506089999997</c:v>
                </c:pt>
                <c:pt idx="7">
                  <c:v>4.4636512939999999</c:v>
                </c:pt>
                <c:pt idx="8">
                  <c:v>5.1332885601999996</c:v>
                </c:pt>
                <c:pt idx="9">
                  <c:v>2.8290129718000001</c:v>
                </c:pt>
                <c:pt idx="10">
                  <c:v>4.6177999999999999</c:v>
                </c:pt>
                <c:pt idx="11">
                  <c:v>5.2488999999999999</c:v>
                </c:pt>
                <c:pt idx="13">
                  <c:v>3.330406</c:v>
                </c:pt>
                <c:pt idx="14">
                  <c:v>3.8734709999999999</c:v>
                </c:pt>
                <c:pt idx="15">
                  <c:v>4.3389119999999997</c:v>
                </c:pt>
                <c:pt idx="16">
                  <c:v>4.365094</c:v>
                </c:pt>
                <c:pt idx="17">
                  <c:v>5.1836935220000004</c:v>
                </c:pt>
                <c:pt idx="18">
                  <c:v>8.1380262959999996</c:v>
                </c:pt>
                <c:pt idx="19">
                  <c:v>9.5710433790000007</c:v>
                </c:pt>
                <c:pt idx="20">
                  <c:v>7.4561790830000003</c:v>
                </c:pt>
                <c:pt idx="21">
                  <c:v>9.5647077234999998</c:v>
                </c:pt>
                <c:pt idx="22">
                  <c:v>10.476676759</c:v>
                </c:pt>
                <c:pt idx="23">
                  <c:v>12.748200000000001</c:v>
                </c:pt>
                <c:pt idx="24">
                  <c:v>8.5710999999999995</c:v>
                </c:pt>
              </c:numCache>
            </c:numRef>
          </c:val>
          <c:extLst>
            <c:ext xmlns:c16="http://schemas.microsoft.com/office/drawing/2014/chart" uri="{C3380CC4-5D6E-409C-BE32-E72D297353CC}">
              <c16:uniqueId val="{00000000-5F2D-4E90-A5B8-D4B66BA54E72}"/>
            </c:ext>
          </c:extLst>
        </c:ser>
        <c:ser>
          <c:idx val="0"/>
          <c:order val="1"/>
          <c:tx>
            <c:strRef>
              <c:f>Sheet1!$C$1</c:f>
              <c:strCache>
                <c:ptCount val="1"/>
                <c:pt idx="0">
                  <c:v>Ganska litet</c:v>
                </c:pt>
              </c:strCache>
            </c:strRef>
          </c:tx>
          <c:spPr>
            <a:solidFill>
              <a:srgbClr val="DF9B99"/>
            </a:solidFill>
            <a:ln w="33346">
              <a:noFill/>
              <a:prstDash val="solid"/>
            </a:ln>
            <a:effectLst/>
            <a:scene3d>
              <a:camera prst="orthographicFront"/>
              <a:lightRig rig="threePt" dir="t"/>
            </a:scene3d>
            <a:sp3d/>
          </c:spPr>
          <c:invertIfNegative val="0"/>
          <c:dLbls>
            <c:numFmt formatCode="#,##0;#,##0" sourceLinked="0"/>
            <c:spPr>
              <a:noFill/>
              <a:ln>
                <a:noFill/>
              </a:ln>
              <a:effectLst/>
            </c:spPr>
            <c:txPr>
              <a:bodyPr/>
              <a:lstStyle/>
              <a:p>
                <a:pPr>
                  <a:defRPr sz="1050">
                    <a:solidFill>
                      <a:srgbClr val="000000"/>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Sheet1!$A$2:$A$26</c:f>
              <c:strCache>
                <c:ptCount val="25"/>
                <c:pt idx="0">
                  <c:v>01'</c:v>
                </c:pt>
                <c:pt idx="1">
                  <c:v>02'</c:v>
                </c:pt>
                <c:pt idx="2">
                  <c:v>03'</c:v>
                </c:pt>
                <c:pt idx="3">
                  <c:v>04'</c:v>
                </c:pt>
                <c:pt idx="4">
                  <c:v>05'</c:v>
                </c:pt>
                <c:pt idx="5">
                  <c:v>07'</c:v>
                </c:pt>
                <c:pt idx="6">
                  <c:v>09'</c:v>
                </c:pt>
                <c:pt idx="7">
                  <c:v>11'</c:v>
                </c:pt>
                <c:pt idx="8">
                  <c:v>13'</c:v>
                </c:pt>
                <c:pt idx="9">
                  <c:v>15'</c:v>
                </c:pt>
                <c:pt idx="10">
                  <c:v>17'</c:v>
                </c:pt>
                <c:pt idx="11">
                  <c:v>19'</c:v>
                </c:pt>
                <c:pt idx="13">
                  <c:v>01'</c:v>
                </c:pt>
                <c:pt idx="14">
                  <c:v>02'</c:v>
                </c:pt>
                <c:pt idx="15">
                  <c:v>03'</c:v>
                </c:pt>
                <c:pt idx="16">
                  <c:v>04'</c:v>
                </c:pt>
                <c:pt idx="17">
                  <c:v>05'</c:v>
                </c:pt>
                <c:pt idx="18">
                  <c:v>07'</c:v>
                </c:pt>
                <c:pt idx="19">
                  <c:v>09'</c:v>
                </c:pt>
                <c:pt idx="20">
                  <c:v>11'</c:v>
                </c:pt>
                <c:pt idx="21">
                  <c:v>13'</c:v>
                </c:pt>
                <c:pt idx="22">
                  <c:v>15'</c:v>
                </c:pt>
                <c:pt idx="23">
                  <c:v>17'</c:v>
                </c:pt>
                <c:pt idx="24">
                  <c:v>19'</c:v>
                </c:pt>
              </c:strCache>
            </c:strRef>
          </c:cat>
          <c:val>
            <c:numRef>
              <c:f>Sheet1!$C$2:$C$26</c:f>
              <c:numCache>
                <c:formatCode>General</c:formatCode>
                <c:ptCount val="25"/>
                <c:pt idx="0">
                  <c:v>17.390899999999998</c:v>
                </c:pt>
                <c:pt idx="1">
                  <c:v>8.7178149999999999</c:v>
                </c:pt>
                <c:pt idx="2">
                  <c:v>10.351979999999999</c:v>
                </c:pt>
                <c:pt idx="3">
                  <c:v>6.1947900000000002</c:v>
                </c:pt>
                <c:pt idx="4">
                  <c:v>12.02690846</c:v>
                </c:pt>
                <c:pt idx="5">
                  <c:v>12.41608111</c:v>
                </c:pt>
                <c:pt idx="6">
                  <c:v>13.82742509</c:v>
                </c:pt>
                <c:pt idx="7">
                  <c:v>10.688328050000001</c:v>
                </c:pt>
                <c:pt idx="8">
                  <c:v>13.087492008</c:v>
                </c:pt>
                <c:pt idx="9">
                  <c:v>11.564045917</c:v>
                </c:pt>
                <c:pt idx="10">
                  <c:v>17.250599999999999</c:v>
                </c:pt>
                <c:pt idx="11">
                  <c:v>12.0657</c:v>
                </c:pt>
                <c:pt idx="13">
                  <c:v>14.921519999999999</c:v>
                </c:pt>
                <c:pt idx="14">
                  <c:v>19.985279999999999</c:v>
                </c:pt>
                <c:pt idx="15">
                  <c:v>22.158100000000001</c:v>
                </c:pt>
                <c:pt idx="16">
                  <c:v>19.36027</c:v>
                </c:pt>
                <c:pt idx="17">
                  <c:v>20.17912797</c:v>
                </c:pt>
                <c:pt idx="18">
                  <c:v>22.548216740000001</c:v>
                </c:pt>
                <c:pt idx="19">
                  <c:v>20.630549340000002</c:v>
                </c:pt>
                <c:pt idx="20">
                  <c:v>22.100833130000002</c:v>
                </c:pt>
                <c:pt idx="21">
                  <c:v>25.442019439999999</c:v>
                </c:pt>
                <c:pt idx="22">
                  <c:v>25.038288098999999</c:v>
                </c:pt>
                <c:pt idx="23">
                  <c:v>26.994299999999999</c:v>
                </c:pt>
                <c:pt idx="24">
                  <c:v>17.100000000000001</c:v>
                </c:pt>
              </c:numCache>
            </c:numRef>
          </c:val>
          <c:extLst>
            <c:ext xmlns:c16="http://schemas.microsoft.com/office/drawing/2014/chart" uri="{C3380CC4-5D6E-409C-BE32-E72D297353CC}">
              <c16:uniqueId val="{00000001-5F2D-4E90-A5B8-D4B66BA54E72}"/>
            </c:ext>
          </c:extLst>
        </c:ser>
        <c:ser>
          <c:idx val="2"/>
          <c:order val="2"/>
          <c:tx>
            <c:strRef>
              <c:f>Sheet1!$D$1</c:f>
              <c:strCache>
                <c:ptCount val="1"/>
                <c:pt idx="0">
                  <c:v>Ganska stort</c:v>
                </c:pt>
              </c:strCache>
            </c:strRef>
          </c:tx>
          <c:spPr>
            <a:solidFill>
              <a:srgbClr val="86AED6"/>
            </a:solidFill>
            <a:ln w="33346">
              <a:noFill/>
              <a:prstDash val="solid"/>
            </a:ln>
            <a:effectLst/>
            <a:scene3d>
              <a:camera prst="orthographicFront"/>
              <a:lightRig rig="threePt" dir="t"/>
            </a:scene3d>
            <a:sp3d/>
          </c:spPr>
          <c:invertIfNegative val="0"/>
          <c:dLbls>
            <c:numFmt formatCode="#,##0" sourceLinked="0"/>
            <c:spPr>
              <a:noFill/>
              <a:ln>
                <a:noFill/>
              </a:ln>
              <a:effectLst/>
            </c:spPr>
            <c:txPr>
              <a:bodyPr/>
              <a:lstStyle/>
              <a:p>
                <a:pPr>
                  <a:defRPr sz="1050">
                    <a:solidFill>
                      <a:srgbClr val="333333"/>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Sheet1!$A$2:$A$26</c:f>
              <c:strCache>
                <c:ptCount val="25"/>
                <c:pt idx="0">
                  <c:v>01'</c:v>
                </c:pt>
                <c:pt idx="1">
                  <c:v>02'</c:v>
                </c:pt>
                <c:pt idx="2">
                  <c:v>03'</c:v>
                </c:pt>
                <c:pt idx="3">
                  <c:v>04'</c:v>
                </c:pt>
                <c:pt idx="4">
                  <c:v>05'</c:v>
                </c:pt>
                <c:pt idx="5">
                  <c:v>07'</c:v>
                </c:pt>
                <c:pt idx="6">
                  <c:v>09'</c:v>
                </c:pt>
                <c:pt idx="7">
                  <c:v>11'</c:v>
                </c:pt>
                <c:pt idx="8">
                  <c:v>13'</c:v>
                </c:pt>
                <c:pt idx="9">
                  <c:v>15'</c:v>
                </c:pt>
                <c:pt idx="10">
                  <c:v>17'</c:v>
                </c:pt>
                <c:pt idx="11">
                  <c:v>19'</c:v>
                </c:pt>
                <c:pt idx="13">
                  <c:v>01'</c:v>
                </c:pt>
                <c:pt idx="14">
                  <c:v>02'</c:v>
                </c:pt>
                <c:pt idx="15">
                  <c:v>03'</c:v>
                </c:pt>
                <c:pt idx="16">
                  <c:v>04'</c:v>
                </c:pt>
                <c:pt idx="17">
                  <c:v>05'</c:v>
                </c:pt>
                <c:pt idx="18">
                  <c:v>07'</c:v>
                </c:pt>
                <c:pt idx="19">
                  <c:v>09'</c:v>
                </c:pt>
                <c:pt idx="20">
                  <c:v>11'</c:v>
                </c:pt>
                <c:pt idx="21">
                  <c:v>13'</c:v>
                </c:pt>
                <c:pt idx="22">
                  <c:v>15'</c:v>
                </c:pt>
                <c:pt idx="23">
                  <c:v>17'</c:v>
                </c:pt>
                <c:pt idx="24">
                  <c:v>19'</c:v>
                </c:pt>
              </c:strCache>
            </c:strRef>
          </c:cat>
          <c:val>
            <c:numRef>
              <c:f>Sheet1!$D$2:$D$26</c:f>
              <c:numCache>
                <c:formatCode>General</c:formatCode>
                <c:ptCount val="25"/>
                <c:pt idx="0">
                  <c:v>51.530290000000001</c:v>
                </c:pt>
                <c:pt idx="1">
                  <c:v>57.491250000000001</c:v>
                </c:pt>
                <c:pt idx="2">
                  <c:v>61.079479999999997</c:v>
                </c:pt>
                <c:pt idx="3">
                  <c:v>55.223269999999999</c:v>
                </c:pt>
                <c:pt idx="4">
                  <c:v>53.808209210000001</c:v>
                </c:pt>
                <c:pt idx="5">
                  <c:v>52.454147470000002</c:v>
                </c:pt>
                <c:pt idx="6">
                  <c:v>47.836357139999997</c:v>
                </c:pt>
                <c:pt idx="7">
                  <c:v>55.319977299999998</c:v>
                </c:pt>
                <c:pt idx="8">
                  <c:v>44.246881670999997</c:v>
                </c:pt>
                <c:pt idx="9">
                  <c:v>50.692729718000002</c:v>
                </c:pt>
                <c:pt idx="10">
                  <c:v>48.436500000000002</c:v>
                </c:pt>
                <c:pt idx="11">
                  <c:v>43.880400000000002</c:v>
                </c:pt>
                <c:pt idx="13">
                  <c:v>55.435949999999998</c:v>
                </c:pt>
                <c:pt idx="14">
                  <c:v>48.993360000000003</c:v>
                </c:pt>
                <c:pt idx="15">
                  <c:v>54.138100000000001</c:v>
                </c:pt>
                <c:pt idx="16">
                  <c:v>47.741300000000003</c:v>
                </c:pt>
                <c:pt idx="17">
                  <c:v>45.648239500000003</c:v>
                </c:pt>
                <c:pt idx="18">
                  <c:v>44.382375150000001</c:v>
                </c:pt>
                <c:pt idx="19">
                  <c:v>39.366581959999998</c:v>
                </c:pt>
                <c:pt idx="20">
                  <c:v>47.724163480000001</c:v>
                </c:pt>
                <c:pt idx="21">
                  <c:v>37.085885150000003</c:v>
                </c:pt>
                <c:pt idx="22">
                  <c:v>38.742808328999999</c:v>
                </c:pt>
                <c:pt idx="23">
                  <c:v>37.140599999999999</c:v>
                </c:pt>
                <c:pt idx="24">
                  <c:v>40.118400000000001</c:v>
                </c:pt>
              </c:numCache>
            </c:numRef>
          </c:val>
          <c:extLst>
            <c:ext xmlns:c16="http://schemas.microsoft.com/office/drawing/2014/chart" uri="{C3380CC4-5D6E-409C-BE32-E72D297353CC}">
              <c16:uniqueId val="{00000002-5F2D-4E90-A5B8-D4B66BA54E72}"/>
            </c:ext>
          </c:extLst>
        </c:ser>
        <c:ser>
          <c:idx val="3"/>
          <c:order val="3"/>
          <c:tx>
            <c:strRef>
              <c:f>Sheet1!$E$1</c:f>
              <c:strCache>
                <c:ptCount val="1"/>
                <c:pt idx="0">
                  <c:v>Mycket stort</c:v>
                </c:pt>
              </c:strCache>
            </c:strRef>
          </c:tx>
          <c:spPr>
            <a:solidFill>
              <a:srgbClr val="224768"/>
            </a:solidFill>
            <a:effectLst/>
            <a:scene3d>
              <a:camera prst="orthographicFront"/>
              <a:lightRig rig="threePt" dir="t"/>
            </a:scene3d>
            <a:sp3d/>
          </c:spPr>
          <c:invertIfNegative val="0"/>
          <c:dLbls>
            <c:numFmt formatCode="#,##0" sourceLinked="0"/>
            <c:spPr>
              <a:noFill/>
              <a:ln>
                <a:noFill/>
              </a:ln>
              <a:effectLst/>
            </c:spPr>
            <c:txPr>
              <a:bodyPr/>
              <a:lstStyle/>
              <a:p>
                <a:pPr>
                  <a:defRPr sz="1050">
                    <a:solidFill>
                      <a:schemeClr val="bg1"/>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Sheet1!$A$2:$A$26</c:f>
              <c:strCache>
                <c:ptCount val="25"/>
                <c:pt idx="0">
                  <c:v>01'</c:v>
                </c:pt>
                <c:pt idx="1">
                  <c:v>02'</c:v>
                </c:pt>
                <c:pt idx="2">
                  <c:v>03'</c:v>
                </c:pt>
                <c:pt idx="3">
                  <c:v>04'</c:v>
                </c:pt>
                <c:pt idx="4">
                  <c:v>05'</c:v>
                </c:pt>
                <c:pt idx="5">
                  <c:v>07'</c:v>
                </c:pt>
                <c:pt idx="6">
                  <c:v>09'</c:v>
                </c:pt>
                <c:pt idx="7">
                  <c:v>11'</c:v>
                </c:pt>
                <c:pt idx="8">
                  <c:v>13'</c:v>
                </c:pt>
                <c:pt idx="9">
                  <c:v>15'</c:v>
                </c:pt>
                <c:pt idx="10">
                  <c:v>17'</c:v>
                </c:pt>
                <c:pt idx="11">
                  <c:v>19'</c:v>
                </c:pt>
                <c:pt idx="13">
                  <c:v>01'</c:v>
                </c:pt>
                <c:pt idx="14">
                  <c:v>02'</c:v>
                </c:pt>
                <c:pt idx="15">
                  <c:v>03'</c:v>
                </c:pt>
                <c:pt idx="16">
                  <c:v>04'</c:v>
                </c:pt>
                <c:pt idx="17">
                  <c:v>05'</c:v>
                </c:pt>
                <c:pt idx="18">
                  <c:v>07'</c:v>
                </c:pt>
                <c:pt idx="19">
                  <c:v>09'</c:v>
                </c:pt>
                <c:pt idx="20">
                  <c:v>11'</c:v>
                </c:pt>
                <c:pt idx="21">
                  <c:v>13'</c:v>
                </c:pt>
                <c:pt idx="22">
                  <c:v>15'</c:v>
                </c:pt>
                <c:pt idx="23">
                  <c:v>17'</c:v>
                </c:pt>
                <c:pt idx="24">
                  <c:v>19'</c:v>
                </c:pt>
              </c:strCache>
            </c:strRef>
          </c:cat>
          <c:val>
            <c:numRef>
              <c:f>Sheet1!$E$2:$E$26</c:f>
              <c:numCache>
                <c:formatCode>General</c:formatCode>
                <c:ptCount val="25"/>
                <c:pt idx="0">
                  <c:v>23.677820000000001</c:v>
                </c:pt>
                <c:pt idx="1">
                  <c:v>28.57892</c:v>
                </c:pt>
                <c:pt idx="2">
                  <c:v>21.067789999999999</c:v>
                </c:pt>
                <c:pt idx="3">
                  <c:v>34.933219999999999</c:v>
                </c:pt>
                <c:pt idx="4">
                  <c:v>28.820747489999999</c:v>
                </c:pt>
                <c:pt idx="5">
                  <c:v>24.650155420000001</c:v>
                </c:pt>
                <c:pt idx="6">
                  <c:v>25.524538010000001</c:v>
                </c:pt>
                <c:pt idx="7">
                  <c:v>24.30944311</c:v>
                </c:pt>
                <c:pt idx="8">
                  <c:v>28.319074262000001</c:v>
                </c:pt>
                <c:pt idx="9">
                  <c:v>25.507424506</c:v>
                </c:pt>
                <c:pt idx="10">
                  <c:v>25.7014</c:v>
                </c:pt>
                <c:pt idx="11">
                  <c:v>28.089099999999998</c:v>
                </c:pt>
                <c:pt idx="13">
                  <c:v>23.093119999999999</c:v>
                </c:pt>
                <c:pt idx="14">
                  <c:v>20.263480000000001</c:v>
                </c:pt>
                <c:pt idx="15">
                  <c:v>13.1404</c:v>
                </c:pt>
                <c:pt idx="16">
                  <c:v>19.047239999999999</c:v>
                </c:pt>
                <c:pt idx="17">
                  <c:v>15.374681669999999</c:v>
                </c:pt>
                <c:pt idx="18">
                  <c:v>13.022614949999999</c:v>
                </c:pt>
                <c:pt idx="19">
                  <c:v>15.47789086</c:v>
                </c:pt>
                <c:pt idx="20">
                  <c:v>11.03419583</c:v>
                </c:pt>
                <c:pt idx="21">
                  <c:v>10.291947962</c:v>
                </c:pt>
                <c:pt idx="22">
                  <c:v>9.9664396532000001</c:v>
                </c:pt>
                <c:pt idx="23">
                  <c:v>11.996600000000001</c:v>
                </c:pt>
                <c:pt idx="24">
                  <c:v>19.311</c:v>
                </c:pt>
              </c:numCache>
            </c:numRef>
          </c:val>
          <c:extLst>
            <c:ext xmlns:c16="http://schemas.microsoft.com/office/drawing/2014/chart" uri="{C3380CC4-5D6E-409C-BE32-E72D297353CC}">
              <c16:uniqueId val="{00000003-5F2D-4E90-A5B8-D4B66BA54E72}"/>
            </c:ext>
          </c:extLst>
        </c:ser>
        <c:ser>
          <c:idx val="4"/>
          <c:order val="4"/>
          <c:tx>
            <c:strRef>
              <c:f>Sheet1!$F$1</c:f>
              <c:strCache>
                <c:ptCount val="1"/>
                <c:pt idx="0">
                  <c:v>Vet ej/ej svar</c:v>
                </c:pt>
              </c:strCache>
            </c:strRef>
          </c:tx>
          <c:spPr>
            <a:solidFill>
              <a:srgbClr val="FFFFFF"/>
            </a:solidFill>
            <a:ln>
              <a:solidFill>
                <a:schemeClr val="bg1">
                  <a:lumMod val="85000"/>
                </a:schemeClr>
              </a:solidFill>
            </a:ln>
          </c:spPr>
          <c:invertIfNegative val="0"/>
          <c:dLbls>
            <c:numFmt formatCode="#,##0" sourceLinked="0"/>
            <c:spPr>
              <a:noFill/>
              <a:ln>
                <a:noFill/>
              </a:ln>
              <a:effectLst/>
            </c:spPr>
            <c:txPr>
              <a:bodyPr/>
              <a:lstStyle/>
              <a:p>
                <a:pPr>
                  <a:defRPr sz="1000">
                    <a:solidFill>
                      <a:srgbClr val="000000"/>
                    </a:solidFill>
                    <a:latin typeface="+mn-lt"/>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Sheet1!$A$2:$A$26</c:f>
              <c:strCache>
                <c:ptCount val="25"/>
                <c:pt idx="0">
                  <c:v>01'</c:v>
                </c:pt>
                <c:pt idx="1">
                  <c:v>02'</c:v>
                </c:pt>
                <c:pt idx="2">
                  <c:v>03'</c:v>
                </c:pt>
                <c:pt idx="3">
                  <c:v>04'</c:v>
                </c:pt>
                <c:pt idx="4">
                  <c:v>05'</c:v>
                </c:pt>
                <c:pt idx="5">
                  <c:v>07'</c:v>
                </c:pt>
                <c:pt idx="6">
                  <c:v>09'</c:v>
                </c:pt>
                <c:pt idx="7">
                  <c:v>11'</c:v>
                </c:pt>
                <c:pt idx="8">
                  <c:v>13'</c:v>
                </c:pt>
                <c:pt idx="9">
                  <c:v>15'</c:v>
                </c:pt>
                <c:pt idx="10">
                  <c:v>17'</c:v>
                </c:pt>
                <c:pt idx="11">
                  <c:v>19'</c:v>
                </c:pt>
                <c:pt idx="13">
                  <c:v>01'</c:v>
                </c:pt>
                <c:pt idx="14">
                  <c:v>02'</c:v>
                </c:pt>
                <c:pt idx="15">
                  <c:v>03'</c:v>
                </c:pt>
                <c:pt idx="16">
                  <c:v>04'</c:v>
                </c:pt>
                <c:pt idx="17">
                  <c:v>05'</c:v>
                </c:pt>
                <c:pt idx="18">
                  <c:v>07'</c:v>
                </c:pt>
                <c:pt idx="19">
                  <c:v>09'</c:v>
                </c:pt>
                <c:pt idx="20">
                  <c:v>11'</c:v>
                </c:pt>
                <c:pt idx="21">
                  <c:v>13'</c:v>
                </c:pt>
                <c:pt idx="22">
                  <c:v>15'</c:v>
                </c:pt>
                <c:pt idx="23">
                  <c:v>17'</c:v>
                </c:pt>
                <c:pt idx="24">
                  <c:v>19'</c:v>
                </c:pt>
              </c:strCache>
            </c:strRef>
          </c:cat>
          <c:val>
            <c:numRef>
              <c:f>Sheet1!$F$2:$F$26</c:f>
              <c:numCache>
                <c:formatCode>General</c:formatCode>
                <c:ptCount val="25"/>
                <c:pt idx="0">
                  <c:v>3.7956159999999954</c:v>
                </c:pt>
                <c:pt idx="1">
                  <c:v>3.2484309999999965</c:v>
                </c:pt>
                <c:pt idx="2">
                  <c:v>3.4762609999999938</c:v>
                </c:pt>
                <c:pt idx="3">
                  <c:v>1.7452609999999993</c:v>
                </c:pt>
                <c:pt idx="4">
                  <c:v>3.7509148190000019</c:v>
                </c:pt>
                <c:pt idx="5">
                  <c:v>5.7173536949999857</c:v>
                </c:pt>
                <c:pt idx="6">
                  <c:v>7.5940291510000009</c:v>
                </c:pt>
                <c:pt idx="7">
                  <c:v>5.2186002459999941</c:v>
                </c:pt>
                <c:pt idx="8">
                  <c:v>9.2132634988000035</c:v>
                </c:pt>
                <c:pt idx="9">
                  <c:v>9.4067868871999849</c:v>
                </c:pt>
                <c:pt idx="10">
                  <c:v>3.9937</c:v>
                </c:pt>
                <c:pt idx="11">
                  <c:v>10.715999999999999</c:v>
                </c:pt>
                <c:pt idx="13">
                  <c:v>3.2190040000000124</c:v>
                </c:pt>
                <c:pt idx="14">
                  <c:v>6.8844089999999909</c:v>
                </c:pt>
                <c:pt idx="15">
                  <c:v>6.2244879999999938</c:v>
                </c:pt>
                <c:pt idx="16">
                  <c:v>9.4860959999999892</c:v>
                </c:pt>
                <c:pt idx="17">
                  <c:v>13.614257337999987</c:v>
                </c:pt>
                <c:pt idx="18">
                  <c:v>11.908766863999986</c:v>
                </c:pt>
                <c:pt idx="19">
                  <c:v>14.953934460999989</c:v>
                </c:pt>
                <c:pt idx="20">
                  <c:v>11.684628477000004</c:v>
                </c:pt>
                <c:pt idx="21">
                  <c:v>17.615439724499993</c:v>
                </c:pt>
                <c:pt idx="22">
                  <c:v>15.775787159800004</c:v>
                </c:pt>
                <c:pt idx="23">
                  <c:v>11.1203</c:v>
                </c:pt>
                <c:pt idx="24">
                  <c:v>14.8995</c:v>
                </c:pt>
              </c:numCache>
            </c:numRef>
          </c:val>
          <c:extLst>
            <c:ext xmlns:c16="http://schemas.microsoft.com/office/drawing/2014/chart" uri="{C3380CC4-5D6E-409C-BE32-E72D297353CC}">
              <c16:uniqueId val="{00000004-5F2D-4E90-A5B8-D4B66BA54E72}"/>
            </c:ext>
          </c:extLst>
        </c:ser>
        <c:dLbls>
          <c:showLegendKey val="0"/>
          <c:showVal val="1"/>
          <c:showCatName val="0"/>
          <c:showSerName val="0"/>
          <c:showPercent val="0"/>
          <c:showBubbleSize val="0"/>
        </c:dLbls>
        <c:gapWidth val="61"/>
        <c:overlap val="100"/>
        <c:axId val="144503936"/>
        <c:axId val="144505472"/>
      </c:barChart>
      <c:catAx>
        <c:axId val="144503936"/>
        <c:scaling>
          <c:orientation val="minMax"/>
        </c:scaling>
        <c:delete val="0"/>
        <c:axPos val="b"/>
        <c:numFmt formatCode="General" sourceLinked="1"/>
        <c:majorTickMark val="none"/>
        <c:minorTickMark val="none"/>
        <c:tickLblPos val="low"/>
        <c:spPr>
          <a:ln w="11115">
            <a:solidFill>
              <a:schemeClr val="tx1">
                <a:lumMod val="50000"/>
                <a:lumOff val="50000"/>
              </a:schemeClr>
            </a:solidFill>
            <a:prstDash val="solid"/>
          </a:ln>
        </c:spPr>
        <c:txPr>
          <a:bodyPr rot="0" vert="horz"/>
          <a:lstStyle/>
          <a:p>
            <a:pPr>
              <a:defRPr sz="1200" b="0" i="0" u="none" strike="noStrike" baseline="0">
                <a:solidFill>
                  <a:srgbClr val="333333"/>
                </a:solidFill>
                <a:latin typeface="+mn-lt"/>
                <a:ea typeface="Verdana"/>
                <a:cs typeface="Calibri" pitchFamily="34" charset="0"/>
              </a:defRPr>
            </a:pPr>
            <a:endParaRPr lang="sv-SE"/>
          </a:p>
        </c:txPr>
        <c:crossAx val="144505472"/>
        <c:crossesAt val="0"/>
        <c:auto val="0"/>
        <c:lblAlgn val="ctr"/>
        <c:lblOffset val="100"/>
        <c:tickLblSkip val="1"/>
        <c:tickMarkSkip val="1"/>
        <c:noMultiLvlLbl val="0"/>
      </c:catAx>
      <c:valAx>
        <c:axId val="144505472"/>
        <c:scaling>
          <c:orientation val="minMax"/>
          <c:max val="100"/>
          <c:min val="0"/>
        </c:scaling>
        <c:delete val="0"/>
        <c:axPos val="l"/>
        <c:majorGridlines>
          <c:spPr>
            <a:ln w="11115">
              <a:solidFill>
                <a:srgbClr val="C0C0C0"/>
              </a:solidFill>
              <a:prstDash val="solid"/>
            </a:ln>
            <a:effectLst/>
          </c:spPr>
        </c:majorGridlines>
        <c:numFmt formatCode="General" sourceLinked="1"/>
        <c:majorTickMark val="none"/>
        <c:minorTickMark val="none"/>
        <c:tickLblPos val="nextTo"/>
        <c:spPr>
          <a:ln w="833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44503936"/>
        <c:crosses val="autoZero"/>
        <c:crossBetween val="between"/>
        <c:majorUnit val="20"/>
        <c:minorUnit val="2"/>
      </c:valAx>
      <c:spPr>
        <a:noFill/>
        <a:ln w="22231">
          <a:noFill/>
        </a:ln>
      </c:spPr>
    </c:plotArea>
    <c:legend>
      <c:legendPos val="r"/>
      <c:layout>
        <c:manualLayout>
          <c:xMode val="edge"/>
          <c:yMode val="edge"/>
          <c:x val="0.82077251127471862"/>
          <c:y val="0.19231683679831041"/>
          <c:w val="0.12870309426266671"/>
          <c:h val="0.41788919538139041"/>
        </c:manualLayout>
      </c:layout>
      <c:overlay val="0"/>
      <c:spPr>
        <a:solidFill>
          <a:schemeClr val="bg1"/>
        </a:solidFill>
        <a:ln w="22231">
          <a:noFill/>
        </a:ln>
      </c:spPr>
      <c:txPr>
        <a:bodyPr/>
        <a:lstStyle/>
        <a:p>
          <a:pPr>
            <a:defRPr sz="13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5" b="0" i="0" u="none" strike="noStrike" baseline="0">
          <a:solidFill>
            <a:schemeClr val="tx1"/>
          </a:solidFill>
          <a:latin typeface="Arial"/>
          <a:ea typeface="Arial"/>
          <a:cs typeface="Arial"/>
        </a:defRPr>
      </a:pPr>
      <a:endParaRPr lang="sv-SE"/>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284385783413379"/>
          <c:y val="2.5695931477516767E-2"/>
          <c:w val="0.57742513376577664"/>
          <c:h val="0.82869379014990063"/>
        </c:manualLayout>
      </c:layout>
      <c:barChart>
        <c:barDir val="bar"/>
        <c:grouping val="percentStacked"/>
        <c:varyColors val="0"/>
        <c:ser>
          <c:idx val="0"/>
          <c:order val="0"/>
          <c:tx>
            <c:strRef>
              <c:f>Sheet1!$A$2</c:f>
              <c:strCache>
                <c:ptCount val="1"/>
                <c:pt idx="0">
                  <c:v>Mycket stort</c:v>
                </c:pt>
              </c:strCache>
            </c:strRef>
          </c:tx>
          <c:spPr>
            <a:solidFill>
              <a:srgbClr val="224768"/>
            </a:solidFill>
            <a:ln w="12651">
              <a:no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FFFFFF"/>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c:v>
                </c:pt>
              </c:strCache>
            </c:strRef>
          </c:cat>
          <c:val>
            <c:numRef>
              <c:f>Sheet1!$B$2:$F$2</c:f>
              <c:numCache>
                <c:formatCode>General</c:formatCode>
                <c:ptCount val="5"/>
                <c:pt idx="0">
                  <c:v>28.1</c:v>
                </c:pt>
                <c:pt idx="1">
                  <c:v>27.3</c:v>
                </c:pt>
                <c:pt idx="2">
                  <c:v>31.2</c:v>
                </c:pt>
                <c:pt idx="3">
                  <c:v>24.7</c:v>
                </c:pt>
                <c:pt idx="4">
                  <c:v>29.4</c:v>
                </c:pt>
              </c:numCache>
            </c:numRef>
          </c:val>
          <c:extLst>
            <c:ext xmlns:c16="http://schemas.microsoft.com/office/drawing/2014/chart" uri="{C3380CC4-5D6E-409C-BE32-E72D297353CC}">
              <c16:uniqueId val="{00000000-69A5-4854-B565-6E834A316B97}"/>
            </c:ext>
          </c:extLst>
        </c:ser>
        <c:ser>
          <c:idx val="1"/>
          <c:order val="1"/>
          <c:tx>
            <c:strRef>
              <c:f>Sheet1!$A$3</c:f>
              <c:strCache>
                <c:ptCount val="1"/>
                <c:pt idx="0">
                  <c:v>Ganska stort</c:v>
                </c:pt>
              </c:strCache>
            </c:strRef>
          </c:tx>
          <c:spPr>
            <a:solidFill>
              <a:srgbClr val="86AED6"/>
            </a:solidFill>
            <a:ln w="12651">
              <a:no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333333"/>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c:v>
                </c:pt>
              </c:strCache>
            </c:strRef>
          </c:cat>
          <c:val>
            <c:numRef>
              <c:f>Sheet1!$B$3:$F$3</c:f>
              <c:numCache>
                <c:formatCode>General</c:formatCode>
                <c:ptCount val="5"/>
                <c:pt idx="0">
                  <c:v>43.9</c:v>
                </c:pt>
                <c:pt idx="1">
                  <c:v>40</c:v>
                </c:pt>
                <c:pt idx="2">
                  <c:v>45.4</c:v>
                </c:pt>
                <c:pt idx="3">
                  <c:v>48.7</c:v>
                </c:pt>
                <c:pt idx="4">
                  <c:v>40.9</c:v>
                </c:pt>
              </c:numCache>
            </c:numRef>
          </c:val>
          <c:extLst>
            <c:ext xmlns:c16="http://schemas.microsoft.com/office/drawing/2014/chart" uri="{C3380CC4-5D6E-409C-BE32-E72D297353CC}">
              <c16:uniqueId val="{00000001-69A5-4854-B565-6E834A316B97}"/>
            </c:ext>
          </c:extLst>
        </c:ser>
        <c:ser>
          <c:idx val="2"/>
          <c:order val="2"/>
          <c:tx>
            <c:strRef>
              <c:f>Sheet1!$A$4</c:f>
              <c:strCache>
                <c:ptCount val="1"/>
                <c:pt idx="0">
                  <c:v>Ganska litet</c:v>
                </c:pt>
              </c:strCache>
            </c:strRef>
          </c:tx>
          <c:spPr>
            <a:solidFill>
              <a:srgbClr val="DF9B99"/>
            </a:solidFill>
            <a:ln w="12651">
              <a:no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333333"/>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c:v>
                </c:pt>
              </c:strCache>
            </c:strRef>
          </c:cat>
          <c:val>
            <c:numRef>
              <c:f>Sheet1!$B$4:$F$4</c:f>
              <c:numCache>
                <c:formatCode>General</c:formatCode>
                <c:ptCount val="5"/>
                <c:pt idx="0">
                  <c:v>12.1</c:v>
                </c:pt>
                <c:pt idx="1">
                  <c:v>16.399999999999999</c:v>
                </c:pt>
                <c:pt idx="2">
                  <c:v>12.7</c:v>
                </c:pt>
                <c:pt idx="3">
                  <c:v>7.7</c:v>
                </c:pt>
                <c:pt idx="4">
                  <c:v>10.3</c:v>
                </c:pt>
              </c:numCache>
            </c:numRef>
          </c:val>
          <c:extLst>
            <c:ext xmlns:c16="http://schemas.microsoft.com/office/drawing/2014/chart" uri="{C3380CC4-5D6E-409C-BE32-E72D297353CC}">
              <c16:uniqueId val="{00000002-69A5-4854-B565-6E834A316B97}"/>
            </c:ext>
          </c:extLst>
        </c:ser>
        <c:ser>
          <c:idx val="3"/>
          <c:order val="3"/>
          <c:tx>
            <c:strRef>
              <c:f>Sheet1!$A$5</c:f>
              <c:strCache>
                <c:ptCount val="1"/>
                <c:pt idx="0">
                  <c:v>Mycket litet</c:v>
                </c:pt>
              </c:strCache>
            </c:strRef>
          </c:tx>
          <c:spPr>
            <a:solidFill>
              <a:srgbClr val="8C2E2C"/>
            </a:solidFill>
            <a:ln w="12651">
              <a:no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chemeClr val="bg1"/>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c:v>
                </c:pt>
              </c:strCache>
            </c:strRef>
          </c:cat>
          <c:val>
            <c:numRef>
              <c:f>Sheet1!$B$5:$F$5</c:f>
              <c:numCache>
                <c:formatCode>General</c:formatCode>
                <c:ptCount val="5"/>
                <c:pt idx="0">
                  <c:v>5.2</c:v>
                </c:pt>
                <c:pt idx="1">
                  <c:v>7.3</c:v>
                </c:pt>
                <c:pt idx="2">
                  <c:v>1.8</c:v>
                </c:pt>
                <c:pt idx="3">
                  <c:v>6.8</c:v>
                </c:pt>
                <c:pt idx="4">
                  <c:v>6.1</c:v>
                </c:pt>
              </c:numCache>
            </c:numRef>
          </c:val>
          <c:extLst>
            <c:ext xmlns:c16="http://schemas.microsoft.com/office/drawing/2014/chart" uri="{C3380CC4-5D6E-409C-BE32-E72D297353CC}">
              <c16:uniqueId val="{00000003-69A5-4854-B565-6E834A316B97}"/>
            </c:ext>
          </c:extLst>
        </c:ser>
        <c:ser>
          <c:idx val="4"/>
          <c:order val="4"/>
          <c:tx>
            <c:strRef>
              <c:f>Sheet1!$A$6</c:f>
              <c:strCache>
                <c:ptCount val="1"/>
                <c:pt idx="0">
                  <c:v>Vet ej/Ej svar</c:v>
                </c:pt>
              </c:strCache>
            </c:strRef>
          </c:tx>
          <c:spPr>
            <a:solidFill>
              <a:schemeClr val="bg1"/>
            </a:solidFill>
            <a:ln w="3175">
              <a:solidFill>
                <a:schemeClr val="bg1">
                  <a:lumMod val="75000"/>
                </a:schemeClr>
              </a:solid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333333"/>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c:v>
                </c:pt>
              </c:strCache>
            </c:strRef>
          </c:cat>
          <c:val>
            <c:numRef>
              <c:f>Sheet1!$B$6:$F$6</c:f>
              <c:numCache>
                <c:formatCode>General</c:formatCode>
                <c:ptCount val="5"/>
                <c:pt idx="0">
                  <c:v>10.7</c:v>
                </c:pt>
                <c:pt idx="1">
                  <c:v>9.1</c:v>
                </c:pt>
                <c:pt idx="2">
                  <c:v>8.8000000000000007</c:v>
                </c:pt>
                <c:pt idx="3">
                  <c:v>12.1</c:v>
                </c:pt>
                <c:pt idx="4">
                  <c:v>13.3</c:v>
                </c:pt>
              </c:numCache>
            </c:numRef>
          </c:val>
          <c:extLst>
            <c:ext xmlns:c16="http://schemas.microsoft.com/office/drawing/2014/chart" uri="{C3380CC4-5D6E-409C-BE32-E72D297353CC}">
              <c16:uniqueId val="{00000004-69A5-4854-B565-6E834A316B97}"/>
            </c:ext>
          </c:extLst>
        </c:ser>
        <c:dLbls>
          <c:showLegendKey val="0"/>
          <c:showVal val="0"/>
          <c:showCatName val="0"/>
          <c:showSerName val="0"/>
          <c:showPercent val="0"/>
          <c:showBubbleSize val="0"/>
        </c:dLbls>
        <c:gapWidth val="75"/>
        <c:overlap val="100"/>
        <c:axId val="144184064"/>
        <c:axId val="144185600"/>
      </c:barChart>
      <c:catAx>
        <c:axId val="144184064"/>
        <c:scaling>
          <c:orientation val="maxMin"/>
        </c:scaling>
        <c:delete val="0"/>
        <c:axPos val="l"/>
        <c:numFmt formatCode="General" sourceLinked="1"/>
        <c:majorTickMark val="none"/>
        <c:minorTickMark val="none"/>
        <c:tickLblPos val="nextTo"/>
        <c:spPr>
          <a:ln w="12651">
            <a:noFill/>
            <a:prstDash val="solid"/>
          </a:ln>
        </c:spPr>
        <c:txPr>
          <a:bodyPr rot="0" vert="horz"/>
          <a:lstStyle/>
          <a:p>
            <a:pPr rtl="0">
              <a:defRPr sz="1300" b="0" i="0" u="none" strike="noStrike" baseline="0">
                <a:solidFill>
                  <a:srgbClr val="333333"/>
                </a:solidFill>
                <a:latin typeface="+mn-lt"/>
                <a:ea typeface="Verdana"/>
                <a:cs typeface="Calibri" pitchFamily="34" charset="0"/>
              </a:defRPr>
            </a:pPr>
            <a:endParaRPr lang="sv-SE"/>
          </a:p>
        </c:txPr>
        <c:crossAx val="144185600"/>
        <c:crosses val="autoZero"/>
        <c:auto val="1"/>
        <c:lblAlgn val="ctr"/>
        <c:lblOffset val="100"/>
        <c:tickLblSkip val="1"/>
        <c:tickMarkSkip val="1"/>
        <c:noMultiLvlLbl val="0"/>
      </c:catAx>
      <c:valAx>
        <c:axId val="144185600"/>
        <c:scaling>
          <c:orientation val="minMax"/>
        </c:scaling>
        <c:delete val="0"/>
        <c:axPos val="b"/>
        <c:majorGridlines>
          <c:spPr>
            <a:ln w="12651">
              <a:solidFill>
                <a:srgbClr val="C0C0C0"/>
              </a:solidFill>
              <a:prstDash val="solid"/>
            </a:ln>
            <a:effectLst/>
          </c:spPr>
        </c:majorGridlines>
        <c:numFmt formatCode="0%" sourceLinked="0"/>
        <c:majorTickMark val="out"/>
        <c:minorTickMark val="none"/>
        <c:tickLblPos val="nextTo"/>
        <c:spPr>
          <a:ln w="12651">
            <a:solidFill>
              <a:srgbClr val="FFFFFF"/>
            </a:solidFill>
            <a:prstDash val="solid"/>
          </a:ln>
        </c:spPr>
        <c:txPr>
          <a:bodyPr rot="0" vert="horz"/>
          <a:lstStyle/>
          <a:p>
            <a:pPr>
              <a:defRPr sz="1000" b="0" i="0" u="none" strike="noStrike" baseline="0">
                <a:solidFill>
                  <a:srgbClr val="333333"/>
                </a:solidFill>
                <a:latin typeface="+mn-lt"/>
                <a:ea typeface="Verdana"/>
                <a:cs typeface="Calibri" pitchFamily="34" charset="0"/>
              </a:defRPr>
            </a:pPr>
            <a:endParaRPr lang="sv-SE"/>
          </a:p>
        </c:txPr>
        <c:crossAx val="144184064"/>
        <c:crosses val="max"/>
        <c:crossBetween val="between"/>
        <c:majorUnit val="0.2"/>
      </c:valAx>
      <c:spPr>
        <a:noFill/>
        <a:ln w="25302">
          <a:noFill/>
        </a:ln>
      </c:spPr>
    </c:plotArea>
    <c:legend>
      <c:legendPos val="b"/>
      <c:layout>
        <c:manualLayout>
          <c:xMode val="edge"/>
          <c:yMode val="edge"/>
          <c:x val="0.24313403093988295"/>
          <c:y val="0.9156208284945988"/>
          <c:w val="0.57613668206889379"/>
          <c:h val="8.2237845818221966E-2"/>
        </c:manualLayout>
      </c:layout>
      <c:overlay val="0"/>
      <c:spPr>
        <a:noFill/>
        <a:ln w="25302">
          <a:noFill/>
        </a:ln>
      </c:spPr>
      <c:txPr>
        <a:bodyPr/>
        <a:lstStyle/>
        <a:p>
          <a:pPr>
            <a:defRPr sz="13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1793" b="1" i="0" u="none" strike="noStrike" baseline="0">
          <a:solidFill>
            <a:schemeClr val="tx1"/>
          </a:solidFill>
          <a:latin typeface="Trebuchet MS"/>
          <a:ea typeface="Trebuchet MS"/>
          <a:cs typeface="Trebuchet MS"/>
        </a:defRPr>
      </a:pPr>
      <a:endParaRPr lang="sv-SE"/>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213155566701385E-2"/>
          <c:y val="8.9949811973753749E-2"/>
          <c:w val="0.67808248476284516"/>
          <c:h val="0.75944423683564222"/>
        </c:manualLayout>
      </c:layout>
      <c:lineChart>
        <c:grouping val="standard"/>
        <c:varyColors val="0"/>
        <c:ser>
          <c:idx val="1"/>
          <c:order val="0"/>
          <c:tx>
            <c:strRef>
              <c:f>Sheet1!$A$2</c:f>
              <c:strCache>
                <c:ptCount val="1"/>
                <c:pt idx="0">
                  <c:v>Barsebäcksverket </c:v>
                </c:pt>
              </c:strCache>
            </c:strRef>
          </c:tx>
          <c:spPr>
            <a:ln w="31750">
              <a:solidFill>
                <a:srgbClr val="003076"/>
              </a:solidFill>
              <a:prstDash val="solid"/>
            </a:ln>
            <a:effectLst/>
          </c:spPr>
          <c:marker>
            <c:symbol val="circle"/>
            <c:size val="13"/>
            <c:spPr>
              <a:solidFill>
                <a:srgbClr val="003076"/>
              </a:solidFill>
              <a:ln>
                <a:solidFill>
                  <a:srgbClr val="3366CC"/>
                </a:solid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Sheet1!$B$2:$M$2</c:f>
              <c:numCache>
                <c:formatCode>General</c:formatCode>
                <c:ptCount val="12"/>
                <c:pt idx="0">
                  <c:v>31.237850000000002</c:v>
                </c:pt>
                <c:pt idx="1">
                  <c:v>39.277740000000001</c:v>
                </c:pt>
                <c:pt idx="2">
                  <c:v>37.202820000000003</c:v>
                </c:pt>
                <c:pt idx="3">
                  <c:v>45.32159</c:v>
                </c:pt>
                <c:pt idx="4">
                  <c:v>43.452650249999998</c:v>
                </c:pt>
                <c:pt idx="5">
                  <c:v>30.186154720000001</c:v>
                </c:pt>
                <c:pt idx="6">
                  <c:v>48.551324299999997</c:v>
                </c:pt>
                <c:pt idx="7">
                  <c:v>43.259472864000003</c:v>
                </c:pt>
                <c:pt idx="8">
                  <c:v>39.143496083999999</c:v>
                </c:pt>
                <c:pt idx="9">
                  <c:v>37.245194214999998</c:v>
                </c:pt>
                <c:pt idx="10">
                  <c:v>33.365000000000002</c:v>
                </c:pt>
                <c:pt idx="11">
                  <c:v>38.4</c:v>
                </c:pt>
              </c:numCache>
            </c:numRef>
          </c:val>
          <c:smooth val="1"/>
          <c:extLst>
            <c:ext xmlns:c16="http://schemas.microsoft.com/office/drawing/2014/chart" uri="{C3380CC4-5D6E-409C-BE32-E72D297353CC}">
              <c16:uniqueId val="{00000001-F79C-46EB-9C8A-22334792C470}"/>
            </c:ext>
          </c:extLst>
        </c:ser>
        <c:ser>
          <c:idx val="24"/>
          <c:order val="1"/>
          <c:tx>
            <c:strRef>
              <c:f>Sheet1!$A$3</c:f>
              <c:strCache>
                <c:ptCount val="1"/>
                <c:pt idx="0">
                  <c:v>Myndigheterna </c:v>
                </c:pt>
              </c:strCache>
            </c:strRef>
          </c:tx>
          <c:spPr>
            <a:ln w="31750">
              <a:solidFill>
                <a:srgbClr val="C00000"/>
              </a:solidFill>
              <a:prstDash val="solid"/>
            </a:ln>
            <a:effectLst/>
          </c:spPr>
          <c:marker>
            <c:symbol val="circle"/>
            <c:size val="13"/>
            <c:spPr>
              <a:solidFill>
                <a:srgbClr val="C00000"/>
              </a:solidFill>
              <a:ln w="19050">
                <a:solidFill>
                  <a:srgbClr val="C00000"/>
                </a:solid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Sheet1!$B$3:$M$3</c:f>
              <c:numCache>
                <c:formatCode>General</c:formatCode>
                <c:ptCount val="12"/>
                <c:pt idx="0">
                  <c:v>41.457650000000001</c:v>
                </c:pt>
                <c:pt idx="1">
                  <c:v>44.6083</c:v>
                </c:pt>
                <c:pt idx="2">
                  <c:v>47.198430000000002</c:v>
                </c:pt>
                <c:pt idx="3">
                  <c:v>42.341999999999999</c:v>
                </c:pt>
                <c:pt idx="4">
                  <c:v>42.491031100000001</c:v>
                </c:pt>
                <c:pt idx="5">
                  <c:v>41.61682836</c:v>
                </c:pt>
                <c:pt idx="6">
                  <c:v>32.705473050000002</c:v>
                </c:pt>
                <c:pt idx="7">
                  <c:v>36.992389318999997</c:v>
                </c:pt>
                <c:pt idx="8">
                  <c:v>33.759280502000003</c:v>
                </c:pt>
                <c:pt idx="9">
                  <c:v>42.497889293</c:v>
                </c:pt>
                <c:pt idx="10">
                  <c:v>46.78</c:v>
                </c:pt>
                <c:pt idx="11">
                  <c:v>37.799999999999997</c:v>
                </c:pt>
              </c:numCache>
            </c:numRef>
          </c:val>
          <c:smooth val="1"/>
          <c:extLst>
            <c:ext xmlns:c16="http://schemas.microsoft.com/office/drawing/2014/chart" uri="{C3380CC4-5D6E-409C-BE32-E72D297353CC}">
              <c16:uniqueId val="{00000000-F79C-46EB-9C8A-22334792C470}"/>
            </c:ext>
          </c:extLst>
        </c:ser>
        <c:ser>
          <c:idx val="2"/>
          <c:order val="2"/>
          <c:tx>
            <c:strRef>
              <c:f>Sheet1!$A$5</c:f>
              <c:strCache>
                <c:ptCount val="1"/>
                <c:pt idx="0">
                  <c:v>Tveksam, vet ej </c:v>
                </c:pt>
              </c:strCache>
            </c:strRef>
          </c:tx>
          <c:spPr>
            <a:ln w="31750">
              <a:solidFill>
                <a:schemeClr val="bg1">
                  <a:lumMod val="50000"/>
                </a:schemeClr>
              </a:solidFill>
            </a:ln>
            <a:effectLst/>
          </c:spPr>
          <c:marker>
            <c:symbol val="circle"/>
            <c:size val="13"/>
            <c:spPr>
              <a:solidFill>
                <a:schemeClr val="bg1">
                  <a:lumMod val="50000"/>
                </a:schemeClr>
              </a:solidFill>
              <a:ln>
                <a:noFill/>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Sheet1!$B$5:$M$5</c:f>
              <c:numCache>
                <c:formatCode>General</c:formatCode>
                <c:ptCount val="12"/>
                <c:pt idx="0">
                  <c:v>10.71475</c:v>
                </c:pt>
                <c:pt idx="1">
                  <c:v>5.3844719999999997</c:v>
                </c:pt>
                <c:pt idx="2">
                  <c:v>4.0982510000000003</c:v>
                </c:pt>
                <c:pt idx="3">
                  <c:v>6.0845710000000004</c:v>
                </c:pt>
                <c:pt idx="4">
                  <c:v>7.7516581479999997</c:v>
                </c:pt>
                <c:pt idx="5">
                  <c:v>16.722764900000001</c:v>
                </c:pt>
                <c:pt idx="6">
                  <c:v>11.449279900000001</c:v>
                </c:pt>
                <c:pt idx="7">
                  <c:v>6.7095458402999997</c:v>
                </c:pt>
                <c:pt idx="8">
                  <c:v>12.531423995999999</c:v>
                </c:pt>
                <c:pt idx="9">
                  <c:v>11.373522316000001</c:v>
                </c:pt>
                <c:pt idx="10">
                  <c:v>6.7958999999999996</c:v>
                </c:pt>
                <c:pt idx="11">
                  <c:v>14.4</c:v>
                </c:pt>
              </c:numCache>
            </c:numRef>
          </c:val>
          <c:smooth val="1"/>
          <c:extLst>
            <c:ext xmlns:c16="http://schemas.microsoft.com/office/drawing/2014/chart" uri="{C3380CC4-5D6E-409C-BE32-E72D297353CC}">
              <c16:uniqueId val="{00000002-F79C-46EB-9C8A-22334792C470}"/>
            </c:ext>
          </c:extLst>
        </c:ser>
        <c:ser>
          <c:idx val="0"/>
          <c:order val="3"/>
          <c:tx>
            <c:strRef>
              <c:f>Sheet1!$A$4</c:f>
              <c:strCache>
                <c:ptCount val="1"/>
                <c:pt idx="0">
                  <c:v>Miljöorganisationerna </c:v>
                </c:pt>
              </c:strCache>
            </c:strRef>
          </c:tx>
          <c:spPr>
            <a:ln w="31750">
              <a:solidFill>
                <a:srgbClr val="669900"/>
              </a:solidFill>
              <a:prstDash val="solid"/>
            </a:ln>
            <a:effectLst/>
          </c:spPr>
          <c:marker>
            <c:symbol val="circle"/>
            <c:size val="13"/>
            <c:spPr>
              <a:solidFill>
                <a:srgbClr val="669900"/>
              </a:solidFill>
              <a:ln>
                <a:solidFill>
                  <a:srgbClr val="669900"/>
                </a:solid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Sheet1!$B$1:$M$1</c:f>
              <c:numCache>
                <c:formatCode>General</c:formatCode>
                <c:ptCount val="12"/>
                <c:pt idx="0">
                  <c:v>2001</c:v>
                </c:pt>
                <c:pt idx="1">
                  <c:v>2002</c:v>
                </c:pt>
                <c:pt idx="2">
                  <c:v>2003</c:v>
                </c:pt>
                <c:pt idx="3">
                  <c:v>2004</c:v>
                </c:pt>
                <c:pt idx="4">
                  <c:v>2005</c:v>
                </c:pt>
                <c:pt idx="5">
                  <c:v>2007</c:v>
                </c:pt>
                <c:pt idx="6">
                  <c:v>2009</c:v>
                </c:pt>
                <c:pt idx="7">
                  <c:v>2011</c:v>
                </c:pt>
                <c:pt idx="8">
                  <c:v>2013</c:v>
                </c:pt>
                <c:pt idx="9">
                  <c:v>2015</c:v>
                </c:pt>
                <c:pt idx="10">
                  <c:v>2017</c:v>
                </c:pt>
                <c:pt idx="11">
                  <c:v>2019</c:v>
                </c:pt>
              </c:numCache>
            </c:numRef>
          </c:cat>
          <c:val>
            <c:numRef>
              <c:f>Sheet1!$B$4:$M$4</c:f>
              <c:numCache>
                <c:formatCode>General</c:formatCode>
                <c:ptCount val="12"/>
                <c:pt idx="0">
                  <c:v>16.589749999999999</c:v>
                </c:pt>
                <c:pt idx="1">
                  <c:v>10.729480000000001</c:v>
                </c:pt>
                <c:pt idx="2">
                  <c:v>11.500500000000001</c:v>
                </c:pt>
                <c:pt idx="3">
                  <c:v>6.2518320000000003</c:v>
                </c:pt>
                <c:pt idx="4">
                  <c:v>6.304660503</c:v>
                </c:pt>
                <c:pt idx="5">
                  <c:v>11.474252030000001</c:v>
                </c:pt>
                <c:pt idx="6">
                  <c:v>7.2939227439999996</c:v>
                </c:pt>
                <c:pt idx="7">
                  <c:v>13.038591976999999</c:v>
                </c:pt>
                <c:pt idx="8">
                  <c:v>14.565799417999999</c:v>
                </c:pt>
                <c:pt idx="9">
                  <c:v>8.8833941767999995</c:v>
                </c:pt>
                <c:pt idx="10">
                  <c:v>13.059100000000001</c:v>
                </c:pt>
                <c:pt idx="11">
                  <c:v>9.4</c:v>
                </c:pt>
              </c:numCache>
            </c:numRef>
          </c:val>
          <c:smooth val="1"/>
          <c:extLst>
            <c:ext xmlns:c16="http://schemas.microsoft.com/office/drawing/2014/chart" uri="{C3380CC4-5D6E-409C-BE32-E72D297353CC}">
              <c16:uniqueId val="{00000003-F79C-46EB-9C8A-22334792C470}"/>
            </c:ext>
          </c:extLst>
        </c:ser>
        <c:dLbls>
          <c:showLegendKey val="0"/>
          <c:showVal val="0"/>
          <c:showCatName val="0"/>
          <c:showSerName val="0"/>
          <c:showPercent val="0"/>
          <c:showBubbleSize val="0"/>
        </c:dLbls>
        <c:marker val="1"/>
        <c:smooth val="0"/>
        <c:axId val="144271232"/>
        <c:axId val="144272768"/>
      </c:lineChart>
      <c:catAx>
        <c:axId val="144271232"/>
        <c:scaling>
          <c:orientation val="minMax"/>
        </c:scaling>
        <c:delete val="0"/>
        <c:axPos val="b"/>
        <c:numFmt formatCode="General" sourceLinked="1"/>
        <c:majorTickMark val="none"/>
        <c:minorTickMark val="none"/>
        <c:tickLblPos val="nextTo"/>
        <c:spPr>
          <a:ln w="2786">
            <a:solidFill>
              <a:srgbClr val="333333"/>
            </a:solidFill>
            <a:prstDash val="solid"/>
          </a:ln>
        </c:spPr>
        <c:txPr>
          <a:bodyPr rot="0" vert="horz"/>
          <a:lstStyle/>
          <a:p>
            <a:pPr>
              <a:defRPr sz="1050" b="0" i="0" u="none" strike="noStrike" baseline="0">
                <a:solidFill>
                  <a:srgbClr val="333333"/>
                </a:solidFill>
                <a:latin typeface="+mn-lt"/>
                <a:ea typeface="Verdana"/>
                <a:cs typeface="Calibri" pitchFamily="34" charset="0"/>
              </a:defRPr>
            </a:pPr>
            <a:endParaRPr lang="sv-SE"/>
          </a:p>
        </c:txPr>
        <c:crossAx val="144272768"/>
        <c:crossesAt val="0"/>
        <c:auto val="1"/>
        <c:lblAlgn val="ctr"/>
        <c:lblOffset val="100"/>
        <c:tickLblSkip val="1"/>
        <c:tickMarkSkip val="1"/>
        <c:noMultiLvlLbl val="0"/>
      </c:catAx>
      <c:valAx>
        <c:axId val="144272768"/>
        <c:scaling>
          <c:orientation val="minMax"/>
          <c:max val="60"/>
          <c:min val="0"/>
        </c:scaling>
        <c:delete val="0"/>
        <c:axPos val="l"/>
        <c:majorGridlines>
          <c:spPr>
            <a:ln w="11142">
              <a:solidFill>
                <a:srgbClr val="C0C0C0"/>
              </a:solidFill>
              <a:prstDash val="solid"/>
            </a:ln>
            <a:effectLst/>
          </c:spPr>
        </c:majorGridlines>
        <c:numFmt formatCode="#,##0" sourceLinked="0"/>
        <c:majorTickMark val="out"/>
        <c:minorTickMark val="none"/>
        <c:tickLblPos val="nextTo"/>
        <c:spPr>
          <a:ln w="835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44271232"/>
        <c:crosses val="autoZero"/>
        <c:crossBetween val="between"/>
        <c:majorUnit val="10"/>
        <c:minorUnit val="0.5"/>
      </c:valAx>
      <c:spPr>
        <a:noFill/>
        <a:ln w="22285">
          <a:noFill/>
        </a:ln>
      </c:spPr>
    </c:plotArea>
    <c:legend>
      <c:legendPos val="r"/>
      <c:layout>
        <c:manualLayout>
          <c:xMode val="edge"/>
          <c:yMode val="edge"/>
          <c:x val="0.74732659145889024"/>
          <c:y val="9.0643311246012243E-2"/>
          <c:w val="0.19473437225773674"/>
          <c:h val="0.42456246443998114"/>
        </c:manualLayout>
      </c:layout>
      <c:overlay val="0"/>
      <c:spPr>
        <a:solidFill>
          <a:schemeClr val="bg1"/>
        </a:solidFill>
        <a:ln w="22285">
          <a:noFill/>
        </a:ln>
      </c:spPr>
      <c:txPr>
        <a:bodyPr/>
        <a:lstStyle/>
        <a:p>
          <a:pPr>
            <a:defRPr sz="11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7" b="0" i="0" u="none" strike="noStrike" baseline="0">
          <a:solidFill>
            <a:schemeClr val="tx1"/>
          </a:solidFill>
          <a:latin typeface="Arial"/>
          <a:ea typeface="Arial"/>
          <a:cs typeface="Arial"/>
        </a:defRPr>
      </a:pPr>
      <a:endParaRPr lang="sv-SE"/>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74504565840624E-2"/>
          <c:y val="8.9949811973753749E-2"/>
          <c:w val="0.65959772974986342"/>
          <c:h val="0.75944423683564244"/>
        </c:manualLayout>
      </c:layout>
      <c:lineChart>
        <c:grouping val="standard"/>
        <c:varyColors val="0"/>
        <c:ser>
          <c:idx val="24"/>
          <c:order val="0"/>
          <c:tx>
            <c:strRef>
              <c:f>Sheet1!$A$3</c:f>
              <c:strCache>
                <c:ptCount val="1"/>
                <c:pt idx="0">
                  <c:v>Myndigheterna </c:v>
                </c:pt>
              </c:strCache>
            </c:strRef>
          </c:tx>
          <c:spPr>
            <a:ln w="31750">
              <a:solidFill>
                <a:srgbClr val="C00000"/>
              </a:solidFill>
              <a:prstDash val="solid"/>
            </a:ln>
            <a:effectLst/>
          </c:spPr>
          <c:marker>
            <c:symbol val="circle"/>
            <c:size val="13"/>
            <c:spPr>
              <a:solidFill>
                <a:srgbClr val="C00000"/>
              </a:solidFill>
              <a:ln w="19050">
                <a:solidFill>
                  <a:srgbClr val="C00000"/>
                </a:solid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Sheet1!$B$1:$O$1</c:f>
              <c:numCache>
                <c:formatCode>General</c:formatCode>
                <c:ptCount val="14"/>
                <c:pt idx="0">
                  <c:v>1999</c:v>
                </c:pt>
                <c:pt idx="1">
                  <c:v>2000</c:v>
                </c:pt>
                <c:pt idx="2">
                  <c:v>2001</c:v>
                </c:pt>
                <c:pt idx="3">
                  <c:v>2002</c:v>
                </c:pt>
                <c:pt idx="4">
                  <c:v>2003</c:v>
                </c:pt>
                <c:pt idx="5">
                  <c:v>2004</c:v>
                </c:pt>
                <c:pt idx="6">
                  <c:v>2005</c:v>
                </c:pt>
                <c:pt idx="7">
                  <c:v>2007</c:v>
                </c:pt>
                <c:pt idx="8">
                  <c:v>2009</c:v>
                </c:pt>
                <c:pt idx="9">
                  <c:v>2011</c:v>
                </c:pt>
                <c:pt idx="10">
                  <c:v>2013</c:v>
                </c:pt>
                <c:pt idx="11">
                  <c:v>2015</c:v>
                </c:pt>
                <c:pt idx="12">
                  <c:v>2017</c:v>
                </c:pt>
                <c:pt idx="13">
                  <c:v>2019</c:v>
                </c:pt>
              </c:numCache>
            </c:numRef>
          </c:cat>
          <c:val>
            <c:numRef>
              <c:f>Sheet1!$B$3:$O$3</c:f>
              <c:numCache>
                <c:formatCode>General</c:formatCode>
                <c:ptCount val="14"/>
                <c:pt idx="0">
                  <c:v>51</c:v>
                </c:pt>
                <c:pt idx="1">
                  <c:v>53</c:v>
                </c:pt>
                <c:pt idx="2">
                  <c:v>44.284689999999998</c:v>
                </c:pt>
                <c:pt idx="3">
                  <c:v>53.6</c:v>
                </c:pt>
                <c:pt idx="4">
                  <c:v>50.532400000000003</c:v>
                </c:pt>
                <c:pt idx="5">
                  <c:v>50.416969999999999</c:v>
                </c:pt>
                <c:pt idx="6">
                  <c:v>43.667920909999999</c:v>
                </c:pt>
                <c:pt idx="7">
                  <c:v>46.577881499999997</c:v>
                </c:pt>
                <c:pt idx="8">
                  <c:v>40.020603899999998</c:v>
                </c:pt>
                <c:pt idx="9">
                  <c:v>40.046530642999997</c:v>
                </c:pt>
                <c:pt idx="10">
                  <c:v>35.65891852</c:v>
                </c:pt>
                <c:pt idx="11">
                  <c:v>43.937033231000001</c:v>
                </c:pt>
                <c:pt idx="12">
                  <c:v>47.365299999999998</c:v>
                </c:pt>
                <c:pt idx="13">
                  <c:v>47.4</c:v>
                </c:pt>
              </c:numCache>
            </c:numRef>
          </c:val>
          <c:smooth val="1"/>
          <c:extLst>
            <c:ext xmlns:c16="http://schemas.microsoft.com/office/drawing/2014/chart" uri="{C3380CC4-5D6E-409C-BE32-E72D297353CC}">
              <c16:uniqueId val="{00000000-5330-44A1-AD5F-BA45A0976279}"/>
            </c:ext>
          </c:extLst>
        </c:ser>
        <c:ser>
          <c:idx val="1"/>
          <c:order val="1"/>
          <c:tx>
            <c:strRef>
              <c:f>Sheet1!$A$2</c:f>
              <c:strCache>
                <c:ptCount val="1"/>
                <c:pt idx="0">
                  <c:v>Barsebäcksverket </c:v>
                </c:pt>
              </c:strCache>
            </c:strRef>
          </c:tx>
          <c:spPr>
            <a:ln w="31750">
              <a:solidFill>
                <a:srgbClr val="003076"/>
              </a:solidFill>
              <a:prstDash val="solid"/>
            </a:ln>
            <a:effectLst/>
          </c:spPr>
          <c:marker>
            <c:symbol val="circle"/>
            <c:size val="13"/>
            <c:spPr>
              <a:solidFill>
                <a:srgbClr val="003076"/>
              </a:solidFill>
              <a:ln>
                <a:solidFill>
                  <a:srgbClr val="3366CC"/>
                </a:solidFill>
                <a:prstDash val="solid"/>
              </a:ln>
              <a:effectLst/>
              <a:scene3d>
                <a:camera prst="orthographicFront"/>
                <a:lightRig rig="threePt" dir="t"/>
              </a:scene3d>
              <a:sp3d>
                <a:bevelB/>
              </a:sp3d>
            </c:spPr>
          </c:marker>
          <c:dLbls>
            <c:numFmt formatCode="#,##0" sourceLinked="0"/>
            <c:spPr>
              <a:scene3d>
                <a:camera prst="orthographicFront"/>
                <a:lightRig rig="threePt" dir="t"/>
              </a:scene3d>
              <a:sp3d>
                <a:bevelB/>
              </a:sp3d>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Sheet1!$B$1:$O$1</c:f>
              <c:numCache>
                <c:formatCode>General</c:formatCode>
                <c:ptCount val="14"/>
                <c:pt idx="0">
                  <c:v>1999</c:v>
                </c:pt>
                <c:pt idx="1">
                  <c:v>2000</c:v>
                </c:pt>
                <c:pt idx="2">
                  <c:v>2001</c:v>
                </c:pt>
                <c:pt idx="3">
                  <c:v>2002</c:v>
                </c:pt>
                <c:pt idx="4">
                  <c:v>2003</c:v>
                </c:pt>
                <c:pt idx="5">
                  <c:v>2004</c:v>
                </c:pt>
                <c:pt idx="6">
                  <c:v>2005</c:v>
                </c:pt>
                <c:pt idx="7">
                  <c:v>2007</c:v>
                </c:pt>
                <c:pt idx="8">
                  <c:v>2009</c:v>
                </c:pt>
                <c:pt idx="9">
                  <c:v>2011</c:v>
                </c:pt>
                <c:pt idx="10">
                  <c:v>2013</c:v>
                </c:pt>
                <c:pt idx="11">
                  <c:v>2015</c:v>
                </c:pt>
                <c:pt idx="12">
                  <c:v>2017</c:v>
                </c:pt>
                <c:pt idx="13">
                  <c:v>2019</c:v>
                </c:pt>
              </c:numCache>
            </c:numRef>
          </c:cat>
          <c:val>
            <c:numRef>
              <c:f>Sheet1!$B$2:$O$2</c:f>
              <c:numCache>
                <c:formatCode>General</c:formatCode>
                <c:ptCount val="14"/>
                <c:pt idx="0">
                  <c:v>20</c:v>
                </c:pt>
                <c:pt idx="1">
                  <c:v>23</c:v>
                </c:pt>
                <c:pt idx="2">
                  <c:v>33.707610000000003</c:v>
                </c:pt>
                <c:pt idx="3">
                  <c:v>24.090689999999999</c:v>
                </c:pt>
                <c:pt idx="4">
                  <c:v>17.749089999999999</c:v>
                </c:pt>
                <c:pt idx="5">
                  <c:v>22.2407</c:v>
                </c:pt>
                <c:pt idx="6">
                  <c:v>30.997783399999999</c:v>
                </c:pt>
                <c:pt idx="7">
                  <c:v>18.924545869999999</c:v>
                </c:pt>
                <c:pt idx="8">
                  <c:v>26.730694719999999</c:v>
                </c:pt>
                <c:pt idx="9">
                  <c:v>24.107046343</c:v>
                </c:pt>
                <c:pt idx="10">
                  <c:v>22.27368143</c:v>
                </c:pt>
                <c:pt idx="11">
                  <c:v>22.772161860000001</c:v>
                </c:pt>
                <c:pt idx="12">
                  <c:v>19.157900000000001</c:v>
                </c:pt>
                <c:pt idx="13">
                  <c:v>20.7</c:v>
                </c:pt>
              </c:numCache>
            </c:numRef>
          </c:val>
          <c:smooth val="1"/>
          <c:extLst>
            <c:ext xmlns:c16="http://schemas.microsoft.com/office/drawing/2014/chart" uri="{C3380CC4-5D6E-409C-BE32-E72D297353CC}">
              <c16:uniqueId val="{00000002-5330-44A1-AD5F-BA45A0976279}"/>
            </c:ext>
          </c:extLst>
        </c:ser>
        <c:ser>
          <c:idx val="0"/>
          <c:order val="2"/>
          <c:tx>
            <c:strRef>
              <c:f>Sheet1!$A$4</c:f>
              <c:strCache>
                <c:ptCount val="1"/>
                <c:pt idx="0">
                  <c:v>Miljöorganisationerna </c:v>
                </c:pt>
              </c:strCache>
            </c:strRef>
          </c:tx>
          <c:spPr>
            <a:ln w="31750">
              <a:solidFill>
                <a:srgbClr val="669900"/>
              </a:solidFill>
              <a:prstDash val="solid"/>
            </a:ln>
            <a:effectLst/>
          </c:spPr>
          <c:marker>
            <c:symbol val="circle"/>
            <c:size val="13"/>
            <c:spPr>
              <a:solidFill>
                <a:srgbClr val="669900"/>
              </a:solidFill>
              <a:ln>
                <a:solidFill>
                  <a:srgbClr val="669900"/>
                </a:solid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Sheet1!$B$1:$O$1</c:f>
              <c:numCache>
                <c:formatCode>General</c:formatCode>
                <c:ptCount val="14"/>
                <c:pt idx="0">
                  <c:v>1999</c:v>
                </c:pt>
                <c:pt idx="1">
                  <c:v>2000</c:v>
                </c:pt>
                <c:pt idx="2">
                  <c:v>2001</c:v>
                </c:pt>
                <c:pt idx="3">
                  <c:v>2002</c:v>
                </c:pt>
                <c:pt idx="4">
                  <c:v>2003</c:v>
                </c:pt>
                <c:pt idx="5">
                  <c:v>2004</c:v>
                </c:pt>
                <c:pt idx="6">
                  <c:v>2005</c:v>
                </c:pt>
                <c:pt idx="7">
                  <c:v>2007</c:v>
                </c:pt>
                <c:pt idx="8">
                  <c:v>2009</c:v>
                </c:pt>
                <c:pt idx="9">
                  <c:v>2011</c:v>
                </c:pt>
                <c:pt idx="10">
                  <c:v>2013</c:v>
                </c:pt>
                <c:pt idx="11">
                  <c:v>2015</c:v>
                </c:pt>
                <c:pt idx="12">
                  <c:v>2017</c:v>
                </c:pt>
                <c:pt idx="13">
                  <c:v>2019</c:v>
                </c:pt>
              </c:numCache>
            </c:numRef>
          </c:cat>
          <c:val>
            <c:numRef>
              <c:f>Sheet1!$B$4:$O$4</c:f>
              <c:numCache>
                <c:formatCode>General</c:formatCode>
                <c:ptCount val="14"/>
                <c:pt idx="0">
                  <c:v>22</c:v>
                </c:pt>
                <c:pt idx="1">
                  <c:v>20</c:v>
                </c:pt>
                <c:pt idx="2">
                  <c:v>14.633089999999999</c:v>
                </c:pt>
                <c:pt idx="3">
                  <c:v>17.973559999999999</c:v>
                </c:pt>
                <c:pt idx="4">
                  <c:v>24.254370000000002</c:v>
                </c:pt>
                <c:pt idx="5">
                  <c:v>18.531379999999999</c:v>
                </c:pt>
                <c:pt idx="6">
                  <c:v>15.301385160000001</c:v>
                </c:pt>
                <c:pt idx="7">
                  <c:v>22.781213730000001</c:v>
                </c:pt>
                <c:pt idx="8">
                  <c:v>20.997830180000001</c:v>
                </c:pt>
                <c:pt idx="9">
                  <c:v>21.383330823000001</c:v>
                </c:pt>
                <c:pt idx="10">
                  <c:v>30.586293779999998</c:v>
                </c:pt>
                <c:pt idx="11">
                  <c:v>25.278541503</c:v>
                </c:pt>
                <c:pt idx="12">
                  <c:v>25.2593</c:v>
                </c:pt>
                <c:pt idx="13">
                  <c:v>19.399999999999999</c:v>
                </c:pt>
              </c:numCache>
            </c:numRef>
          </c:val>
          <c:smooth val="1"/>
          <c:extLst>
            <c:ext xmlns:c16="http://schemas.microsoft.com/office/drawing/2014/chart" uri="{C3380CC4-5D6E-409C-BE32-E72D297353CC}">
              <c16:uniqueId val="{00000001-5330-44A1-AD5F-BA45A0976279}"/>
            </c:ext>
          </c:extLst>
        </c:ser>
        <c:ser>
          <c:idx val="2"/>
          <c:order val="3"/>
          <c:tx>
            <c:strRef>
              <c:f>Sheet1!$A$5</c:f>
              <c:strCache>
                <c:ptCount val="1"/>
                <c:pt idx="0">
                  <c:v>Tveksam, vet ej </c:v>
                </c:pt>
              </c:strCache>
            </c:strRef>
          </c:tx>
          <c:spPr>
            <a:ln w="31750">
              <a:solidFill>
                <a:schemeClr val="bg1">
                  <a:lumMod val="50000"/>
                </a:schemeClr>
              </a:solidFill>
            </a:ln>
            <a:effectLst/>
          </c:spPr>
          <c:marker>
            <c:symbol val="circle"/>
            <c:size val="13"/>
            <c:spPr>
              <a:solidFill>
                <a:schemeClr val="bg1">
                  <a:lumMod val="50000"/>
                </a:schemeClr>
              </a:solidFill>
              <a:ln>
                <a:noFill/>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Sheet1!$B$1:$O$1</c:f>
              <c:numCache>
                <c:formatCode>General</c:formatCode>
                <c:ptCount val="14"/>
                <c:pt idx="0">
                  <c:v>1999</c:v>
                </c:pt>
                <c:pt idx="1">
                  <c:v>2000</c:v>
                </c:pt>
                <c:pt idx="2">
                  <c:v>2001</c:v>
                </c:pt>
                <c:pt idx="3">
                  <c:v>2002</c:v>
                </c:pt>
                <c:pt idx="4">
                  <c:v>2003</c:v>
                </c:pt>
                <c:pt idx="5">
                  <c:v>2004</c:v>
                </c:pt>
                <c:pt idx="6">
                  <c:v>2005</c:v>
                </c:pt>
                <c:pt idx="7">
                  <c:v>2007</c:v>
                </c:pt>
                <c:pt idx="8">
                  <c:v>2009</c:v>
                </c:pt>
                <c:pt idx="9">
                  <c:v>2011</c:v>
                </c:pt>
                <c:pt idx="10">
                  <c:v>2013</c:v>
                </c:pt>
                <c:pt idx="11">
                  <c:v>2015</c:v>
                </c:pt>
                <c:pt idx="12">
                  <c:v>2017</c:v>
                </c:pt>
                <c:pt idx="13">
                  <c:v>2019</c:v>
                </c:pt>
              </c:numCache>
            </c:numRef>
          </c:cat>
          <c:val>
            <c:numRef>
              <c:f>Sheet1!$B$5:$O$5</c:f>
              <c:numCache>
                <c:formatCode>General</c:formatCode>
                <c:ptCount val="14"/>
                <c:pt idx="2">
                  <c:v>7.3746159999999996</c:v>
                </c:pt>
                <c:pt idx="3">
                  <c:v>4.3357530000000004</c:v>
                </c:pt>
                <c:pt idx="4">
                  <c:v>7.464137</c:v>
                </c:pt>
                <c:pt idx="5">
                  <c:v>8.8109420000000007</c:v>
                </c:pt>
                <c:pt idx="6">
                  <c:v>10.032910530000001</c:v>
                </c:pt>
                <c:pt idx="7">
                  <c:v>11.716358899999999</c:v>
                </c:pt>
                <c:pt idx="8">
                  <c:v>12.250871200000001</c:v>
                </c:pt>
                <c:pt idx="9">
                  <c:v>14.463092190999999</c:v>
                </c:pt>
                <c:pt idx="10">
                  <c:v>11.48110627</c:v>
                </c:pt>
                <c:pt idx="11">
                  <c:v>8.0122634064000007</c:v>
                </c:pt>
                <c:pt idx="12">
                  <c:v>8.2174999999999994</c:v>
                </c:pt>
                <c:pt idx="13">
                  <c:v>12.5</c:v>
                </c:pt>
              </c:numCache>
            </c:numRef>
          </c:val>
          <c:smooth val="1"/>
          <c:extLst>
            <c:ext xmlns:c16="http://schemas.microsoft.com/office/drawing/2014/chart" uri="{C3380CC4-5D6E-409C-BE32-E72D297353CC}">
              <c16:uniqueId val="{00000003-5330-44A1-AD5F-BA45A0976279}"/>
            </c:ext>
          </c:extLst>
        </c:ser>
        <c:dLbls>
          <c:showLegendKey val="0"/>
          <c:showVal val="0"/>
          <c:showCatName val="0"/>
          <c:showSerName val="0"/>
          <c:showPercent val="0"/>
          <c:showBubbleSize val="0"/>
        </c:dLbls>
        <c:marker val="1"/>
        <c:smooth val="0"/>
        <c:axId val="144358784"/>
        <c:axId val="144364672"/>
      </c:lineChart>
      <c:catAx>
        <c:axId val="144358784"/>
        <c:scaling>
          <c:orientation val="minMax"/>
        </c:scaling>
        <c:delete val="0"/>
        <c:axPos val="b"/>
        <c:numFmt formatCode="General" sourceLinked="1"/>
        <c:majorTickMark val="none"/>
        <c:minorTickMark val="none"/>
        <c:tickLblPos val="nextTo"/>
        <c:spPr>
          <a:ln w="2786">
            <a:solidFill>
              <a:srgbClr val="333333"/>
            </a:solidFill>
            <a:prstDash val="solid"/>
          </a:ln>
        </c:spPr>
        <c:txPr>
          <a:bodyPr rot="0" vert="horz"/>
          <a:lstStyle/>
          <a:p>
            <a:pPr>
              <a:defRPr sz="1050" b="0" i="0" u="none" strike="noStrike" baseline="0">
                <a:solidFill>
                  <a:srgbClr val="333333"/>
                </a:solidFill>
                <a:latin typeface="+mn-lt"/>
                <a:ea typeface="Verdana"/>
                <a:cs typeface="Calibri" pitchFamily="34" charset="0"/>
              </a:defRPr>
            </a:pPr>
            <a:endParaRPr lang="sv-SE"/>
          </a:p>
        </c:txPr>
        <c:crossAx val="144364672"/>
        <c:crossesAt val="0"/>
        <c:auto val="1"/>
        <c:lblAlgn val="ctr"/>
        <c:lblOffset val="100"/>
        <c:tickLblSkip val="1"/>
        <c:tickMarkSkip val="1"/>
        <c:noMultiLvlLbl val="0"/>
      </c:catAx>
      <c:valAx>
        <c:axId val="144364672"/>
        <c:scaling>
          <c:orientation val="minMax"/>
          <c:max val="60"/>
          <c:min val="0"/>
        </c:scaling>
        <c:delete val="0"/>
        <c:axPos val="l"/>
        <c:majorGridlines>
          <c:spPr>
            <a:ln w="11142">
              <a:solidFill>
                <a:srgbClr val="C0C0C0"/>
              </a:solidFill>
              <a:prstDash val="solid"/>
            </a:ln>
            <a:effectLst/>
          </c:spPr>
        </c:majorGridlines>
        <c:numFmt formatCode="#,##0" sourceLinked="0"/>
        <c:majorTickMark val="out"/>
        <c:minorTickMark val="none"/>
        <c:tickLblPos val="nextTo"/>
        <c:spPr>
          <a:ln w="8357">
            <a:noFill/>
          </a:ln>
        </c:spPr>
        <c:txPr>
          <a:bodyPr rot="0" vert="horz"/>
          <a:lstStyle/>
          <a:p>
            <a:pPr>
              <a:defRPr sz="1050" b="0" i="0" u="none" strike="noStrike" baseline="0">
                <a:solidFill>
                  <a:srgbClr val="333333"/>
                </a:solidFill>
                <a:latin typeface="+mn-lt"/>
                <a:ea typeface="Verdana"/>
                <a:cs typeface="Calibri" pitchFamily="34" charset="0"/>
              </a:defRPr>
            </a:pPr>
            <a:endParaRPr lang="sv-SE"/>
          </a:p>
        </c:txPr>
        <c:crossAx val="144358784"/>
        <c:crosses val="autoZero"/>
        <c:crossBetween val="between"/>
        <c:majorUnit val="10"/>
        <c:minorUnit val="0.5"/>
      </c:valAx>
      <c:spPr>
        <a:noFill/>
        <a:ln w="22285">
          <a:noFill/>
        </a:ln>
      </c:spPr>
    </c:plotArea>
    <c:legend>
      <c:legendPos val="r"/>
      <c:layout>
        <c:manualLayout>
          <c:xMode val="edge"/>
          <c:yMode val="edge"/>
          <c:x val="0.75265259688814701"/>
          <c:y val="9.0643337608952532E-2"/>
          <c:w val="0.192145003729813"/>
          <c:h val="0.42456246443998136"/>
        </c:manualLayout>
      </c:layout>
      <c:overlay val="0"/>
      <c:spPr>
        <a:solidFill>
          <a:schemeClr val="bg1"/>
        </a:solidFill>
        <a:ln w="22285">
          <a:noFill/>
        </a:ln>
      </c:spPr>
      <c:txPr>
        <a:bodyPr/>
        <a:lstStyle/>
        <a:p>
          <a:pPr>
            <a:defRPr sz="11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7" b="0" i="0" u="none" strike="noStrike" baseline="0">
          <a:solidFill>
            <a:schemeClr val="tx1"/>
          </a:solidFill>
          <a:latin typeface="Arial"/>
          <a:ea typeface="Arial"/>
          <a:cs typeface="Arial"/>
        </a:defRPr>
      </a:pPr>
      <a:endParaRPr lang="sv-SE"/>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487535152826244"/>
          <c:y val="2.5974025974026042E-2"/>
          <c:w val="0.56561484748825464"/>
          <c:h val="0.79447314342348063"/>
        </c:manualLayout>
      </c:layout>
      <c:barChart>
        <c:barDir val="col"/>
        <c:grouping val="stacked"/>
        <c:varyColors val="0"/>
        <c:ser>
          <c:idx val="1"/>
          <c:order val="0"/>
          <c:tx>
            <c:strRef>
              <c:f>Sheet1!$B$1</c:f>
              <c:strCache>
                <c:ptCount val="1"/>
                <c:pt idx="0">
                  <c:v>Inte alls intresserad </c:v>
                </c:pt>
              </c:strCache>
            </c:strRef>
          </c:tx>
          <c:spPr>
            <a:solidFill>
              <a:srgbClr val="8C2E2C"/>
            </a:solidFill>
            <a:ln w="11115">
              <a:noFill/>
              <a:prstDash val="solid"/>
            </a:ln>
            <a:effectLst/>
            <a:scene3d>
              <a:camera prst="orthographicFront"/>
              <a:lightRig rig="threePt" dir="t"/>
            </a:scene3d>
            <a:sp3d/>
          </c:spPr>
          <c:invertIfNegative val="0"/>
          <c:dLbls>
            <c:numFmt formatCode="#,##0;#,##0" sourceLinked="0"/>
            <c:spPr>
              <a:noFill/>
              <a:ln w="22231">
                <a:noFill/>
              </a:ln>
            </c:spPr>
            <c:txPr>
              <a:bodyPr/>
              <a:lstStyle/>
              <a:p>
                <a:pPr>
                  <a:defRPr sz="1050" b="0" i="0" u="none" strike="noStrike" baseline="0">
                    <a:solidFill>
                      <a:schemeClr val="bg1"/>
                    </a:solidFill>
                    <a:latin typeface="+mn-lt"/>
                    <a:ea typeface="Verdana"/>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Sheet1!$A$2:$A$8</c:f>
              <c:numCache>
                <c:formatCode>General</c:formatCode>
                <c:ptCount val="7"/>
                <c:pt idx="0">
                  <c:v>2015</c:v>
                </c:pt>
                <c:pt idx="1">
                  <c:v>2017</c:v>
                </c:pt>
                <c:pt idx="2">
                  <c:v>2019</c:v>
                </c:pt>
                <c:pt idx="4">
                  <c:v>2015</c:v>
                </c:pt>
                <c:pt idx="5">
                  <c:v>2017</c:v>
                </c:pt>
                <c:pt idx="6">
                  <c:v>2019</c:v>
                </c:pt>
              </c:numCache>
            </c:numRef>
          </c:cat>
          <c:val>
            <c:numRef>
              <c:f>Sheet1!$B$2:$B$8</c:f>
              <c:numCache>
                <c:formatCode>General</c:formatCode>
                <c:ptCount val="7"/>
                <c:pt idx="0">
                  <c:v>9.8941268114999996</c:v>
                </c:pt>
                <c:pt idx="1">
                  <c:v>11.4772</c:v>
                </c:pt>
                <c:pt idx="2">
                  <c:v>15.39</c:v>
                </c:pt>
                <c:pt idx="4">
                  <c:v>18.957544497000001</c:v>
                </c:pt>
                <c:pt idx="5">
                  <c:v>16.795200000000001</c:v>
                </c:pt>
                <c:pt idx="6">
                  <c:v>22.258500000000002</c:v>
                </c:pt>
              </c:numCache>
            </c:numRef>
          </c:val>
          <c:extLst>
            <c:ext xmlns:c16="http://schemas.microsoft.com/office/drawing/2014/chart" uri="{C3380CC4-5D6E-409C-BE32-E72D297353CC}">
              <c16:uniqueId val="{00000000-99B1-41D4-8558-02A8047D7EAE}"/>
            </c:ext>
          </c:extLst>
        </c:ser>
        <c:ser>
          <c:idx val="0"/>
          <c:order val="1"/>
          <c:tx>
            <c:strRef>
              <c:f>Sheet1!$C$1</c:f>
              <c:strCache>
                <c:ptCount val="1"/>
                <c:pt idx="0">
                  <c:v>Inte särskilt intresserad </c:v>
                </c:pt>
              </c:strCache>
            </c:strRef>
          </c:tx>
          <c:spPr>
            <a:solidFill>
              <a:srgbClr val="DF9B99"/>
            </a:solidFill>
            <a:ln w="33346">
              <a:noFill/>
              <a:prstDash val="solid"/>
            </a:ln>
            <a:effectLst/>
            <a:scene3d>
              <a:camera prst="orthographicFront"/>
              <a:lightRig rig="threePt" dir="t"/>
            </a:scene3d>
            <a:sp3d/>
          </c:spPr>
          <c:invertIfNegative val="0"/>
          <c:dLbls>
            <c:numFmt formatCode="#,##0;#,##0" sourceLinked="0"/>
            <c:spPr>
              <a:noFill/>
              <a:ln>
                <a:noFill/>
              </a:ln>
              <a:effectLst/>
            </c:spPr>
            <c:txPr>
              <a:bodyPr/>
              <a:lstStyle/>
              <a:p>
                <a:pPr>
                  <a:defRPr sz="1050">
                    <a:solidFill>
                      <a:srgbClr val="000000"/>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Sheet1!$A$2:$A$8</c:f>
              <c:numCache>
                <c:formatCode>General</c:formatCode>
                <c:ptCount val="7"/>
                <c:pt idx="0">
                  <c:v>2015</c:v>
                </c:pt>
                <c:pt idx="1">
                  <c:v>2017</c:v>
                </c:pt>
                <c:pt idx="2">
                  <c:v>2019</c:v>
                </c:pt>
                <c:pt idx="4">
                  <c:v>2015</c:v>
                </c:pt>
                <c:pt idx="5">
                  <c:v>2017</c:v>
                </c:pt>
                <c:pt idx="6">
                  <c:v>2019</c:v>
                </c:pt>
              </c:numCache>
            </c:numRef>
          </c:cat>
          <c:val>
            <c:numRef>
              <c:f>Sheet1!$C$2:$C$8</c:f>
              <c:numCache>
                <c:formatCode>General</c:formatCode>
                <c:ptCount val="7"/>
                <c:pt idx="0">
                  <c:v>25.594395223999999</c:v>
                </c:pt>
                <c:pt idx="1">
                  <c:v>23.0121</c:v>
                </c:pt>
                <c:pt idx="2">
                  <c:v>22.523900000000001</c:v>
                </c:pt>
                <c:pt idx="4">
                  <c:v>28.988662937000001</c:v>
                </c:pt>
                <c:pt idx="5">
                  <c:v>31.444299999999998</c:v>
                </c:pt>
                <c:pt idx="6">
                  <c:v>28.7605</c:v>
                </c:pt>
              </c:numCache>
            </c:numRef>
          </c:val>
          <c:extLst>
            <c:ext xmlns:c16="http://schemas.microsoft.com/office/drawing/2014/chart" uri="{C3380CC4-5D6E-409C-BE32-E72D297353CC}">
              <c16:uniqueId val="{00000001-99B1-41D4-8558-02A8047D7EAE}"/>
            </c:ext>
          </c:extLst>
        </c:ser>
        <c:ser>
          <c:idx val="2"/>
          <c:order val="2"/>
          <c:tx>
            <c:strRef>
              <c:f>Sheet1!$D$1</c:f>
              <c:strCache>
                <c:ptCount val="1"/>
                <c:pt idx="0">
                  <c:v>Ganska intresserad </c:v>
                </c:pt>
              </c:strCache>
            </c:strRef>
          </c:tx>
          <c:spPr>
            <a:solidFill>
              <a:srgbClr val="86AED6"/>
            </a:solidFill>
            <a:ln w="33346">
              <a:noFill/>
              <a:prstDash val="solid"/>
            </a:ln>
            <a:effectLst/>
            <a:scene3d>
              <a:camera prst="orthographicFront"/>
              <a:lightRig rig="threePt" dir="t"/>
            </a:scene3d>
            <a:sp3d/>
          </c:spPr>
          <c:invertIfNegative val="0"/>
          <c:dLbls>
            <c:numFmt formatCode="#,##0" sourceLinked="0"/>
            <c:spPr>
              <a:noFill/>
              <a:ln>
                <a:noFill/>
              </a:ln>
              <a:effectLst/>
            </c:spPr>
            <c:txPr>
              <a:bodyPr/>
              <a:lstStyle/>
              <a:p>
                <a:pPr>
                  <a:defRPr sz="1050">
                    <a:solidFill>
                      <a:srgbClr val="333333"/>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Sheet1!$A$2:$A$8</c:f>
              <c:numCache>
                <c:formatCode>General</c:formatCode>
                <c:ptCount val="7"/>
                <c:pt idx="0">
                  <c:v>2015</c:v>
                </c:pt>
                <c:pt idx="1">
                  <c:v>2017</c:v>
                </c:pt>
                <c:pt idx="2">
                  <c:v>2019</c:v>
                </c:pt>
                <c:pt idx="4">
                  <c:v>2015</c:v>
                </c:pt>
                <c:pt idx="5">
                  <c:v>2017</c:v>
                </c:pt>
                <c:pt idx="6">
                  <c:v>2019</c:v>
                </c:pt>
              </c:numCache>
            </c:numRef>
          </c:cat>
          <c:val>
            <c:numRef>
              <c:f>Sheet1!$D$2:$D$8</c:f>
              <c:numCache>
                <c:formatCode>General</c:formatCode>
                <c:ptCount val="7"/>
                <c:pt idx="0">
                  <c:v>46.217713930999999</c:v>
                </c:pt>
                <c:pt idx="1">
                  <c:v>43.658099999999997</c:v>
                </c:pt>
                <c:pt idx="2">
                  <c:v>34.047800000000002</c:v>
                </c:pt>
                <c:pt idx="4">
                  <c:v>38.644398553000002</c:v>
                </c:pt>
                <c:pt idx="5">
                  <c:v>34.449100000000001</c:v>
                </c:pt>
                <c:pt idx="6">
                  <c:v>31.9999</c:v>
                </c:pt>
              </c:numCache>
            </c:numRef>
          </c:val>
          <c:extLst>
            <c:ext xmlns:c16="http://schemas.microsoft.com/office/drawing/2014/chart" uri="{C3380CC4-5D6E-409C-BE32-E72D297353CC}">
              <c16:uniqueId val="{00000002-99B1-41D4-8558-02A8047D7EAE}"/>
            </c:ext>
          </c:extLst>
        </c:ser>
        <c:ser>
          <c:idx val="3"/>
          <c:order val="3"/>
          <c:tx>
            <c:strRef>
              <c:f>Sheet1!$E$1</c:f>
              <c:strCache>
                <c:ptCount val="1"/>
                <c:pt idx="0">
                  <c:v>Mycket intresserad </c:v>
                </c:pt>
              </c:strCache>
            </c:strRef>
          </c:tx>
          <c:spPr>
            <a:solidFill>
              <a:srgbClr val="224768"/>
            </a:solidFill>
            <a:effectLst/>
            <a:scene3d>
              <a:camera prst="orthographicFront"/>
              <a:lightRig rig="threePt" dir="t"/>
            </a:scene3d>
            <a:sp3d/>
          </c:spPr>
          <c:invertIfNegative val="0"/>
          <c:dLbls>
            <c:numFmt formatCode="#,##0" sourceLinked="0"/>
            <c:spPr>
              <a:noFill/>
              <a:ln>
                <a:noFill/>
              </a:ln>
              <a:effectLst/>
            </c:spPr>
            <c:txPr>
              <a:bodyPr/>
              <a:lstStyle/>
              <a:p>
                <a:pPr>
                  <a:defRPr sz="1050">
                    <a:solidFill>
                      <a:schemeClr val="bg1"/>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Sheet1!$A$2:$A$8</c:f>
              <c:numCache>
                <c:formatCode>General</c:formatCode>
                <c:ptCount val="7"/>
                <c:pt idx="0">
                  <c:v>2015</c:v>
                </c:pt>
                <c:pt idx="1">
                  <c:v>2017</c:v>
                </c:pt>
                <c:pt idx="2">
                  <c:v>2019</c:v>
                </c:pt>
                <c:pt idx="4">
                  <c:v>2015</c:v>
                </c:pt>
                <c:pt idx="5">
                  <c:v>2017</c:v>
                </c:pt>
                <c:pt idx="6">
                  <c:v>2019</c:v>
                </c:pt>
              </c:numCache>
            </c:numRef>
          </c:cat>
          <c:val>
            <c:numRef>
              <c:f>Sheet1!$E$2:$E$8</c:f>
              <c:numCache>
                <c:formatCode>General</c:formatCode>
                <c:ptCount val="7"/>
                <c:pt idx="0">
                  <c:v>17.811912846999999</c:v>
                </c:pt>
                <c:pt idx="1">
                  <c:v>20.751999999999999</c:v>
                </c:pt>
                <c:pt idx="2">
                  <c:v>23.549499999999998</c:v>
                </c:pt>
                <c:pt idx="4">
                  <c:v>12.563066289</c:v>
                </c:pt>
                <c:pt idx="5">
                  <c:v>16.702000000000002</c:v>
                </c:pt>
                <c:pt idx="6">
                  <c:v>13.665800000000001</c:v>
                </c:pt>
              </c:numCache>
            </c:numRef>
          </c:val>
          <c:extLst>
            <c:ext xmlns:c16="http://schemas.microsoft.com/office/drawing/2014/chart" uri="{C3380CC4-5D6E-409C-BE32-E72D297353CC}">
              <c16:uniqueId val="{00000003-99B1-41D4-8558-02A8047D7EAE}"/>
            </c:ext>
          </c:extLst>
        </c:ser>
        <c:ser>
          <c:idx val="4"/>
          <c:order val="4"/>
          <c:tx>
            <c:strRef>
              <c:f>Sheet1!$F$1</c:f>
              <c:strCache>
                <c:ptCount val="1"/>
                <c:pt idx="0">
                  <c:v>Vet ej/Ej svar </c:v>
                </c:pt>
              </c:strCache>
            </c:strRef>
          </c:tx>
          <c:spPr>
            <a:solidFill>
              <a:schemeClr val="bg1"/>
            </a:solidFill>
            <a:ln>
              <a:solidFill>
                <a:schemeClr val="bg1">
                  <a:lumMod val="85000"/>
                </a:schemeClr>
              </a:solidFill>
            </a:ln>
          </c:spPr>
          <c:invertIfNegative val="0"/>
          <c:dLbls>
            <c:numFmt formatCode="#,##0" sourceLinked="0"/>
            <c:spPr>
              <a:noFill/>
              <a:ln>
                <a:noFill/>
              </a:ln>
              <a:effectLst/>
            </c:spPr>
            <c:txPr>
              <a:bodyPr/>
              <a:lstStyle/>
              <a:p>
                <a:pPr>
                  <a:defRPr sz="800">
                    <a:latin typeface="+mn-lt"/>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Sheet1!$A$2:$A$8</c:f>
              <c:numCache>
                <c:formatCode>General</c:formatCode>
                <c:ptCount val="7"/>
                <c:pt idx="0">
                  <c:v>2015</c:v>
                </c:pt>
                <c:pt idx="1">
                  <c:v>2017</c:v>
                </c:pt>
                <c:pt idx="2">
                  <c:v>2019</c:v>
                </c:pt>
                <c:pt idx="4">
                  <c:v>2015</c:v>
                </c:pt>
                <c:pt idx="5">
                  <c:v>2017</c:v>
                </c:pt>
                <c:pt idx="6">
                  <c:v>2019</c:v>
                </c:pt>
              </c:numCache>
            </c:numRef>
          </c:cat>
          <c:val>
            <c:numRef>
              <c:f>Sheet1!$F$2:$F$8</c:f>
              <c:numCache>
                <c:formatCode>General</c:formatCode>
                <c:ptCount val="7"/>
                <c:pt idx="0">
                  <c:v>0.48185118659999998</c:v>
                </c:pt>
                <c:pt idx="1">
                  <c:v>1.1006</c:v>
                </c:pt>
                <c:pt idx="2">
                  <c:v>4.4889000000000001</c:v>
                </c:pt>
                <c:pt idx="4">
                  <c:v>0.84632772359999997</c:v>
                </c:pt>
                <c:pt idx="5">
                  <c:v>0.60940000000000005</c:v>
                </c:pt>
                <c:pt idx="6">
                  <c:v>3.3153000000000001</c:v>
                </c:pt>
              </c:numCache>
            </c:numRef>
          </c:val>
          <c:extLst>
            <c:ext xmlns:c16="http://schemas.microsoft.com/office/drawing/2014/chart" uri="{C3380CC4-5D6E-409C-BE32-E72D297353CC}">
              <c16:uniqueId val="{00000004-99B1-41D4-8558-02A8047D7EAE}"/>
            </c:ext>
          </c:extLst>
        </c:ser>
        <c:dLbls>
          <c:showLegendKey val="0"/>
          <c:showVal val="1"/>
          <c:showCatName val="0"/>
          <c:showSerName val="0"/>
          <c:showPercent val="0"/>
          <c:showBubbleSize val="0"/>
        </c:dLbls>
        <c:gapWidth val="60"/>
        <c:overlap val="100"/>
        <c:axId val="181570176"/>
        <c:axId val="181588352"/>
      </c:barChart>
      <c:catAx>
        <c:axId val="181570176"/>
        <c:scaling>
          <c:orientation val="minMax"/>
        </c:scaling>
        <c:delete val="0"/>
        <c:axPos val="b"/>
        <c:numFmt formatCode="General" sourceLinked="1"/>
        <c:majorTickMark val="none"/>
        <c:minorTickMark val="none"/>
        <c:tickLblPos val="low"/>
        <c:spPr>
          <a:ln w="11115">
            <a:solidFill>
              <a:schemeClr val="tx1">
                <a:lumMod val="50000"/>
                <a:lumOff val="50000"/>
              </a:schemeClr>
            </a:solidFill>
            <a:prstDash val="solid"/>
          </a:ln>
        </c:spPr>
        <c:txPr>
          <a:bodyPr rot="0" vert="horz"/>
          <a:lstStyle/>
          <a:p>
            <a:pPr>
              <a:defRPr sz="1300" b="0" i="0" u="none" strike="noStrike" baseline="0">
                <a:solidFill>
                  <a:srgbClr val="333333"/>
                </a:solidFill>
                <a:latin typeface="+mn-lt"/>
                <a:ea typeface="Verdana"/>
                <a:cs typeface="Calibri" pitchFamily="34" charset="0"/>
              </a:defRPr>
            </a:pPr>
            <a:endParaRPr lang="sv-SE"/>
          </a:p>
        </c:txPr>
        <c:crossAx val="181588352"/>
        <c:crossesAt val="0"/>
        <c:auto val="0"/>
        <c:lblAlgn val="ctr"/>
        <c:lblOffset val="100"/>
        <c:tickLblSkip val="1"/>
        <c:tickMarkSkip val="1"/>
        <c:noMultiLvlLbl val="0"/>
      </c:catAx>
      <c:valAx>
        <c:axId val="181588352"/>
        <c:scaling>
          <c:orientation val="minMax"/>
          <c:max val="100"/>
          <c:min val="0"/>
        </c:scaling>
        <c:delete val="0"/>
        <c:axPos val="l"/>
        <c:majorGridlines>
          <c:spPr>
            <a:ln w="11115">
              <a:solidFill>
                <a:srgbClr val="C0C0C0"/>
              </a:solidFill>
              <a:prstDash val="solid"/>
            </a:ln>
            <a:effectLst/>
          </c:spPr>
        </c:majorGridlines>
        <c:numFmt formatCode="General" sourceLinked="1"/>
        <c:majorTickMark val="none"/>
        <c:minorTickMark val="none"/>
        <c:tickLblPos val="nextTo"/>
        <c:spPr>
          <a:ln w="833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81570176"/>
        <c:crosses val="autoZero"/>
        <c:crossBetween val="between"/>
        <c:majorUnit val="20"/>
        <c:minorUnit val="2"/>
      </c:valAx>
      <c:spPr>
        <a:noFill/>
        <a:ln w="22231">
          <a:noFill/>
        </a:ln>
      </c:spPr>
    </c:plotArea>
    <c:legend>
      <c:legendPos val="r"/>
      <c:layout>
        <c:manualLayout>
          <c:xMode val="edge"/>
          <c:yMode val="edge"/>
          <c:x val="0.78779288751114385"/>
          <c:y val="7.8352207899740484E-2"/>
          <c:w val="0.18117066449709771"/>
          <c:h val="0.58006163852190318"/>
        </c:manualLayout>
      </c:layout>
      <c:overlay val="0"/>
      <c:spPr>
        <a:solidFill>
          <a:schemeClr val="bg1"/>
        </a:solidFill>
        <a:ln w="22231">
          <a:noFill/>
        </a:ln>
      </c:spPr>
      <c:txPr>
        <a:bodyPr/>
        <a:lstStyle/>
        <a:p>
          <a:pPr>
            <a:defRPr sz="13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5" b="0" i="0" u="none" strike="noStrike" baseline="0">
          <a:solidFill>
            <a:schemeClr val="tx1"/>
          </a:solidFill>
          <a:latin typeface="Arial"/>
          <a:ea typeface="Arial"/>
          <a:cs typeface="Arial"/>
        </a:defRPr>
      </a:pPr>
      <a:endParaRPr lang="sv-SE"/>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7106213209008"/>
          <c:y val="2.8819156555438478E-2"/>
          <c:w val="0.73865749691626881"/>
          <c:h val="0.86085343228201561"/>
        </c:manualLayout>
      </c:layout>
      <c:barChart>
        <c:barDir val="col"/>
        <c:grouping val="clustered"/>
        <c:varyColors val="0"/>
        <c:ser>
          <c:idx val="1"/>
          <c:order val="0"/>
          <c:tx>
            <c:strRef>
              <c:f>Sheet1!$B$1</c:f>
              <c:strCache>
                <c:ptCount val="1"/>
                <c:pt idx="0">
                  <c:v>Skåne</c:v>
                </c:pt>
              </c:strCache>
            </c:strRef>
          </c:tx>
          <c:spPr>
            <a:solidFill>
              <a:schemeClr val="bg2"/>
            </a:solidFill>
            <a:ln w="9525">
              <a:noFill/>
              <a:prstDash val="solid"/>
            </a:ln>
            <a:effectLst/>
            <a:scene3d>
              <a:camera prst="orthographicFront"/>
              <a:lightRig rig="threePt" dir="t"/>
            </a:scene3d>
            <a:sp3d/>
          </c:spPr>
          <c:invertIfNegative val="0"/>
          <c:dLbls>
            <c:numFmt formatCode="0" sourceLinked="0"/>
            <c:spPr>
              <a:noFill/>
              <a:ln w="22231">
                <a:noFill/>
              </a:ln>
            </c:spPr>
            <c:txPr>
              <a:bodyPr/>
              <a:lstStyle/>
              <a:p>
                <a:pPr>
                  <a:defRPr sz="1200" b="0" i="0" u="none" strike="noStrike" baseline="0">
                    <a:solidFill>
                      <a:srgbClr val="FFFFFF"/>
                    </a:solidFill>
                    <a:latin typeface="+mj-lt"/>
                    <a:ea typeface="Verdana"/>
                    <a:cs typeface="Verdana"/>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Barsebäcks hemsida</c:v>
                </c:pt>
                <c:pt idx="1">
                  <c:v>Möjlighet att besöka Barsebäcksverket</c:v>
                </c:pt>
                <c:pt idx="2">
                  <c:v>Utställning på Barsebäcksverket</c:v>
                </c:pt>
                <c:pt idx="3">
                  <c:v>Annat, nämligen</c:v>
                </c:pt>
              </c:strCache>
            </c:strRef>
          </c:cat>
          <c:val>
            <c:numRef>
              <c:f>Sheet1!$B$2:$B$5</c:f>
              <c:numCache>
                <c:formatCode>General</c:formatCode>
                <c:ptCount val="4"/>
                <c:pt idx="0">
                  <c:v>40.200000000000003</c:v>
                </c:pt>
                <c:pt idx="1">
                  <c:v>21</c:v>
                </c:pt>
                <c:pt idx="2">
                  <c:v>12.9</c:v>
                </c:pt>
                <c:pt idx="3">
                  <c:v>51</c:v>
                </c:pt>
              </c:numCache>
            </c:numRef>
          </c:val>
          <c:extLst>
            <c:ext xmlns:c16="http://schemas.microsoft.com/office/drawing/2014/chart" uri="{C3380CC4-5D6E-409C-BE32-E72D297353CC}">
              <c16:uniqueId val="{00000000-C415-4492-8479-46A817CAB8EE}"/>
            </c:ext>
          </c:extLst>
        </c:ser>
        <c:ser>
          <c:idx val="0"/>
          <c:order val="1"/>
          <c:tx>
            <c:strRef>
              <c:f>Sheet1!$C$1</c:f>
              <c:strCache>
                <c:ptCount val="1"/>
                <c:pt idx="0">
                  <c:v>Närområdet</c:v>
                </c:pt>
              </c:strCache>
            </c:strRef>
          </c:tx>
          <c:spPr>
            <a:solidFill>
              <a:schemeClr val="accent1"/>
            </a:solidFill>
            <a:effectLst/>
            <a:scene3d>
              <a:camera prst="orthographicFront"/>
              <a:lightRig rig="threePt" dir="t"/>
            </a:scene3d>
            <a:sp3d/>
          </c:spPr>
          <c:invertIfNegative val="0"/>
          <c:dLbls>
            <c:numFmt formatCode="#,##0" sourceLinked="0"/>
            <c:spPr>
              <a:noFill/>
              <a:ln>
                <a:noFill/>
              </a:ln>
              <a:effectLst/>
            </c:spPr>
            <c:txPr>
              <a:bodyPr/>
              <a:lstStyle/>
              <a:p>
                <a:pPr>
                  <a:defRPr sz="1200">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Barsebäcks hemsida</c:v>
                </c:pt>
                <c:pt idx="1">
                  <c:v>Möjlighet att besöka Barsebäcksverket</c:v>
                </c:pt>
                <c:pt idx="2">
                  <c:v>Utställning på Barsebäcksverket</c:v>
                </c:pt>
                <c:pt idx="3">
                  <c:v>Annat, nämligen</c:v>
                </c:pt>
              </c:strCache>
            </c:strRef>
          </c:cat>
          <c:val>
            <c:numRef>
              <c:f>Sheet1!$C$2:$C$5</c:f>
              <c:numCache>
                <c:formatCode>General</c:formatCode>
                <c:ptCount val="4"/>
                <c:pt idx="0">
                  <c:v>34.9</c:v>
                </c:pt>
                <c:pt idx="1">
                  <c:v>13.1</c:v>
                </c:pt>
                <c:pt idx="2">
                  <c:v>15.6</c:v>
                </c:pt>
                <c:pt idx="3">
                  <c:v>58.2</c:v>
                </c:pt>
              </c:numCache>
            </c:numRef>
          </c:val>
          <c:extLst>
            <c:ext xmlns:c16="http://schemas.microsoft.com/office/drawing/2014/chart" uri="{C3380CC4-5D6E-409C-BE32-E72D297353CC}">
              <c16:uniqueId val="{00000001-C415-4492-8479-46A817CAB8EE}"/>
            </c:ext>
          </c:extLst>
        </c:ser>
        <c:dLbls>
          <c:showLegendKey val="0"/>
          <c:showVal val="0"/>
          <c:showCatName val="0"/>
          <c:showSerName val="0"/>
          <c:showPercent val="0"/>
          <c:showBubbleSize val="0"/>
        </c:dLbls>
        <c:gapWidth val="130"/>
        <c:axId val="181655808"/>
        <c:axId val="141819904"/>
      </c:barChart>
      <c:catAx>
        <c:axId val="181655808"/>
        <c:scaling>
          <c:orientation val="minMax"/>
        </c:scaling>
        <c:delete val="0"/>
        <c:axPos val="b"/>
        <c:numFmt formatCode="General" sourceLinked="1"/>
        <c:majorTickMark val="none"/>
        <c:minorTickMark val="none"/>
        <c:tickLblPos val="nextTo"/>
        <c:spPr>
          <a:ln w="11115">
            <a:noFill/>
            <a:prstDash val="solid"/>
          </a:ln>
        </c:spPr>
        <c:txPr>
          <a:bodyPr rot="0" vert="horz"/>
          <a:lstStyle/>
          <a:p>
            <a:pPr>
              <a:defRPr sz="1200" b="0" i="0" u="none" strike="noStrike" baseline="0">
                <a:solidFill>
                  <a:srgbClr val="333333"/>
                </a:solidFill>
                <a:latin typeface="+mn-lt"/>
                <a:ea typeface="Verdana"/>
                <a:cs typeface="Calibri" pitchFamily="34" charset="0"/>
              </a:defRPr>
            </a:pPr>
            <a:endParaRPr lang="sv-SE"/>
          </a:p>
        </c:txPr>
        <c:crossAx val="141819904"/>
        <c:crossesAt val="0"/>
        <c:auto val="0"/>
        <c:lblAlgn val="ctr"/>
        <c:lblOffset val="100"/>
        <c:tickLblSkip val="1"/>
        <c:tickMarkSkip val="1"/>
        <c:noMultiLvlLbl val="0"/>
      </c:catAx>
      <c:valAx>
        <c:axId val="141819904"/>
        <c:scaling>
          <c:orientation val="minMax"/>
          <c:max val="100"/>
          <c:min val="0"/>
        </c:scaling>
        <c:delete val="0"/>
        <c:axPos val="l"/>
        <c:majorGridlines>
          <c:spPr>
            <a:ln w="11115">
              <a:solidFill>
                <a:srgbClr val="C0C0C0"/>
              </a:solidFill>
              <a:prstDash val="solid"/>
            </a:ln>
            <a:effectLst/>
          </c:spPr>
        </c:majorGridlines>
        <c:numFmt formatCode="General" sourceLinked="1"/>
        <c:majorTickMark val="none"/>
        <c:minorTickMark val="none"/>
        <c:tickLblPos val="nextTo"/>
        <c:spPr>
          <a:ln w="833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81655808"/>
        <c:crosses val="autoZero"/>
        <c:crossBetween val="between"/>
        <c:majorUnit val="20"/>
        <c:minorUnit val="1"/>
      </c:valAx>
      <c:spPr>
        <a:noFill/>
        <a:ln w="22231">
          <a:noFill/>
        </a:ln>
      </c:spPr>
    </c:plotArea>
    <c:legend>
      <c:legendPos val="t"/>
      <c:layout>
        <c:manualLayout>
          <c:xMode val="edge"/>
          <c:yMode val="edge"/>
          <c:x val="0.33610180893414615"/>
          <c:y val="9.6285267577810446E-2"/>
          <c:w val="0.30339543337976443"/>
          <c:h val="0.19080873496870057"/>
        </c:manualLayout>
      </c:layout>
      <c:overlay val="0"/>
      <c:spPr>
        <a:solidFill>
          <a:schemeClr val="bg1"/>
        </a:solidFill>
        <a:ln w="3175">
          <a:solidFill>
            <a:schemeClr val="bg1">
              <a:lumMod val="85000"/>
            </a:schemeClr>
          </a:solidFill>
        </a:ln>
        <a:effectLst/>
      </c:spPr>
      <c:txPr>
        <a:bodyPr/>
        <a:lstStyle/>
        <a:p>
          <a:pPr>
            <a:defRPr sz="13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5" b="0" i="0" u="none" strike="noStrike" baseline="0">
          <a:solidFill>
            <a:schemeClr val="tx1"/>
          </a:solidFill>
          <a:latin typeface="Arial"/>
          <a:ea typeface="Arial"/>
          <a:cs typeface="Arial"/>
        </a:defRPr>
      </a:pPr>
      <a:endParaRPr lang="sv-SE"/>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7106213209008"/>
          <c:y val="2.5974025974026042E-2"/>
          <c:w val="0.73865749691626881"/>
          <c:h val="0.86085343228201561"/>
        </c:manualLayout>
      </c:layout>
      <c:barChart>
        <c:barDir val="col"/>
        <c:grouping val="clustered"/>
        <c:varyColors val="0"/>
        <c:ser>
          <c:idx val="1"/>
          <c:order val="0"/>
          <c:tx>
            <c:strRef>
              <c:f>Sheet1!$B$1</c:f>
              <c:strCache>
                <c:ptCount val="1"/>
                <c:pt idx="0">
                  <c:v>Barsebäck närområdet</c:v>
                </c:pt>
              </c:strCache>
            </c:strRef>
          </c:tx>
          <c:spPr>
            <a:solidFill>
              <a:schemeClr val="bg2"/>
            </a:solidFill>
            <a:ln w="9525">
              <a:noFill/>
              <a:prstDash val="solid"/>
            </a:ln>
            <a:effectLst/>
            <a:scene3d>
              <a:camera prst="orthographicFront"/>
              <a:lightRig rig="threePt" dir="t"/>
            </a:scene3d>
            <a:sp3d/>
          </c:spPr>
          <c:invertIfNegative val="0"/>
          <c:dLbls>
            <c:numFmt formatCode="0" sourceLinked="0"/>
            <c:spPr>
              <a:noFill/>
              <a:ln w="22231">
                <a:noFill/>
              </a:ln>
            </c:spPr>
            <c:txPr>
              <a:bodyPr/>
              <a:lstStyle/>
              <a:p>
                <a:pPr>
                  <a:defRPr sz="1200" b="0" i="0" u="none" strike="noStrike" baseline="0">
                    <a:solidFill>
                      <a:srgbClr val="FFFFFF"/>
                    </a:solidFill>
                    <a:latin typeface="+mj-lt"/>
                    <a:ea typeface="Verdana"/>
                    <a:cs typeface="Verdana"/>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Barsebäcks hemsida</c:v>
                </c:pt>
                <c:pt idx="1">
                  <c:v>Möjlighet att besöka Barsebäcksverket</c:v>
                </c:pt>
                <c:pt idx="2">
                  <c:v>Utställning på Barsebäcksverket</c:v>
                </c:pt>
                <c:pt idx="3">
                  <c:v>Annat, nämligen</c:v>
                </c:pt>
              </c:strCache>
            </c:strRef>
          </c:cat>
          <c:val>
            <c:numRef>
              <c:f>Sheet1!$B$2:$B$5</c:f>
              <c:numCache>
                <c:formatCode>General</c:formatCode>
                <c:ptCount val="4"/>
                <c:pt idx="0">
                  <c:v>34.9</c:v>
                </c:pt>
                <c:pt idx="1">
                  <c:v>13.1</c:v>
                </c:pt>
                <c:pt idx="2">
                  <c:v>15.6</c:v>
                </c:pt>
                <c:pt idx="3">
                  <c:v>58.2</c:v>
                </c:pt>
              </c:numCache>
            </c:numRef>
          </c:val>
          <c:extLst>
            <c:ext xmlns:c16="http://schemas.microsoft.com/office/drawing/2014/chart" uri="{C3380CC4-5D6E-409C-BE32-E72D297353CC}">
              <c16:uniqueId val="{00000000-8BF6-44A5-BD7B-48862F17413E}"/>
            </c:ext>
          </c:extLst>
        </c:ser>
        <c:dLbls>
          <c:showLegendKey val="0"/>
          <c:showVal val="0"/>
          <c:showCatName val="0"/>
          <c:showSerName val="0"/>
          <c:showPercent val="0"/>
          <c:showBubbleSize val="0"/>
        </c:dLbls>
        <c:gapWidth val="130"/>
        <c:axId val="141942784"/>
        <c:axId val="141944320"/>
      </c:barChart>
      <c:lineChart>
        <c:grouping val="standard"/>
        <c:varyColors val="0"/>
        <c:ser>
          <c:idx val="17"/>
          <c:order val="1"/>
          <c:tx>
            <c:strRef>
              <c:f>Sheet1!$C$1</c:f>
              <c:strCache>
                <c:ptCount val="1"/>
                <c:pt idx="0">
                  <c:v>18-34 år</c:v>
                </c:pt>
              </c:strCache>
            </c:strRef>
          </c:tx>
          <c:spPr>
            <a:ln w="33346">
              <a:solidFill>
                <a:srgbClr val="92D050"/>
              </a:solidFill>
              <a:prstDash val="solid"/>
            </a:ln>
          </c:spPr>
          <c:marker>
            <c:symbol val="none"/>
          </c:marker>
          <c:cat>
            <c:strRef>
              <c:f>Sheet1!$A$2:$A$5</c:f>
              <c:strCache>
                <c:ptCount val="4"/>
                <c:pt idx="0">
                  <c:v>Barsebäcks hemsida</c:v>
                </c:pt>
                <c:pt idx="1">
                  <c:v>Möjlighet att besöka Barsebäcksverket</c:v>
                </c:pt>
                <c:pt idx="2">
                  <c:v>Utställning på Barsebäcksverket</c:v>
                </c:pt>
                <c:pt idx="3">
                  <c:v>Annat, nämligen</c:v>
                </c:pt>
              </c:strCache>
            </c:strRef>
          </c:cat>
          <c:val>
            <c:numRef>
              <c:f>Sheet1!$C$2:$C$5</c:f>
              <c:numCache>
                <c:formatCode>General</c:formatCode>
                <c:ptCount val="4"/>
                <c:pt idx="0">
                  <c:v>50</c:v>
                </c:pt>
                <c:pt idx="1">
                  <c:v>3.9</c:v>
                </c:pt>
                <c:pt idx="2">
                  <c:v>7.7</c:v>
                </c:pt>
                <c:pt idx="3">
                  <c:v>50</c:v>
                </c:pt>
              </c:numCache>
            </c:numRef>
          </c:val>
          <c:smooth val="0"/>
          <c:extLst>
            <c:ext xmlns:c16="http://schemas.microsoft.com/office/drawing/2014/chart" uri="{C3380CC4-5D6E-409C-BE32-E72D297353CC}">
              <c16:uniqueId val="{00000001-8BF6-44A5-BD7B-48862F17413E}"/>
            </c:ext>
          </c:extLst>
        </c:ser>
        <c:ser>
          <c:idx val="18"/>
          <c:order val="2"/>
          <c:tx>
            <c:strRef>
              <c:f>Sheet1!$D$1</c:f>
              <c:strCache>
                <c:ptCount val="1"/>
                <c:pt idx="0">
                  <c:v>35-49 år</c:v>
                </c:pt>
              </c:strCache>
            </c:strRef>
          </c:tx>
          <c:spPr>
            <a:ln w="33346">
              <a:solidFill>
                <a:srgbClr val="00CCFF"/>
              </a:solidFill>
              <a:prstDash val="solid"/>
            </a:ln>
          </c:spPr>
          <c:marker>
            <c:symbol val="none"/>
          </c:marker>
          <c:cat>
            <c:strRef>
              <c:f>Sheet1!$A$2:$A$5</c:f>
              <c:strCache>
                <c:ptCount val="4"/>
                <c:pt idx="0">
                  <c:v>Barsebäcks hemsida</c:v>
                </c:pt>
                <c:pt idx="1">
                  <c:v>Möjlighet att besöka Barsebäcksverket</c:v>
                </c:pt>
                <c:pt idx="2">
                  <c:v>Utställning på Barsebäcksverket</c:v>
                </c:pt>
                <c:pt idx="3">
                  <c:v>Annat, nämligen</c:v>
                </c:pt>
              </c:strCache>
            </c:strRef>
          </c:cat>
          <c:val>
            <c:numRef>
              <c:f>Sheet1!$D$2:$D$5</c:f>
              <c:numCache>
                <c:formatCode>General</c:formatCode>
                <c:ptCount val="4"/>
                <c:pt idx="0">
                  <c:v>33.4</c:v>
                </c:pt>
                <c:pt idx="1">
                  <c:v>18.8</c:v>
                </c:pt>
                <c:pt idx="2">
                  <c:v>20.2</c:v>
                </c:pt>
                <c:pt idx="3">
                  <c:v>63.8</c:v>
                </c:pt>
              </c:numCache>
            </c:numRef>
          </c:val>
          <c:smooth val="0"/>
          <c:extLst>
            <c:ext xmlns:c16="http://schemas.microsoft.com/office/drawing/2014/chart" uri="{C3380CC4-5D6E-409C-BE32-E72D297353CC}">
              <c16:uniqueId val="{00000002-8BF6-44A5-BD7B-48862F17413E}"/>
            </c:ext>
          </c:extLst>
        </c:ser>
        <c:ser>
          <c:idx val="19"/>
          <c:order val="3"/>
          <c:tx>
            <c:strRef>
              <c:f>Sheet1!$E$1</c:f>
              <c:strCache>
                <c:ptCount val="1"/>
                <c:pt idx="0">
                  <c:v>50-64 år</c:v>
                </c:pt>
              </c:strCache>
            </c:strRef>
          </c:tx>
          <c:spPr>
            <a:ln w="33346">
              <a:solidFill>
                <a:srgbClr val="990099"/>
              </a:solidFill>
              <a:prstDash val="solid"/>
            </a:ln>
          </c:spPr>
          <c:marker>
            <c:symbol val="none"/>
          </c:marker>
          <c:cat>
            <c:strRef>
              <c:f>Sheet1!$A$2:$A$5</c:f>
              <c:strCache>
                <c:ptCount val="4"/>
                <c:pt idx="0">
                  <c:v>Barsebäcks hemsida</c:v>
                </c:pt>
                <c:pt idx="1">
                  <c:v>Möjlighet att besöka Barsebäcksverket</c:v>
                </c:pt>
                <c:pt idx="2">
                  <c:v>Utställning på Barsebäcksverket</c:v>
                </c:pt>
                <c:pt idx="3">
                  <c:v>Annat, nämligen</c:v>
                </c:pt>
              </c:strCache>
            </c:strRef>
          </c:cat>
          <c:val>
            <c:numRef>
              <c:f>Sheet1!$E$2:$E$5</c:f>
              <c:numCache>
                <c:formatCode>General</c:formatCode>
                <c:ptCount val="4"/>
                <c:pt idx="0">
                  <c:v>28.1</c:v>
                </c:pt>
                <c:pt idx="1">
                  <c:v>10.1</c:v>
                </c:pt>
                <c:pt idx="2">
                  <c:v>21</c:v>
                </c:pt>
                <c:pt idx="3">
                  <c:v>59.9</c:v>
                </c:pt>
              </c:numCache>
            </c:numRef>
          </c:val>
          <c:smooth val="0"/>
          <c:extLst>
            <c:ext xmlns:c16="http://schemas.microsoft.com/office/drawing/2014/chart" uri="{C3380CC4-5D6E-409C-BE32-E72D297353CC}">
              <c16:uniqueId val="{00000003-8BF6-44A5-BD7B-48862F17413E}"/>
            </c:ext>
          </c:extLst>
        </c:ser>
        <c:ser>
          <c:idx val="20"/>
          <c:order val="4"/>
          <c:tx>
            <c:strRef>
              <c:f>Sheet1!$F$1</c:f>
              <c:strCache>
                <c:ptCount val="1"/>
                <c:pt idx="0">
                  <c:v>65- år</c:v>
                </c:pt>
              </c:strCache>
            </c:strRef>
          </c:tx>
          <c:spPr>
            <a:ln w="33346">
              <a:solidFill>
                <a:srgbClr val="FFC000"/>
              </a:solidFill>
              <a:prstDash val="solid"/>
            </a:ln>
          </c:spPr>
          <c:marker>
            <c:symbol val="none"/>
          </c:marker>
          <c:cat>
            <c:strRef>
              <c:f>Sheet1!$A$2:$A$5</c:f>
              <c:strCache>
                <c:ptCount val="4"/>
                <c:pt idx="0">
                  <c:v>Barsebäcks hemsida</c:v>
                </c:pt>
                <c:pt idx="1">
                  <c:v>Möjlighet att besöka Barsebäcksverket</c:v>
                </c:pt>
                <c:pt idx="2">
                  <c:v>Utställning på Barsebäcksverket</c:v>
                </c:pt>
                <c:pt idx="3">
                  <c:v>Annat, nämligen</c:v>
                </c:pt>
              </c:strCache>
            </c:strRef>
          </c:cat>
          <c:val>
            <c:numRef>
              <c:f>Sheet1!$F$2:$F$5</c:f>
              <c:numCache>
                <c:formatCode>General</c:formatCode>
                <c:ptCount val="4"/>
                <c:pt idx="0">
                  <c:v>30.7</c:v>
                </c:pt>
                <c:pt idx="1">
                  <c:v>17</c:v>
                </c:pt>
                <c:pt idx="2">
                  <c:v>8.1999999999999993</c:v>
                </c:pt>
                <c:pt idx="3">
                  <c:v>54.7</c:v>
                </c:pt>
              </c:numCache>
            </c:numRef>
          </c:val>
          <c:smooth val="0"/>
          <c:extLst>
            <c:ext xmlns:c16="http://schemas.microsoft.com/office/drawing/2014/chart" uri="{C3380CC4-5D6E-409C-BE32-E72D297353CC}">
              <c16:uniqueId val="{00000004-8BF6-44A5-BD7B-48862F17413E}"/>
            </c:ext>
          </c:extLst>
        </c:ser>
        <c:dLbls>
          <c:showLegendKey val="0"/>
          <c:showVal val="0"/>
          <c:showCatName val="0"/>
          <c:showSerName val="0"/>
          <c:showPercent val="0"/>
          <c:showBubbleSize val="0"/>
        </c:dLbls>
        <c:marker val="1"/>
        <c:smooth val="0"/>
        <c:axId val="141942784"/>
        <c:axId val="141944320"/>
      </c:lineChart>
      <c:catAx>
        <c:axId val="141942784"/>
        <c:scaling>
          <c:orientation val="minMax"/>
        </c:scaling>
        <c:delete val="0"/>
        <c:axPos val="b"/>
        <c:numFmt formatCode="General" sourceLinked="1"/>
        <c:majorTickMark val="none"/>
        <c:minorTickMark val="none"/>
        <c:tickLblPos val="nextTo"/>
        <c:spPr>
          <a:ln w="11115">
            <a:noFill/>
            <a:prstDash val="solid"/>
          </a:ln>
        </c:spPr>
        <c:txPr>
          <a:bodyPr rot="0" vert="horz"/>
          <a:lstStyle/>
          <a:p>
            <a:pPr>
              <a:defRPr sz="1200" b="0" i="0" u="none" strike="noStrike" baseline="0">
                <a:solidFill>
                  <a:srgbClr val="333333"/>
                </a:solidFill>
                <a:latin typeface="+mn-lt"/>
                <a:ea typeface="Verdana"/>
                <a:cs typeface="Calibri" pitchFamily="34" charset="0"/>
              </a:defRPr>
            </a:pPr>
            <a:endParaRPr lang="sv-SE"/>
          </a:p>
        </c:txPr>
        <c:crossAx val="141944320"/>
        <c:crossesAt val="0"/>
        <c:auto val="0"/>
        <c:lblAlgn val="ctr"/>
        <c:lblOffset val="100"/>
        <c:tickLblSkip val="1"/>
        <c:tickMarkSkip val="1"/>
        <c:noMultiLvlLbl val="0"/>
      </c:catAx>
      <c:valAx>
        <c:axId val="141944320"/>
        <c:scaling>
          <c:orientation val="minMax"/>
          <c:max val="100"/>
          <c:min val="0"/>
        </c:scaling>
        <c:delete val="0"/>
        <c:axPos val="l"/>
        <c:majorGridlines>
          <c:spPr>
            <a:ln w="11115">
              <a:solidFill>
                <a:srgbClr val="C0C0C0"/>
              </a:solidFill>
              <a:prstDash val="solid"/>
            </a:ln>
            <a:effectLst/>
          </c:spPr>
        </c:majorGridlines>
        <c:numFmt formatCode="General" sourceLinked="1"/>
        <c:majorTickMark val="none"/>
        <c:minorTickMark val="none"/>
        <c:tickLblPos val="nextTo"/>
        <c:spPr>
          <a:ln w="833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41942784"/>
        <c:crosses val="autoZero"/>
        <c:crossBetween val="between"/>
        <c:majorUnit val="20"/>
        <c:minorUnit val="1"/>
      </c:valAx>
      <c:spPr>
        <a:noFill/>
        <a:ln w="22231">
          <a:noFill/>
        </a:ln>
      </c:spPr>
    </c:plotArea>
    <c:legend>
      <c:legendPos val="t"/>
      <c:layout>
        <c:manualLayout>
          <c:xMode val="edge"/>
          <c:yMode val="edge"/>
          <c:x val="0.37258437645331388"/>
          <c:y val="4.5203300261863977E-2"/>
          <c:w val="0.25844687882709183"/>
          <c:h val="0.33837877290638202"/>
        </c:manualLayout>
      </c:layout>
      <c:overlay val="0"/>
      <c:spPr>
        <a:solidFill>
          <a:schemeClr val="bg1"/>
        </a:solidFill>
        <a:ln w="3175">
          <a:solidFill>
            <a:schemeClr val="bg1">
              <a:lumMod val="85000"/>
            </a:schemeClr>
          </a:solidFill>
        </a:ln>
        <a:effectLst/>
      </c:spPr>
      <c:txPr>
        <a:bodyPr/>
        <a:lstStyle/>
        <a:p>
          <a:pPr>
            <a:defRPr sz="12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5" b="0" i="0" u="none" strike="noStrike" baseline="0">
          <a:solidFill>
            <a:schemeClr val="tx1"/>
          </a:solidFill>
          <a:latin typeface="Arial"/>
          <a:ea typeface="Arial"/>
          <a:cs typeface="Arial"/>
        </a:defRPr>
      </a:pPr>
      <a:endParaRPr lang="sv-S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284385783413384"/>
          <c:y val="2.5695931477516788E-2"/>
          <c:w val="0.57742513376577664"/>
          <c:h val="0.82869379014990063"/>
        </c:manualLayout>
      </c:layout>
      <c:barChart>
        <c:barDir val="bar"/>
        <c:grouping val="percentStacked"/>
        <c:varyColors val="0"/>
        <c:ser>
          <c:idx val="0"/>
          <c:order val="0"/>
          <c:tx>
            <c:strRef>
              <c:f>Sheet1!$A$2</c:f>
              <c:strCache>
                <c:ptCount val="1"/>
                <c:pt idx="0">
                  <c:v>Mycket väl</c:v>
                </c:pt>
              </c:strCache>
            </c:strRef>
          </c:tx>
          <c:spPr>
            <a:solidFill>
              <a:srgbClr val="224768"/>
            </a:solidFill>
            <a:ln w="3175">
              <a:solidFill>
                <a:srgbClr val="A6A6A6"/>
              </a:solid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FFFFFF"/>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 och mer</c:v>
                </c:pt>
              </c:strCache>
            </c:strRef>
          </c:cat>
          <c:val>
            <c:numRef>
              <c:f>Sheet1!$B$2:$F$2</c:f>
              <c:numCache>
                <c:formatCode>General</c:formatCode>
                <c:ptCount val="5"/>
                <c:pt idx="0">
                  <c:v>11.7958</c:v>
                </c:pt>
                <c:pt idx="1">
                  <c:v>10.8904</c:v>
                </c:pt>
                <c:pt idx="2">
                  <c:v>8.4298999999999999</c:v>
                </c:pt>
                <c:pt idx="3">
                  <c:v>11.885199999999999</c:v>
                </c:pt>
                <c:pt idx="4">
                  <c:v>18.318200000000001</c:v>
                </c:pt>
              </c:numCache>
            </c:numRef>
          </c:val>
          <c:extLst>
            <c:ext xmlns:c16="http://schemas.microsoft.com/office/drawing/2014/chart" uri="{C3380CC4-5D6E-409C-BE32-E72D297353CC}">
              <c16:uniqueId val="{00000000-9CF7-4C48-86F6-301D0C35801E}"/>
            </c:ext>
          </c:extLst>
        </c:ser>
        <c:ser>
          <c:idx val="1"/>
          <c:order val="1"/>
          <c:tx>
            <c:strRef>
              <c:f>Sheet1!$A$3</c:f>
              <c:strCache>
                <c:ptCount val="1"/>
                <c:pt idx="0">
                  <c:v>Ganska väl</c:v>
                </c:pt>
              </c:strCache>
            </c:strRef>
          </c:tx>
          <c:spPr>
            <a:solidFill>
              <a:srgbClr val="86AED6"/>
            </a:solidFill>
            <a:ln w="3175">
              <a:solidFill>
                <a:srgbClr val="A6A6A6"/>
              </a:solid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333333"/>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 och mer</c:v>
                </c:pt>
              </c:strCache>
            </c:strRef>
          </c:cat>
          <c:val>
            <c:numRef>
              <c:f>Sheet1!$B$3:$F$3</c:f>
              <c:numCache>
                <c:formatCode>General</c:formatCode>
                <c:ptCount val="5"/>
                <c:pt idx="0">
                  <c:v>38.688200000000002</c:v>
                </c:pt>
                <c:pt idx="1">
                  <c:v>20.0274</c:v>
                </c:pt>
                <c:pt idx="2">
                  <c:v>45.732799999999997</c:v>
                </c:pt>
                <c:pt idx="3">
                  <c:v>43.357900000000001</c:v>
                </c:pt>
                <c:pt idx="4">
                  <c:v>45.258000000000003</c:v>
                </c:pt>
              </c:numCache>
            </c:numRef>
          </c:val>
          <c:extLst>
            <c:ext xmlns:c16="http://schemas.microsoft.com/office/drawing/2014/chart" uri="{C3380CC4-5D6E-409C-BE32-E72D297353CC}">
              <c16:uniqueId val="{00000001-9CF7-4C48-86F6-301D0C35801E}"/>
            </c:ext>
          </c:extLst>
        </c:ser>
        <c:ser>
          <c:idx val="2"/>
          <c:order val="2"/>
          <c:tx>
            <c:strRef>
              <c:f>Sheet1!$A$4</c:f>
              <c:strCache>
                <c:ptCount val="1"/>
                <c:pt idx="0">
                  <c:v>Ganska dåligt</c:v>
                </c:pt>
              </c:strCache>
            </c:strRef>
          </c:tx>
          <c:spPr>
            <a:solidFill>
              <a:srgbClr val="DF9B99"/>
            </a:solidFill>
            <a:ln w="3175">
              <a:solidFill>
                <a:srgbClr val="A6A6A6"/>
              </a:solid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333333"/>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 och mer</c:v>
                </c:pt>
              </c:strCache>
            </c:strRef>
          </c:cat>
          <c:val>
            <c:numRef>
              <c:f>Sheet1!$B$4:$F$4</c:f>
              <c:numCache>
                <c:formatCode>General</c:formatCode>
                <c:ptCount val="5"/>
                <c:pt idx="0">
                  <c:v>33.914299999999997</c:v>
                </c:pt>
                <c:pt idx="1">
                  <c:v>41.808199999999999</c:v>
                </c:pt>
                <c:pt idx="2">
                  <c:v>37.036299999999997</c:v>
                </c:pt>
                <c:pt idx="3">
                  <c:v>34.0321</c:v>
                </c:pt>
                <c:pt idx="4">
                  <c:v>19.890799999999999</c:v>
                </c:pt>
              </c:numCache>
            </c:numRef>
          </c:val>
          <c:extLst>
            <c:ext xmlns:c16="http://schemas.microsoft.com/office/drawing/2014/chart" uri="{C3380CC4-5D6E-409C-BE32-E72D297353CC}">
              <c16:uniqueId val="{00000002-9CF7-4C48-86F6-301D0C35801E}"/>
            </c:ext>
          </c:extLst>
        </c:ser>
        <c:ser>
          <c:idx val="3"/>
          <c:order val="3"/>
          <c:tx>
            <c:strRef>
              <c:f>Sheet1!$A$5</c:f>
              <c:strCache>
                <c:ptCount val="1"/>
                <c:pt idx="0">
                  <c:v>Inte alls</c:v>
                </c:pt>
              </c:strCache>
            </c:strRef>
          </c:tx>
          <c:spPr>
            <a:solidFill>
              <a:srgbClr val="8C2E2C"/>
            </a:solidFill>
            <a:ln w="3175">
              <a:solidFill>
                <a:srgbClr val="A6A6A6"/>
              </a:solid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chemeClr val="bg1"/>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 och mer</c:v>
                </c:pt>
              </c:strCache>
            </c:strRef>
          </c:cat>
          <c:val>
            <c:numRef>
              <c:f>Sheet1!$B$5:$F$5</c:f>
              <c:numCache>
                <c:formatCode>General</c:formatCode>
                <c:ptCount val="5"/>
                <c:pt idx="0">
                  <c:v>14.23</c:v>
                </c:pt>
                <c:pt idx="1">
                  <c:v>25.452100000000002</c:v>
                </c:pt>
                <c:pt idx="2">
                  <c:v>8.8010999999999999</c:v>
                </c:pt>
                <c:pt idx="3">
                  <c:v>9.3257999999999992</c:v>
                </c:pt>
                <c:pt idx="4">
                  <c:v>13.643800000000001</c:v>
                </c:pt>
              </c:numCache>
            </c:numRef>
          </c:val>
          <c:extLst>
            <c:ext xmlns:c16="http://schemas.microsoft.com/office/drawing/2014/chart" uri="{C3380CC4-5D6E-409C-BE32-E72D297353CC}">
              <c16:uniqueId val="{00000003-9CF7-4C48-86F6-301D0C35801E}"/>
            </c:ext>
          </c:extLst>
        </c:ser>
        <c:ser>
          <c:idx val="4"/>
          <c:order val="4"/>
          <c:tx>
            <c:strRef>
              <c:f>Sheet1!$A$6</c:f>
              <c:strCache>
                <c:ptCount val="1"/>
                <c:pt idx="0">
                  <c:v>Vet ej/Ej svar</c:v>
                </c:pt>
              </c:strCache>
            </c:strRef>
          </c:tx>
          <c:spPr>
            <a:solidFill>
              <a:schemeClr val="bg1"/>
            </a:solidFill>
            <a:ln w="3175">
              <a:solidFill>
                <a:srgbClr val="A6A6A6"/>
              </a:solid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333333"/>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Samtliga</c:v>
                </c:pt>
                <c:pt idx="1">
                  <c:v>18-34 år</c:v>
                </c:pt>
                <c:pt idx="2">
                  <c:v>35-49 år</c:v>
                </c:pt>
                <c:pt idx="3">
                  <c:v>50-64 år</c:v>
                </c:pt>
                <c:pt idx="4">
                  <c:v>65 år och mer</c:v>
                </c:pt>
              </c:strCache>
            </c:strRef>
          </c:cat>
          <c:val>
            <c:numRef>
              <c:f>Sheet1!$B$6:$F$6</c:f>
              <c:numCache>
                <c:formatCode>General</c:formatCode>
                <c:ptCount val="5"/>
                <c:pt idx="0">
                  <c:v>1.3716999999999999</c:v>
                </c:pt>
                <c:pt idx="1">
                  <c:v>1.8219000000000001</c:v>
                </c:pt>
                <c:pt idx="2">
                  <c:v>0</c:v>
                </c:pt>
                <c:pt idx="3">
                  <c:v>1.3991</c:v>
                </c:pt>
                <c:pt idx="4">
                  <c:v>2.8892000000000002</c:v>
                </c:pt>
              </c:numCache>
            </c:numRef>
          </c:val>
          <c:extLst>
            <c:ext xmlns:c16="http://schemas.microsoft.com/office/drawing/2014/chart" uri="{C3380CC4-5D6E-409C-BE32-E72D297353CC}">
              <c16:uniqueId val="{00000004-9CF7-4C48-86F6-301D0C35801E}"/>
            </c:ext>
          </c:extLst>
        </c:ser>
        <c:dLbls>
          <c:showLegendKey val="0"/>
          <c:showVal val="0"/>
          <c:showCatName val="0"/>
          <c:showSerName val="0"/>
          <c:showPercent val="0"/>
          <c:showBubbleSize val="0"/>
        </c:dLbls>
        <c:gapWidth val="75"/>
        <c:overlap val="100"/>
        <c:axId val="134646400"/>
        <c:axId val="134656384"/>
      </c:barChart>
      <c:catAx>
        <c:axId val="134646400"/>
        <c:scaling>
          <c:orientation val="maxMin"/>
        </c:scaling>
        <c:delete val="0"/>
        <c:axPos val="l"/>
        <c:numFmt formatCode="General" sourceLinked="1"/>
        <c:majorTickMark val="none"/>
        <c:minorTickMark val="none"/>
        <c:tickLblPos val="nextTo"/>
        <c:spPr>
          <a:ln w="12651">
            <a:noFill/>
            <a:prstDash val="solid"/>
          </a:ln>
        </c:spPr>
        <c:txPr>
          <a:bodyPr rot="0" vert="horz"/>
          <a:lstStyle/>
          <a:p>
            <a:pPr rtl="0">
              <a:defRPr sz="1300" b="0" i="0" u="none" strike="noStrike" baseline="0">
                <a:solidFill>
                  <a:srgbClr val="333333"/>
                </a:solidFill>
                <a:latin typeface="+mn-lt"/>
                <a:ea typeface="Verdana"/>
                <a:cs typeface="Calibri" pitchFamily="34" charset="0"/>
              </a:defRPr>
            </a:pPr>
            <a:endParaRPr lang="sv-SE"/>
          </a:p>
        </c:txPr>
        <c:crossAx val="134656384"/>
        <c:crosses val="autoZero"/>
        <c:auto val="1"/>
        <c:lblAlgn val="ctr"/>
        <c:lblOffset val="100"/>
        <c:tickLblSkip val="1"/>
        <c:tickMarkSkip val="1"/>
        <c:noMultiLvlLbl val="0"/>
      </c:catAx>
      <c:valAx>
        <c:axId val="134656384"/>
        <c:scaling>
          <c:orientation val="minMax"/>
        </c:scaling>
        <c:delete val="0"/>
        <c:axPos val="b"/>
        <c:majorGridlines>
          <c:spPr>
            <a:ln w="12651">
              <a:solidFill>
                <a:srgbClr val="C0C0C0"/>
              </a:solidFill>
              <a:prstDash val="solid"/>
            </a:ln>
            <a:effectLst/>
          </c:spPr>
        </c:majorGridlines>
        <c:numFmt formatCode="0%" sourceLinked="0"/>
        <c:majorTickMark val="out"/>
        <c:minorTickMark val="none"/>
        <c:tickLblPos val="nextTo"/>
        <c:spPr>
          <a:ln w="12651">
            <a:solidFill>
              <a:srgbClr val="FFFFFF"/>
            </a:solidFill>
            <a:prstDash val="solid"/>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34646400"/>
        <c:crosses val="max"/>
        <c:crossBetween val="between"/>
        <c:majorUnit val="0.2"/>
      </c:valAx>
      <c:spPr>
        <a:noFill/>
        <a:ln w="25302">
          <a:noFill/>
        </a:ln>
      </c:spPr>
    </c:plotArea>
    <c:legend>
      <c:legendPos val="b"/>
      <c:layout>
        <c:manualLayout>
          <c:xMode val="edge"/>
          <c:yMode val="edge"/>
          <c:x val="0.1988768011144868"/>
          <c:y val="0.91562082849460003"/>
          <c:w val="0.65684104233873586"/>
          <c:h val="8.2237845818221966E-2"/>
        </c:manualLayout>
      </c:layout>
      <c:overlay val="0"/>
      <c:spPr>
        <a:noFill/>
        <a:ln w="25302">
          <a:noFill/>
        </a:ln>
      </c:spPr>
      <c:txPr>
        <a:bodyPr/>
        <a:lstStyle/>
        <a:p>
          <a:pPr>
            <a:defRPr sz="13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1793" b="1" i="0" u="none" strike="noStrike" baseline="0">
          <a:solidFill>
            <a:schemeClr val="tx1"/>
          </a:solidFill>
          <a:latin typeface="Trebuchet MS"/>
          <a:ea typeface="Trebuchet MS"/>
          <a:cs typeface="Trebuchet MS"/>
        </a:defRPr>
      </a:pPr>
      <a:endParaRPr lang="sv-SE"/>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122289102466628"/>
          <c:y val="7.7055981437096882E-2"/>
          <c:w val="0.59926730799184935"/>
          <c:h val="0.76033158129247624"/>
        </c:manualLayout>
      </c:layout>
      <c:barChart>
        <c:barDir val="col"/>
        <c:grouping val="stacked"/>
        <c:varyColors val="0"/>
        <c:ser>
          <c:idx val="1"/>
          <c:order val="0"/>
          <c:tx>
            <c:strRef>
              <c:f>Sheet1!$B$1</c:f>
              <c:strCache>
                <c:ptCount val="1"/>
                <c:pt idx="0">
                  <c:v>Inte alls </c:v>
                </c:pt>
              </c:strCache>
            </c:strRef>
          </c:tx>
          <c:spPr>
            <a:solidFill>
              <a:srgbClr val="8C2E2C"/>
            </a:solidFill>
            <a:ln w="11115">
              <a:noFill/>
              <a:prstDash val="solid"/>
            </a:ln>
            <a:effectLst/>
            <a:scene3d>
              <a:camera prst="orthographicFront"/>
              <a:lightRig rig="threePt" dir="t"/>
            </a:scene3d>
            <a:sp3d/>
          </c:spPr>
          <c:invertIfNegative val="0"/>
          <c:dLbls>
            <c:numFmt formatCode="#,##0;#,##0" sourceLinked="0"/>
            <c:spPr>
              <a:noFill/>
              <a:ln w="22231">
                <a:noFill/>
              </a:ln>
            </c:spPr>
            <c:txPr>
              <a:bodyPr/>
              <a:lstStyle/>
              <a:p>
                <a:pPr>
                  <a:defRPr sz="1100" b="0" i="0" u="none" strike="noStrike" baseline="0">
                    <a:solidFill>
                      <a:schemeClr val="bg1"/>
                    </a:solidFill>
                    <a:latin typeface="+mn-lt"/>
                    <a:ea typeface="Verdana"/>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Närområdet</c:v>
                </c:pt>
                <c:pt idx="1">
                  <c:v>Skåne</c:v>
                </c:pt>
                <c:pt idx="3">
                  <c:v>Närområdet</c:v>
                </c:pt>
                <c:pt idx="4">
                  <c:v>Skåne</c:v>
                </c:pt>
              </c:strCache>
            </c:strRef>
          </c:cat>
          <c:val>
            <c:numRef>
              <c:f>Sheet1!$B$2:$B$6</c:f>
              <c:numCache>
                <c:formatCode>General</c:formatCode>
                <c:ptCount val="5"/>
                <c:pt idx="0">
                  <c:v>42.061100000000003</c:v>
                </c:pt>
                <c:pt idx="1">
                  <c:v>58.262799999999999</c:v>
                </c:pt>
                <c:pt idx="3">
                  <c:v>51.904200000000003</c:v>
                </c:pt>
                <c:pt idx="4">
                  <c:v>63.9617</c:v>
                </c:pt>
              </c:numCache>
            </c:numRef>
          </c:val>
          <c:extLst>
            <c:ext xmlns:c16="http://schemas.microsoft.com/office/drawing/2014/chart" uri="{C3380CC4-5D6E-409C-BE32-E72D297353CC}">
              <c16:uniqueId val="{00000000-4575-4BF4-9ED8-5C0A891F95B4}"/>
            </c:ext>
          </c:extLst>
        </c:ser>
        <c:ser>
          <c:idx val="0"/>
          <c:order val="1"/>
          <c:tx>
            <c:strRef>
              <c:f>Sheet1!$C$1</c:f>
              <c:strCache>
                <c:ptCount val="1"/>
                <c:pt idx="0">
                  <c:v>Ganska dåligt </c:v>
                </c:pt>
              </c:strCache>
            </c:strRef>
          </c:tx>
          <c:spPr>
            <a:solidFill>
              <a:srgbClr val="DF9B99"/>
            </a:solidFill>
            <a:ln w="33346">
              <a:noFill/>
              <a:prstDash val="solid"/>
            </a:ln>
            <a:effectLst/>
            <a:scene3d>
              <a:camera prst="orthographicFront"/>
              <a:lightRig rig="threePt" dir="t"/>
            </a:scene3d>
            <a:sp3d/>
          </c:spPr>
          <c:invertIfNegative val="0"/>
          <c:dLbls>
            <c:numFmt formatCode="#,##0;#,##0" sourceLinked="0"/>
            <c:spPr>
              <a:noFill/>
              <a:ln>
                <a:noFill/>
              </a:ln>
              <a:effectLst/>
            </c:spPr>
            <c:txPr>
              <a:bodyPr/>
              <a:lstStyle/>
              <a:p>
                <a:pPr>
                  <a:defRPr sz="1100">
                    <a:solidFill>
                      <a:srgbClr val="000000"/>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Närområdet</c:v>
                </c:pt>
                <c:pt idx="1">
                  <c:v>Skåne</c:v>
                </c:pt>
                <c:pt idx="3">
                  <c:v>Närområdet</c:v>
                </c:pt>
                <c:pt idx="4">
                  <c:v>Skåne</c:v>
                </c:pt>
              </c:strCache>
            </c:strRef>
          </c:cat>
          <c:val>
            <c:numRef>
              <c:f>Sheet1!$C$2:$C$6</c:f>
              <c:numCache>
                <c:formatCode>General</c:formatCode>
                <c:ptCount val="5"/>
                <c:pt idx="0">
                  <c:v>33.375700000000002</c:v>
                </c:pt>
                <c:pt idx="1">
                  <c:v>28.5304</c:v>
                </c:pt>
                <c:pt idx="3">
                  <c:v>25.779900000000001</c:v>
                </c:pt>
                <c:pt idx="4">
                  <c:v>23.466699999999999</c:v>
                </c:pt>
              </c:numCache>
            </c:numRef>
          </c:val>
          <c:extLst>
            <c:ext xmlns:c16="http://schemas.microsoft.com/office/drawing/2014/chart" uri="{C3380CC4-5D6E-409C-BE32-E72D297353CC}">
              <c16:uniqueId val="{00000001-4575-4BF4-9ED8-5C0A891F95B4}"/>
            </c:ext>
          </c:extLst>
        </c:ser>
        <c:ser>
          <c:idx val="2"/>
          <c:order val="2"/>
          <c:tx>
            <c:strRef>
              <c:f>Sheet1!$D$1</c:f>
              <c:strCache>
                <c:ptCount val="1"/>
                <c:pt idx="0">
                  <c:v>Ganska väl </c:v>
                </c:pt>
              </c:strCache>
            </c:strRef>
          </c:tx>
          <c:spPr>
            <a:solidFill>
              <a:srgbClr val="86AED6"/>
            </a:solidFill>
            <a:ln w="33346">
              <a:noFill/>
              <a:prstDash val="solid"/>
            </a:ln>
            <a:effectLst/>
            <a:scene3d>
              <a:camera prst="orthographicFront"/>
              <a:lightRig rig="threePt" dir="t"/>
            </a:scene3d>
            <a:sp3d/>
          </c:spPr>
          <c:invertIfNegative val="0"/>
          <c:dLbls>
            <c:numFmt formatCode="#,##0" sourceLinked="0"/>
            <c:spPr>
              <a:noFill/>
              <a:ln>
                <a:noFill/>
              </a:ln>
              <a:effectLst/>
            </c:spPr>
            <c:txPr>
              <a:bodyPr/>
              <a:lstStyle/>
              <a:p>
                <a:pPr>
                  <a:defRPr sz="1100">
                    <a:solidFill>
                      <a:srgbClr val="333333"/>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Närområdet</c:v>
                </c:pt>
                <c:pt idx="1">
                  <c:v>Skåne</c:v>
                </c:pt>
                <c:pt idx="3">
                  <c:v>Närområdet</c:v>
                </c:pt>
                <c:pt idx="4">
                  <c:v>Skåne</c:v>
                </c:pt>
              </c:strCache>
            </c:strRef>
          </c:cat>
          <c:val>
            <c:numRef>
              <c:f>Sheet1!$D$2:$D$6</c:f>
              <c:numCache>
                <c:formatCode>General</c:formatCode>
                <c:ptCount val="5"/>
                <c:pt idx="0">
                  <c:v>18.536100000000001</c:v>
                </c:pt>
                <c:pt idx="1">
                  <c:v>10.171200000000001</c:v>
                </c:pt>
                <c:pt idx="3">
                  <c:v>14.3002</c:v>
                </c:pt>
                <c:pt idx="4">
                  <c:v>7.9225000000000003</c:v>
                </c:pt>
              </c:numCache>
            </c:numRef>
          </c:val>
          <c:extLst>
            <c:ext xmlns:c16="http://schemas.microsoft.com/office/drawing/2014/chart" uri="{C3380CC4-5D6E-409C-BE32-E72D297353CC}">
              <c16:uniqueId val="{00000002-4575-4BF4-9ED8-5C0A891F95B4}"/>
            </c:ext>
          </c:extLst>
        </c:ser>
        <c:ser>
          <c:idx val="3"/>
          <c:order val="3"/>
          <c:tx>
            <c:strRef>
              <c:f>Sheet1!$E$1</c:f>
              <c:strCache>
                <c:ptCount val="1"/>
                <c:pt idx="0">
                  <c:v>Mycket väl </c:v>
                </c:pt>
              </c:strCache>
            </c:strRef>
          </c:tx>
          <c:spPr>
            <a:solidFill>
              <a:srgbClr val="224768"/>
            </a:solidFill>
            <a:effectLst/>
            <a:scene3d>
              <a:camera prst="orthographicFront"/>
              <a:lightRig rig="threePt" dir="t"/>
            </a:scene3d>
            <a:sp3d/>
          </c:spPr>
          <c:invertIfNegative val="0"/>
          <c:dLbls>
            <c:dLbl>
              <c:idx val="9"/>
              <c:numFmt formatCode="#,##0" sourceLinked="0"/>
              <c:spPr>
                <a:noFill/>
              </c:spPr>
              <c:txPr>
                <a:bodyPr/>
                <a:lstStyle/>
                <a:p>
                  <a:pPr>
                    <a:defRPr sz="1100">
                      <a:solidFill>
                        <a:schemeClr val="bg1"/>
                      </a:solidFill>
                      <a:latin typeface="+mn-lt"/>
                      <a:cs typeface="Calibri" pitchFamily="34" charset="0"/>
                    </a:defRPr>
                  </a:pPr>
                  <a:endParaRPr lang="sv-SE"/>
                </a:p>
              </c:txPr>
              <c:dLblPos val="ctr"/>
              <c:showLegendKey val="0"/>
              <c:showVal val="1"/>
              <c:showCatName val="0"/>
              <c:showSerName val="0"/>
              <c:showPercent val="0"/>
              <c:showBubbleSize val="0"/>
              <c:extLst>
                <c:ext xmlns:c16="http://schemas.microsoft.com/office/drawing/2014/chart" uri="{C3380CC4-5D6E-409C-BE32-E72D297353CC}">
                  <c16:uniqueId val="{00000000-E2A8-4D60-86D6-4956A58D31BA}"/>
                </c:ext>
              </c:extLst>
            </c:dLbl>
            <c:numFmt formatCode="#,##0" sourceLinked="0"/>
            <c:spPr>
              <a:noFill/>
              <a:ln>
                <a:noFill/>
              </a:ln>
              <a:effectLst/>
            </c:spPr>
            <c:txPr>
              <a:bodyPr/>
              <a:lstStyle/>
              <a:p>
                <a:pPr>
                  <a:defRPr sz="1100">
                    <a:solidFill>
                      <a:schemeClr val="bg1"/>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Närområdet</c:v>
                </c:pt>
                <c:pt idx="1">
                  <c:v>Skåne</c:v>
                </c:pt>
                <c:pt idx="3">
                  <c:v>Närområdet</c:v>
                </c:pt>
                <c:pt idx="4">
                  <c:v>Skåne</c:v>
                </c:pt>
              </c:strCache>
            </c:strRef>
          </c:cat>
          <c:val>
            <c:numRef>
              <c:f>Sheet1!$E$2:$E$6</c:f>
              <c:numCache>
                <c:formatCode>General</c:formatCode>
                <c:ptCount val="5"/>
                <c:pt idx="0">
                  <c:v>4.9542999999999999</c:v>
                </c:pt>
                <c:pt idx="1">
                  <c:v>1.5354000000000001</c:v>
                </c:pt>
                <c:pt idx="3">
                  <c:v>3.6055000000000001</c:v>
                </c:pt>
                <c:pt idx="4">
                  <c:v>1.359</c:v>
                </c:pt>
              </c:numCache>
            </c:numRef>
          </c:val>
          <c:extLst>
            <c:ext xmlns:c16="http://schemas.microsoft.com/office/drawing/2014/chart" uri="{C3380CC4-5D6E-409C-BE32-E72D297353CC}">
              <c16:uniqueId val="{00000004-4575-4BF4-9ED8-5C0A891F95B4}"/>
            </c:ext>
          </c:extLst>
        </c:ser>
        <c:ser>
          <c:idx val="4"/>
          <c:order val="4"/>
          <c:tx>
            <c:strRef>
              <c:f>Sheet1!$F$1</c:f>
              <c:strCache>
                <c:ptCount val="1"/>
                <c:pt idx="0">
                  <c:v>Vet ej/Ej svar </c:v>
                </c:pt>
              </c:strCache>
            </c:strRef>
          </c:tx>
          <c:spPr>
            <a:solidFill>
              <a:schemeClr val="bg1"/>
            </a:solidFill>
            <a:ln>
              <a:solidFill>
                <a:schemeClr val="bg1">
                  <a:lumMod val="75000"/>
                </a:schemeClr>
              </a:solidFill>
            </a:ln>
          </c:spPr>
          <c:invertIfNegative val="0"/>
          <c:dLbls>
            <c:numFmt formatCode="#,##0" sourceLinked="0"/>
            <c:spPr>
              <a:noFill/>
              <a:ln>
                <a:noFill/>
              </a:ln>
              <a:effectLst/>
            </c:spPr>
            <c:txPr>
              <a:bodyPr/>
              <a:lstStyle/>
              <a:p>
                <a:pPr>
                  <a:defRPr>
                    <a:latin typeface="+mn-lt"/>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Närområdet</c:v>
                </c:pt>
                <c:pt idx="1">
                  <c:v>Skåne</c:v>
                </c:pt>
                <c:pt idx="3">
                  <c:v>Närområdet</c:v>
                </c:pt>
                <c:pt idx="4">
                  <c:v>Skåne</c:v>
                </c:pt>
              </c:strCache>
            </c:strRef>
          </c:cat>
          <c:val>
            <c:numRef>
              <c:f>Sheet1!$F$2:$F$6</c:f>
              <c:numCache>
                <c:formatCode>General</c:formatCode>
                <c:ptCount val="5"/>
                <c:pt idx="0">
                  <c:v>1.0728</c:v>
                </c:pt>
                <c:pt idx="1">
                  <c:v>1.5002</c:v>
                </c:pt>
                <c:pt idx="3">
                  <c:v>4.4103000000000003</c:v>
                </c:pt>
                <c:pt idx="4">
                  <c:v>3.29</c:v>
                </c:pt>
              </c:numCache>
            </c:numRef>
          </c:val>
          <c:extLst>
            <c:ext xmlns:c16="http://schemas.microsoft.com/office/drawing/2014/chart" uri="{C3380CC4-5D6E-409C-BE32-E72D297353CC}">
              <c16:uniqueId val="{00000005-4575-4BF4-9ED8-5C0A891F95B4}"/>
            </c:ext>
          </c:extLst>
        </c:ser>
        <c:dLbls>
          <c:showLegendKey val="0"/>
          <c:showVal val="1"/>
          <c:showCatName val="0"/>
          <c:showSerName val="0"/>
          <c:showPercent val="0"/>
          <c:showBubbleSize val="0"/>
        </c:dLbls>
        <c:gapWidth val="61"/>
        <c:overlap val="100"/>
        <c:axId val="112201728"/>
        <c:axId val="112203264"/>
      </c:barChart>
      <c:catAx>
        <c:axId val="112201728"/>
        <c:scaling>
          <c:orientation val="minMax"/>
        </c:scaling>
        <c:delete val="0"/>
        <c:axPos val="b"/>
        <c:numFmt formatCode="General" sourceLinked="1"/>
        <c:majorTickMark val="none"/>
        <c:minorTickMark val="none"/>
        <c:tickLblPos val="low"/>
        <c:spPr>
          <a:ln w="11115">
            <a:solidFill>
              <a:schemeClr val="tx1">
                <a:lumMod val="50000"/>
                <a:lumOff val="50000"/>
              </a:schemeClr>
            </a:solidFill>
            <a:prstDash val="solid"/>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12203264"/>
        <c:crossesAt val="0"/>
        <c:auto val="0"/>
        <c:lblAlgn val="ctr"/>
        <c:lblOffset val="100"/>
        <c:tickLblSkip val="1"/>
        <c:tickMarkSkip val="1"/>
        <c:noMultiLvlLbl val="0"/>
      </c:catAx>
      <c:valAx>
        <c:axId val="112203264"/>
        <c:scaling>
          <c:orientation val="minMax"/>
          <c:max val="100"/>
          <c:min val="0"/>
        </c:scaling>
        <c:delete val="0"/>
        <c:axPos val="l"/>
        <c:majorGridlines>
          <c:spPr>
            <a:ln w="11115">
              <a:solidFill>
                <a:srgbClr val="C0C0C0"/>
              </a:solidFill>
              <a:prstDash val="solid"/>
            </a:ln>
            <a:effectLst/>
          </c:spPr>
        </c:majorGridlines>
        <c:numFmt formatCode="General" sourceLinked="1"/>
        <c:majorTickMark val="none"/>
        <c:minorTickMark val="none"/>
        <c:tickLblPos val="nextTo"/>
        <c:spPr>
          <a:ln w="833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12201728"/>
        <c:crosses val="autoZero"/>
        <c:crossBetween val="between"/>
        <c:majorUnit val="20"/>
        <c:minorUnit val="2"/>
      </c:valAx>
      <c:spPr>
        <a:noFill/>
        <a:ln w="22231">
          <a:noFill/>
        </a:ln>
      </c:spPr>
    </c:plotArea>
    <c:legend>
      <c:legendPos val="r"/>
      <c:layout>
        <c:manualLayout>
          <c:xMode val="edge"/>
          <c:yMode val="edge"/>
          <c:x val="0.82077251127471862"/>
          <c:y val="0.19231683679831041"/>
          <c:w val="0.12251247853647329"/>
          <c:h val="0.36952197549737736"/>
        </c:manualLayout>
      </c:layout>
      <c:overlay val="0"/>
      <c:spPr>
        <a:solidFill>
          <a:schemeClr val="bg1"/>
        </a:solidFill>
        <a:ln w="22231">
          <a:noFill/>
        </a:ln>
      </c:spPr>
      <c:txPr>
        <a:bodyPr/>
        <a:lstStyle/>
        <a:p>
          <a:pPr>
            <a:defRPr sz="13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5" b="0" i="0" u="none" strike="noStrike" baseline="0">
          <a:solidFill>
            <a:schemeClr val="tx1"/>
          </a:solidFill>
          <a:latin typeface="Arial"/>
          <a:ea typeface="Arial"/>
          <a:cs typeface="Arial"/>
        </a:defRPr>
      </a:pPr>
      <a:endParaRPr lang="sv-SE"/>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019856872271638"/>
          <c:y val="2.5974025974026042E-2"/>
          <c:w val="0.59414920474057564"/>
          <c:h val="0.74330426473946654"/>
        </c:manualLayout>
      </c:layout>
      <c:barChart>
        <c:barDir val="col"/>
        <c:grouping val="percentStacked"/>
        <c:varyColors val="0"/>
        <c:ser>
          <c:idx val="1"/>
          <c:order val="0"/>
          <c:tx>
            <c:strRef>
              <c:f>Sheet1!$B$1</c:f>
              <c:strCache>
                <c:ptCount val="1"/>
                <c:pt idx="0">
                  <c:v>Positiv</c:v>
                </c:pt>
              </c:strCache>
            </c:strRef>
          </c:tx>
          <c:spPr>
            <a:solidFill>
              <a:srgbClr val="224768"/>
            </a:solidFill>
            <a:ln w="3175">
              <a:solidFill>
                <a:srgbClr val="A6A6A6"/>
              </a:solidFill>
              <a:prstDash val="solid"/>
            </a:ln>
            <a:effectLst/>
            <a:scene3d>
              <a:camera prst="orthographicFront"/>
              <a:lightRig rig="threePt" dir="t"/>
            </a:scene3d>
            <a:sp3d/>
          </c:spPr>
          <c:invertIfNegative val="0"/>
          <c:dLbls>
            <c:numFmt formatCode="#,##0;#,##0" sourceLinked="0"/>
            <c:spPr>
              <a:noFill/>
              <a:ln w="22231">
                <a:noFill/>
              </a:ln>
            </c:spPr>
            <c:txPr>
              <a:bodyPr/>
              <a:lstStyle/>
              <a:p>
                <a:pPr>
                  <a:defRPr sz="1050" b="0" i="0" u="none" strike="noStrike" baseline="0">
                    <a:solidFill>
                      <a:srgbClr val="FFFFFF"/>
                    </a:solidFill>
                    <a:latin typeface="+mn-lt"/>
                    <a:ea typeface="Verdana"/>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Närområdet</c:v>
                </c:pt>
                <c:pt idx="1">
                  <c:v>Skåne</c:v>
                </c:pt>
                <c:pt idx="3">
                  <c:v>Närområdet</c:v>
                </c:pt>
                <c:pt idx="4">
                  <c:v>Skåne</c:v>
                </c:pt>
              </c:strCache>
            </c:strRef>
          </c:cat>
          <c:val>
            <c:numRef>
              <c:f>Sheet1!$B$2:$B$6</c:f>
              <c:numCache>
                <c:formatCode>General</c:formatCode>
                <c:ptCount val="5"/>
                <c:pt idx="0">
                  <c:v>25.869499999999999</c:v>
                </c:pt>
                <c:pt idx="1">
                  <c:v>18.2075</c:v>
                </c:pt>
                <c:pt idx="3">
                  <c:v>36.539700000000003</c:v>
                </c:pt>
                <c:pt idx="4">
                  <c:v>22.129799999999999</c:v>
                </c:pt>
              </c:numCache>
            </c:numRef>
          </c:val>
          <c:extLst>
            <c:ext xmlns:c16="http://schemas.microsoft.com/office/drawing/2014/chart" uri="{C3380CC4-5D6E-409C-BE32-E72D297353CC}">
              <c16:uniqueId val="{00000000-3744-486C-BED5-94D64E70A4DA}"/>
            </c:ext>
          </c:extLst>
        </c:ser>
        <c:ser>
          <c:idx val="0"/>
          <c:order val="1"/>
          <c:tx>
            <c:strRef>
              <c:f>Sheet1!$C$1</c:f>
              <c:strCache>
                <c:ptCount val="1"/>
                <c:pt idx="0">
                  <c:v>Varken eller</c:v>
                </c:pt>
              </c:strCache>
            </c:strRef>
          </c:tx>
          <c:spPr>
            <a:solidFill>
              <a:srgbClr val="A6A6A6"/>
            </a:solidFill>
            <a:ln w="3175">
              <a:solidFill>
                <a:srgbClr val="A6A6A6"/>
              </a:solidFill>
              <a:prstDash val="solid"/>
            </a:ln>
            <a:effectLst/>
            <a:scene3d>
              <a:camera prst="orthographicFront"/>
              <a:lightRig rig="threePt" dir="t"/>
            </a:scene3d>
            <a:sp3d/>
          </c:spPr>
          <c:invertIfNegative val="0"/>
          <c:dLbls>
            <c:numFmt formatCode="#,##0;#,##0" sourceLinked="0"/>
            <c:spPr>
              <a:noFill/>
              <a:ln>
                <a:noFill/>
              </a:ln>
              <a:effectLst/>
            </c:spPr>
            <c:txPr>
              <a:bodyPr/>
              <a:lstStyle/>
              <a:p>
                <a:pPr>
                  <a:defRPr sz="1050">
                    <a:solidFill>
                      <a:schemeClr val="bg1"/>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Närområdet</c:v>
                </c:pt>
                <c:pt idx="1">
                  <c:v>Skåne</c:v>
                </c:pt>
                <c:pt idx="3">
                  <c:v>Närområdet</c:v>
                </c:pt>
                <c:pt idx="4">
                  <c:v>Skåne</c:v>
                </c:pt>
              </c:strCache>
            </c:strRef>
          </c:cat>
          <c:val>
            <c:numRef>
              <c:f>Sheet1!$C$2:$C$6</c:f>
              <c:numCache>
                <c:formatCode>General</c:formatCode>
                <c:ptCount val="5"/>
                <c:pt idx="0">
                  <c:v>27.0824</c:v>
                </c:pt>
                <c:pt idx="1">
                  <c:v>30.443899999999999</c:v>
                </c:pt>
                <c:pt idx="3">
                  <c:v>22.0364</c:v>
                </c:pt>
                <c:pt idx="4">
                  <c:v>26.3596</c:v>
                </c:pt>
              </c:numCache>
            </c:numRef>
          </c:val>
          <c:extLst>
            <c:ext xmlns:c16="http://schemas.microsoft.com/office/drawing/2014/chart" uri="{C3380CC4-5D6E-409C-BE32-E72D297353CC}">
              <c16:uniqueId val="{00000001-3744-486C-BED5-94D64E70A4DA}"/>
            </c:ext>
          </c:extLst>
        </c:ser>
        <c:ser>
          <c:idx val="2"/>
          <c:order val="2"/>
          <c:tx>
            <c:strRef>
              <c:f>Sheet1!$D$1</c:f>
              <c:strCache>
                <c:ptCount val="1"/>
                <c:pt idx="0">
                  <c:v>Negativ</c:v>
                </c:pt>
              </c:strCache>
            </c:strRef>
          </c:tx>
          <c:spPr>
            <a:solidFill>
              <a:srgbClr val="8C2E2C"/>
            </a:solidFill>
            <a:ln w="3175">
              <a:solidFill>
                <a:srgbClr val="A6A6A6"/>
              </a:solidFill>
              <a:prstDash val="solid"/>
            </a:ln>
            <a:effectLst/>
            <a:scene3d>
              <a:camera prst="orthographicFront"/>
              <a:lightRig rig="threePt" dir="t"/>
            </a:scene3d>
            <a:sp3d/>
          </c:spPr>
          <c:invertIfNegative val="0"/>
          <c:dLbls>
            <c:numFmt formatCode="#,##0" sourceLinked="0"/>
            <c:spPr>
              <a:noFill/>
              <a:ln>
                <a:noFill/>
              </a:ln>
              <a:effectLst/>
            </c:spPr>
            <c:txPr>
              <a:bodyPr/>
              <a:lstStyle/>
              <a:p>
                <a:pPr>
                  <a:defRPr sz="1050">
                    <a:solidFill>
                      <a:schemeClr val="bg1"/>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Närområdet</c:v>
                </c:pt>
                <c:pt idx="1">
                  <c:v>Skåne</c:v>
                </c:pt>
                <c:pt idx="3">
                  <c:v>Närområdet</c:v>
                </c:pt>
                <c:pt idx="4">
                  <c:v>Skåne</c:v>
                </c:pt>
              </c:strCache>
            </c:strRef>
          </c:cat>
          <c:val>
            <c:numRef>
              <c:f>Sheet1!$D$2:$D$6</c:f>
              <c:numCache>
                <c:formatCode>General</c:formatCode>
                <c:ptCount val="5"/>
                <c:pt idx="0">
                  <c:v>14.2202</c:v>
                </c:pt>
                <c:pt idx="1">
                  <c:v>12.562900000000001</c:v>
                </c:pt>
                <c:pt idx="3">
                  <c:v>13.513400000000001</c:v>
                </c:pt>
                <c:pt idx="4">
                  <c:v>19.921399999999998</c:v>
                </c:pt>
              </c:numCache>
            </c:numRef>
          </c:val>
          <c:extLst>
            <c:ext xmlns:c16="http://schemas.microsoft.com/office/drawing/2014/chart" uri="{C3380CC4-5D6E-409C-BE32-E72D297353CC}">
              <c16:uniqueId val="{00000002-3744-486C-BED5-94D64E70A4DA}"/>
            </c:ext>
          </c:extLst>
        </c:ser>
        <c:ser>
          <c:idx val="3"/>
          <c:order val="3"/>
          <c:tx>
            <c:strRef>
              <c:f>Sheet1!$E$1</c:f>
              <c:strCache>
                <c:ptCount val="1"/>
                <c:pt idx="0">
                  <c:v>Vet ej/Ej svar</c:v>
                </c:pt>
              </c:strCache>
            </c:strRef>
          </c:tx>
          <c:spPr>
            <a:solidFill>
              <a:schemeClr val="bg1"/>
            </a:solidFill>
            <a:ln w="3175">
              <a:solidFill>
                <a:schemeClr val="bg1">
                  <a:lumMod val="75000"/>
                </a:schemeClr>
              </a:solidFill>
            </a:ln>
            <a:effectLst/>
            <a:scene3d>
              <a:camera prst="orthographicFront"/>
              <a:lightRig rig="threePt" dir="t"/>
            </a:scene3d>
            <a:sp3d/>
          </c:spPr>
          <c:invertIfNegative val="0"/>
          <c:dLbls>
            <c:numFmt formatCode="#,##0" sourceLinked="0"/>
            <c:spPr>
              <a:noFill/>
              <a:ln>
                <a:noFill/>
              </a:ln>
              <a:effectLst/>
            </c:spPr>
            <c:txPr>
              <a:bodyPr/>
              <a:lstStyle/>
              <a:p>
                <a:pPr>
                  <a:defRPr sz="1050">
                    <a:solidFill>
                      <a:srgbClr val="333333"/>
                    </a:solidFill>
                    <a:latin typeface="+mn-lt"/>
                    <a:cs typeface="Calibri"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Närområdet</c:v>
                </c:pt>
                <c:pt idx="1">
                  <c:v>Skåne</c:v>
                </c:pt>
                <c:pt idx="3">
                  <c:v>Närområdet</c:v>
                </c:pt>
                <c:pt idx="4">
                  <c:v>Skåne</c:v>
                </c:pt>
              </c:strCache>
            </c:strRef>
          </c:cat>
          <c:val>
            <c:numRef>
              <c:f>Sheet1!$E$2:$E$6</c:f>
              <c:numCache>
                <c:formatCode>General</c:formatCode>
                <c:ptCount val="5"/>
                <c:pt idx="0">
                  <c:v>32.8279</c:v>
                </c:pt>
                <c:pt idx="1">
                  <c:v>38.785699999999999</c:v>
                </c:pt>
                <c:pt idx="3">
                  <c:v>27.910499999999999</c:v>
                </c:pt>
                <c:pt idx="4">
                  <c:v>31.589300000000001</c:v>
                </c:pt>
              </c:numCache>
            </c:numRef>
          </c:val>
          <c:extLst>
            <c:ext xmlns:c16="http://schemas.microsoft.com/office/drawing/2014/chart" uri="{C3380CC4-5D6E-409C-BE32-E72D297353CC}">
              <c16:uniqueId val="{00000003-3744-486C-BED5-94D64E70A4DA}"/>
            </c:ext>
          </c:extLst>
        </c:ser>
        <c:dLbls>
          <c:showLegendKey val="0"/>
          <c:showVal val="1"/>
          <c:showCatName val="0"/>
          <c:showSerName val="0"/>
          <c:showPercent val="0"/>
          <c:showBubbleSize val="0"/>
        </c:dLbls>
        <c:gapWidth val="59"/>
        <c:overlap val="100"/>
        <c:axId val="112349952"/>
        <c:axId val="112351488"/>
      </c:barChart>
      <c:catAx>
        <c:axId val="112349952"/>
        <c:scaling>
          <c:orientation val="minMax"/>
        </c:scaling>
        <c:delete val="0"/>
        <c:axPos val="b"/>
        <c:numFmt formatCode="General" sourceLinked="1"/>
        <c:majorTickMark val="none"/>
        <c:minorTickMark val="none"/>
        <c:tickLblPos val="low"/>
        <c:spPr>
          <a:ln w="11115">
            <a:solidFill>
              <a:schemeClr val="tx1">
                <a:lumMod val="50000"/>
                <a:lumOff val="50000"/>
              </a:schemeClr>
            </a:solidFill>
            <a:prstDash val="solid"/>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12351488"/>
        <c:crossesAt val="0"/>
        <c:auto val="0"/>
        <c:lblAlgn val="ctr"/>
        <c:lblOffset val="100"/>
        <c:tickLblSkip val="1"/>
        <c:tickMarkSkip val="1"/>
        <c:noMultiLvlLbl val="0"/>
      </c:catAx>
      <c:valAx>
        <c:axId val="112351488"/>
        <c:scaling>
          <c:orientation val="minMax"/>
          <c:max val="1"/>
          <c:min val="0"/>
        </c:scaling>
        <c:delete val="0"/>
        <c:axPos val="l"/>
        <c:majorGridlines>
          <c:spPr>
            <a:ln w="11115">
              <a:solidFill>
                <a:srgbClr val="C0C0C0"/>
              </a:solidFill>
              <a:prstDash val="solid"/>
            </a:ln>
            <a:effectLst/>
          </c:spPr>
        </c:majorGridlines>
        <c:numFmt formatCode="0%" sourceLinked="1"/>
        <c:majorTickMark val="none"/>
        <c:minorTickMark val="none"/>
        <c:tickLblPos val="nextTo"/>
        <c:spPr>
          <a:ln w="833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12349952"/>
        <c:crosses val="autoZero"/>
        <c:crossBetween val="between"/>
        <c:majorUnit val="0.2"/>
        <c:minorUnit val="0.2"/>
      </c:valAx>
      <c:spPr>
        <a:noFill/>
        <a:ln w="22231">
          <a:noFill/>
        </a:ln>
      </c:spPr>
    </c:plotArea>
    <c:legend>
      <c:legendPos val="r"/>
      <c:layout>
        <c:manualLayout>
          <c:xMode val="edge"/>
          <c:yMode val="edge"/>
          <c:x val="0.7820077096654966"/>
          <c:y val="0.12976752594837487"/>
          <c:w val="0.13410953435164838"/>
          <c:h val="0.4510674697362913"/>
        </c:manualLayout>
      </c:layout>
      <c:overlay val="0"/>
      <c:spPr>
        <a:solidFill>
          <a:schemeClr val="bg1"/>
        </a:solidFill>
        <a:ln w="22231">
          <a:noFill/>
        </a:ln>
      </c:spPr>
      <c:txPr>
        <a:bodyPr/>
        <a:lstStyle/>
        <a:p>
          <a:pPr>
            <a:defRPr sz="13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5" b="0" i="0" u="none" strike="noStrike" baseline="0">
          <a:solidFill>
            <a:schemeClr val="tx1"/>
          </a:solidFill>
          <a:latin typeface="Arial"/>
          <a:ea typeface="Arial"/>
          <a:cs typeface="Arial"/>
        </a:defRPr>
      </a:pPr>
      <a:endParaRPr lang="sv-SE"/>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245869923102334"/>
          <c:y val="1.7069871792983509E-2"/>
          <c:w val="0.59044197577885238"/>
          <c:h val="0.82869379014990063"/>
        </c:manualLayout>
      </c:layout>
      <c:barChart>
        <c:barDir val="bar"/>
        <c:grouping val="percentStacked"/>
        <c:varyColors val="0"/>
        <c:ser>
          <c:idx val="0"/>
          <c:order val="0"/>
          <c:tx>
            <c:strRef>
              <c:f>Sheet1!$A$2</c:f>
              <c:strCache>
                <c:ptCount val="1"/>
                <c:pt idx="0">
                  <c:v>Positiv</c:v>
                </c:pt>
              </c:strCache>
            </c:strRef>
          </c:tx>
          <c:spPr>
            <a:solidFill>
              <a:srgbClr val="224768"/>
            </a:solidFill>
            <a:ln w="3175">
              <a:solidFill>
                <a:srgbClr val="A6A6A6"/>
              </a:solid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FFFFFF"/>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Sheet1!$B$1:$L$1</c:f>
              <c:strCache>
                <c:ptCount val="11"/>
                <c:pt idx="0">
                  <c:v>Närområdet</c:v>
                </c:pt>
                <c:pt idx="1">
                  <c:v>18-34 år</c:v>
                </c:pt>
                <c:pt idx="2">
                  <c:v>35-49 år</c:v>
                </c:pt>
                <c:pt idx="3">
                  <c:v>50-64 år</c:v>
                </c:pt>
                <c:pt idx="4">
                  <c:v>65- år</c:v>
                </c:pt>
                <c:pt idx="6">
                  <c:v>Närområdet</c:v>
                </c:pt>
                <c:pt idx="7">
                  <c:v>18-34 år</c:v>
                </c:pt>
                <c:pt idx="8">
                  <c:v>35-49 år</c:v>
                </c:pt>
                <c:pt idx="9">
                  <c:v>50-64 år</c:v>
                </c:pt>
                <c:pt idx="10">
                  <c:v>65- år</c:v>
                </c:pt>
              </c:strCache>
            </c:strRef>
          </c:cat>
          <c:val>
            <c:numRef>
              <c:f>Sheet1!$B$2:$L$2</c:f>
              <c:numCache>
                <c:formatCode>General</c:formatCode>
                <c:ptCount val="11"/>
                <c:pt idx="0">
                  <c:v>36.539700000000003</c:v>
                </c:pt>
                <c:pt idx="1">
                  <c:v>25.465800000000002</c:v>
                </c:pt>
                <c:pt idx="2">
                  <c:v>41.790199999999999</c:v>
                </c:pt>
                <c:pt idx="3">
                  <c:v>35.8992</c:v>
                </c:pt>
                <c:pt idx="4">
                  <c:v>42.656300000000002</c:v>
                </c:pt>
                <c:pt idx="6">
                  <c:v>25.869499999999999</c:v>
                </c:pt>
                <c:pt idx="7">
                  <c:v>18.191800000000001</c:v>
                </c:pt>
                <c:pt idx="8">
                  <c:v>30.426600000000001</c:v>
                </c:pt>
                <c:pt idx="9">
                  <c:v>26.573399999999999</c:v>
                </c:pt>
                <c:pt idx="10">
                  <c:v>28.6646</c:v>
                </c:pt>
              </c:numCache>
            </c:numRef>
          </c:val>
          <c:extLst>
            <c:ext xmlns:c16="http://schemas.microsoft.com/office/drawing/2014/chart" uri="{C3380CC4-5D6E-409C-BE32-E72D297353CC}">
              <c16:uniqueId val="{00000000-1117-4607-88A6-A7A7EAEEC9F3}"/>
            </c:ext>
          </c:extLst>
        </c:ser>
        <c:ser>
          <c:idx val="1"/>
          <c:order val="1"/>
          <c:tx>
            <c:strRef>
              <c:f>Sheet1!$A$3</c:f>
              <c:strCache>
                <c:ptCount val="1"/>
                <c:pt idx="0">
                  <c:v>Varken eller</c:v>
                </c:pt>
              </c:strCache>
            </c:strRef>
          </c:tx>
          <c:spPr>
            <a:solidFill>
              <a:srgbClr val="C0C0C0"/>
            </a:solidFill>
            <a:ln w="3175">
              <a:solidFill>
                <a:srgbClr val="A6A6A6"/>
              </a:solid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333333"/>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Sheet1!$B$1:$L$1</c:f>
              <c:strCache>
                <c:ptCount val="11"/>
                <c:pt idx="0">
                  <c:v>Närområdet</c:v>
                </c:pt>
                <c:pt idx="1">
                  <c:v>18-34 år</c:v>
                </c:pt>
                <c:pt idx="2">
                  <c:v>35-49 år</c:v>
                </c:pt>
                <c:pt idx="3">
                  <c:v>50-64 år</c:v>
                </c:pt>
                <c:pt idx="4">
                  <c:v>65- år</c:v>
                </c:pt>
                <c:pt idx="6">
                  <c:v>Närområdet</c:v>
                </c:pt>
                <c:pt idx="7">
                  <c:v>18-34 år</c:v>
                </c:pt>
                <c:pt idx="8">
                  <c:v>35-49 år</c:v>
                </c:pt>
                <c:pt idx="9">
                  <c:v>50-64 år</c:v>
                </c:pt>
                <c:pt idx="10">
                  <c:v>65- år</c:v>
                </c:pt>
              </c:strCache>
            </c:strRef>
          </c:cat>
          <c:val>
            <c:numRef>
              <c:f>Sheet1!$B$3:$L$3</c:f>
              <c:numCache>
                <c:formatCode>General</c:formatCode>
                <c:ptCount val="11"/>
                <c:pt idx="0">
                  <c:v>22.0364</c:v>
                </c:pt>
                <c:pt idx="1">
                  <c:v>30.8904</c:v>
                </c:pt>
                <c:pt idx="2">
                  <c:v>27.319199999999999</c:v>
                </c:pt>
                <c:pt idx="3">
                  <c:v>16.316500000000001</c:v>
                </c:pt>
                <c:pt idx="4">
                  <c:v>10.4068</c:v>
                </c:pt>
                <c:pt idx="6">
                  <c:v>27.0824</c:v>
                </c:pt>
                <c:pt idx="7">
                  <c:v>39.9863</c:v>
                </c:pt>
                <c:pt idx="8">
                  <c:v>30.2529</c:v>
                </c:pt>
                <c:pt idx="9">
                  <c:v>20.0458</c:v>
                </c:pt>
                <c:pt idx="10">
                  <c:v>14.2791</c:v>
                </c:pt>
              </c:numCache>
            </c:numRef>
          </c:val>
          <c:extLst>
            <c:ext xmlns:c16="http://schemas.microsoft.com/office/drawing/2014/chart" uri="{C3380CC4-5D6E-409C-BE32-E72D297353CC}">
              <c16:uniqueId val="{00000001-1117-4607-88A6-A7A7EAEEC9F3}"/>
            </c:ext>
          </c:extLst>
        </c:ser>
        <c:ser>
          <c:idx val="2"/>
          <c:order val="2"/>
          <c:tx>
            <c:strRef>
              <c:f>Sheet1!$A$4</c:f>
              <c:strCache>
                <c:ptCount val="1"/>
                <c:pt idx="0">
                  <c:v>Negativ</c:v>
                </c:pt>
              </c:strCache>
            </c:strRef>
          </c:tx>
          <c:spPr>
            <a:solidFill>
              <a:srgbClr val="8C2E2C"/>
            </a:solidFill>
            <a:ln w="3175">
              <a:solidFill>
                <a:srgbClr val="A6A6A6"/>
              </a:solid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chemeClr val="bg1"/>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Sheet1!$B$1:$L$1</c:f>
              <c:strCache>
                <c:ptCount val="11"/>
                <c:pt idx="0">
                  <c:v>Närområdet</c:v>
                </c:pt>
                <c:pt idx="1">
                  <c:v>18-34 år</c:v>
                </c:pt>
                <c:pt idx="2">
                  <c:v>35-49 år</c:v>
                </c:pt>
                <c:pt idx="3">
                  <c:v>50-64 år</c:v>
                </c:pt>
                <c:pt idx="4">
                  <c:v>65- år</c:v>
                </c:pt>
                <c:pt idx="6">
                  <c:v>Närområdet</c:v>
                </c:pt>
                <c:pt idx="7">
                  <c:v>18-34 år</c:v>
                </c:pt>
                <c:pt idx="8">
                  <c:v>35-49 år</c:v>
                </c:pt>
                <c:pt idx="9">
                  <c:v>50-64 år</c:v>
                </c:pt>
                <c:pt idx="10">
                  <c:v>65- år</c:v>
                </c:pt>
              </c:strCache>
            </c:strRef>
          </c:cat>
          <c:val>
            <c:numRef>
              <c:f>Sheet1!$B$4:$L$4</c:f>
              <c:numCache>
                <c:formatCode>General</c:formatCode>
                <c:ptCount val="11"/>
                <c:pt idx="0">
                  <c:v>13.513400000000001</c:v>
                </c:pt>
                <c:pt idx="1">
                  <c:v>14.5479</c:v>
                </c:pt>
                <c:pt idx="2">
                  <c:v>6.6905999999999999</c:v>
                </c:pt>
                <c:pt idx="3">
                  <c:v>17.715599999999998</c:v>
                </c:pt>
                <c:pt idx="4">
                  <c:v>17.743300000000001</c:v>
                </c:pt>
                <c:pt idx="6">
                  <c:v>14.2202</c:v>
                </c:pt>
                <c:pt idx="7">
                  <c:v>9.0959000000000003</c:v>
                </c:pt>
                <c:pt idx="8">
                  <c:v>13.3812</c:v>
                </c:pt>
                <c:pt idx="9">
                  <c:v>13.9862</c:v>
                </c:pt>
                <c:pt idx="10">
                  <c:v>20.813600000000001</c:v>
                </c:pt>
              </c:numCache>
            </c:numRef>
          </c:val>
          <c:extLst>
            <c:ext xmlns:c16="http://schemas.microsoft.com/office/drawing/2014/chart" uri="{C3380CC4-5D6E-409C-BE32-E72D297353CC}">
              <c16:uniqueId val="{00000002-1117-4607-88A6-A7A7EAEEC9F3}"/>
            </c:ext>
          </c:extLst>
        </c:ser>
        <c:ser>
          <c:idx val="3"/>
          <c:order val="3"/>
          <c:tx>
            <c:strRef>
              <c:f>Sheet1!$A$5</c:f>
              <c:strCache>
                <c:ptCount val="1"/>
                <c:pt idx="0">
                  <c:v>Vet ej/Ej svar</c:v>
                </c:pt>
              </c:strCache>
            </c:strRef>
          </c:tx>
          <c:spPr>
            <a:solidFill>
              <a:schemeClr val="bg1"/>
            </a:solidFill>
            <a:ln w="3175">
              <a:solidFill>
                <a:srgbClr val="A6A6A6"/>
              </a:solidFill>
              <a:prstDash val="solid"/>
            </a:ln>
            <a:effectLst/>
            <a:scene3d>
              <a:camera prst="orthographicFront"/>
              <a:lightRig rig="threePt" dir="t"/>
            </a:scene3d>
            <a:sp3d/>
          </c:spPr>
          <c:invertIfNegative val="0"/>
          <c:dLbls>
            <c:numFmt formatCode="0" sourceLinked="0"/>
            <c:spPr>
              <a:noFill/>
              <a:ln w="25302">
                <a:noFill/>
              </a:ln>
            </c:spPr>
            <c:txPr>
              <a:bodyPr/>
              <a:lstStyle/>
              <a:p>
                <a:pPr>
                  <a:defRPr sz="1100" b="0" i="0" u="none" strike="noStrike" baseline="0">
                    <a:solidFill>
                      <a:srgbClr val="000000"/>
                    </a:solidFill>
                    <a:latin typeface="+mn-lt"/>
                    <a:ea typeface="Verdana"/>
                    <a:cs typeface="Calibri"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Sheet1!$B$1:$L$1</c:f>
              <c:strCache>
                <c:ptCount val="11"/>
                <c:pt idx="0">
                  <c:v>Närområdet</c:v>
                </c:pt>
                <c:pt idx="1">
                  <c:v>18-34 år</c:v>
                </c:pt>
                <c:pt idx="2">
                  <c:v>35-49 år</c:v>
                </c:pt>
                <c:pt idx="3">
                  <c:v>50-64 år</c:v>
                </c:pt>
                <c:pt idx="4">
                  <c:v>65- år</c:v>
                </c:pt>
                <c:pt idx="6">
                  <c:v>Närområdet</c:v>
                </c:pt>
                <c:pt idx="7">
                  <c:v>18-34 år</c:v>
                </c:pt>
                <c:pt idx="8">
                  <c:v>35-49 år</c:v>
                </c:pt>
                <c:pt idx="9">
                  <c:v>50-64 år</c:v>
                </c:pt>
                <c:pt idx="10">
                  <c:v>65- år</c:v>
                </c:pt>
              </c:strCache>
            </c:strRef>
          </c:cat>
          <c:val>
            <c:numRef>
              <c:f>Sheet1!$B$5:$L$5</c:f>
              <c:numCache>
                <c:formatCode>General</c:formatCode>
                <c:ptCount val="11"/>
                <c:pt idx="0">
                  <c:v>27.910499999999999</c:v>
                </c:pt>
                <c:pt idx="1">
                  <c:v>29.0959</c:v>
                </c:pt>
                <c:pt idx="2">
                  <c:v>24.1999</c:v>
                </c:pt>
                <c:pt idx="3">
                  <c:v>30.0688</c:v>
                </c:pt>
                <c:pt idx="4">
                  <c:v>29.1936</c:v>
                </c:pt>
                <c:pt idx="6">
                  <c:v>32.8279</c:v>
                </c:pt>
                <c:pt idx="7">
                  <c:v>32.725999999999999</c:v>
                </c:pt>
                <c:pt idx="8">
                  <c:v>25.9392</c:v>
                </c:pt>
                <c:pt idx="9">
                  <c:v>39.394500000000001</c:v>
                </c:pt>
                <c:pt idx="10">
                  <c:v>36.242600000000003</c:v>
                </c:pt>
              </c:numCache>
            </c:numRef>
          </c:val>
          <c:extLst>
            <c:ext xmlns:c16="http://schemas.microsoft.com/office/drawing/2014/chart" uri="{C3380CC4-5D6E-409C-BE32-E72D297353CC}">
              <c16:uniqueId val="{00000003-1117-4607-88A6-A7A7EAEEC9F3}"/>
            </c:ext>
          </c:extLst>
        </c:ser>
        <c:dLbls>
          <c:showLegendKey val="0"/>
          <c:showVal val="0"/>
          <c:showCatName val="0"/>
          <c:showSerName val="0"/>
          <c:showPercent val="0"/>
          <c:showBubbleSize val="0"/>
        </c:dLbls>
        <c:gapWidth val="75"/>
        <c:overlap val="100"/>
        <c:axId val="135358720"/>
        <c:axId val="135380992"/>
      </c:barChart>
      <c:catAx>
        <c:axId val="135358720"/>
        <c:scaling>
          <c:orientation val="maxMin"/>
        </c:scaling>
        <c:delete val="0"/>
        <c:axPos val="l"/>
        <c:numFmt formatCode="General" sourceLinked="1"/>
        <c:majorTickMark val="none"/>
        <c:minorTickMark val="none"/>
        <c:tickLblPos val="nextTo"/>
        <c:spPr>
          <a:ln w="12651">
            <a:noFill/>
            <a:prstDash val="solid"/>
          </a:ln>
        </c:spPr>
        <c:txPr>
          <a:bodyPr rot="0" vert="horz"/>
          <a:lstStyle/>
          <a:p>
            <a:pPr rtl="0">
              <a:defRPr sz="1300" b="0" i="0" u="none" strike="noStrike" baseline="0">
                <a:solidFill>
                  <a:srgbClr val="333333"/>
                </a:solidFill>
                <a:latin typeface="+mn-lt"/>
                <a:ea typeface="Verdana"/>
                <a:cs typeface="Calibri" pitchFamily="34" charset="0"/>
              </a:defRPr>
            </a:pPr>
            <a:endParaRPr lang="sv-SE"/>
          </a:p>
        </c:txPr>
        <c:crossAx val="135380992"/>
        <c:crosses val="autoZero"/>
        <c:auto val="1"/>
        <c:lblAlgn val="ctr"/>
        <c:lblOffset val="100"/>
        <c:tickLblSkip val="1"/>
        <c:tickMarkSkip val="1"/>
        <c:noMultiLvlLbl val="0"/>
      </c:catAx>
      <c:valAx>
        <c:axId val="135380992"/>
        <c:scaling>
          <c:orientation val="minMax"/>
        </c:scaling>
        <c:delete val="0"/>
        <c:axPos val="b"/>
        <c:majorGridlines>
          <c:spPr>
            <a:ln w="12651">
              <a:solidFill>
                <a:srgbClr val="C0C0C0"/>
              </a:solidFill>
              <a:prstDash val="solid"/>
            </a:ln>
            <a:effectLst/>
          </c:spPr>
        </c:majorGridlines>
        <c:numFmt formatCode="0%" sourceLinked="0"/>
        <c:majorTickMark val="out"/>
        <c:minorTickMark val="none"/>
        <c:tickLblPos val="nextTo"/>
        <c:spPr>
          <a:ln w="12651">
            <a:solidFill>
              <a:srgbClr val="FFFFFF"/>
            </a:solidFill>
            <a:prstDash val="solid"/>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35358720"/>
        <c:crosses val="max"/>
        <c:crossBetween val="between"/>
        <c:majorUnit val="0.2"/>
      </c:valAx>
      <c:spPr>
        <a:noFill/>
        <a:ln w="25302">
          <a:noFill/>
        </a:ln>
      </c:spPr>
    </c:plotArea>
    <c:legend>
      <c:legendPos val="b"/>
      <c:layout>
        <c:manualLayout>
          <c:xMode val="edge"/>
          <c:yMode val="edge"/>
          <c:x val="0.27177106200337453"/>
          <c:y val="0.91282357944998715"/>
          <c:w val="0.59045519760063858"/>
          <c:h val="8.5035067210170179E-2"/>
        </c:manualLayout>
      </c:layout>
      <c:overlay val="0"/>
      <c:spPr>
        <a:noFill/>
        <a:ln w="25302">
          <a:noFill/>
        </a:ln>
      </c:spPr>
      <c:txPr>
        <a:bodyPr/>
        <a:lstStyle/>
        <a:p>
          <a:pPr>
            <a:defRPr sz="13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1793" b="1" i="0" u="none" strike="noStrike" baseline="0">
          <a:solidFill>
            <a:schemeClr val="tx1"/>
          </a:solidFill>
          <a:latin typeface="Trebuchet MS"/>
          <a:ea typeface="Trebuchet MS"/>
          <a:cs typeface="Trebuchet MS"/>
        </a:defRPr>
      </a:pPr>
      <a:endParaRPr lang="sv-SE"/>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528032404414079E-2"/>
          <c:y val="8.9949811973753749E-2"/>
          <c:w val="0.66476755314983782"/>
          <c:h val="0.75944423683564222"/>
        </c:manualLayout>
      </c:layout>
      <c:lineChart>
        <c:grouping val="standard"/>
        <c:varyColors val="0"/>
        <c:ser>
          <c:idx val="0"/>
          <c:order val="0"/>
          <c:tx>
            <c:strRef>
              <c:f>Sheet1!$A$4</c:f>
              <c:strCache>
                <c:ptCount val="1"/>
                <c:pt idx="0">
                  <c:v>Rivningen av byggnaderna</c:v>
                </c:pt>
              </c:strCache>
            </c:strRef>
          </c:tx>
          <c:spPr>
            <a:ln w="31750">
              <a:solidFill>
                <a:srgbClr val="92D050"/>
              </a:solidFill>
              <a:prstDash val="solid"/>
            </a:ln>
            <a:effectLst/>
          </c:spPr>
          <c:marker>
            <c:symbol val="circle"/>
            <c:size val="13"/>
            <c:spPr>
              <a:solidFill>
                <a:srgbClr val="92D050"/>
              </a:solidFill>
              <a:ln>
                <a:solidFill>
                  <a:srgbClr val="92D050"/>
                </a:solid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Sheet1!$B$4:$I$4</c:f>
              <c:numCache>
                <c:formatCode>General</c:formatCode>
                <c:ptCount val="8"/>
                <c:pt idx="0">
                  <c:v>23.709295900000001</c:v>
                </c:pt>
                <c:pt idx="1">
                  <c:v>35.804118430000003</c:v>
                </c:pt>
                <c:pt idx="2">
                  <c:v>37.27656013</c:v>
                </c:pt>
                <c:pt idx="3">
                  <c:v>37.308709456000003</c:v>
                </c:pt>
                <c:pt idx="4">
                  <c:v>36.468935799999997</c:v>
                </c:pt>
                <c:pt idx="5">
                  <c:v>43.643055298999997</c:v>
                </c:pt>
                <c:pt idx="6">
                  <c:v>39.351100000000002</c:v>
                </c:pt>
                <c:pt idx="7">
                  <c:v>36.539700000000003</c:v>
                </c:pt>
              </c:numCache>
            </c:numRef>
          </c:val>
          <c:smooth val="1"/>
          <c:extLst>
            <c:ext xmlns:c16="http://schemas.microsoft.com/office/drawing/2014/chart" uri="{C3380CC4-5D6E-409C-BE32-E72D297353CC}">
              <c16:uniqueId val="{00000000-7629-4F8F-9F30-13D445171C2B}"/>
            </c:ext>
          </c:extLst>
        </c:ser>
        <c:ser>
          <c:idx val="1"/>
          <c:order val="1"/>
          <c:tx>
            <c:strRef>
              <c:f>Sheet1!$A$2</c:f>
              <c:strCache>
                <c:ptCount val="1"/>
                <c:pt idx="0">
                  <c:v>Medarbetarna</c:v>
                </c:pt>
              </c:strCache>
            </c:strRef>
          </c:tx>
          <c:spPr>
            <a:ln w="31750">
              <a:solidFill>
                <a:srgbClr val="003076"/>
              </a:solidFill>
              <a:prstDash val="solid"/>
            </a:ln>
            <a:effectLst>
              <a:outerShdw blurRad="63500" dist="63500" dir="5400000" algn="t" rotWithShape="0">
                <a:prstClr val="black">
                  <a:alpha val="40000"/>
                </a:prstClr>
              </a:outerShdw>
            </a:effectLst>
          </c:spPr>
          <c:marker>
            <c:symbol val="circle"/>
            <c:size val="13"/>
            <c:spPr>
              <a:solidFill>
                <a:srgbClr val="003076"/>
              </a:solidFill>
              <a:ln>
                <a:solidFill>
                  <a:srgbClr val="3366CC"/>
                </a:solidFill>
                <a:prstDash val="solid"/>
              </a:ln>
              <a:effectLst>
                <a:outerShdw blurRad="63500" dist="63500" dir="5400000" algn="t" rotWithShape="0">
                  <a:prstClr val="black">
                    <a:alpha val="40000"/>
                  </a:prstClr>
                </a:outerShdw>
              </a:effectLst>
              <a:scene3d>
                <a:camera prst="orthographicFront"/>
                <a:lightRig rig="threePt" dir="t"/>
              </a:scene3d>
              <a:sp3d>
                <a:bevelT/>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Sheet1!$B$2:$H$2</c:f>
            </c:numRef>
          </c:val>
          <c:smooth val="1"/>
          <c:extLst>
            <c:ext xmlns:c16="http://schemas.microsoft.com/office/drawing/2014/chart" uri="{C3380CC4-5D6E-409C-BE32-E72D297353CC}">
              <c16:uniqueId val="{00000001-7629-4F8F-9F30-13D445171C2B}"/>
            </c:ext>
          </c:extLst>
        </c:ser>
        <c:ser>
          <c:idx val="24"/>
          <c:order val="2"/>
          <c:tx>
            <c:strRef>
              <c:f>Sheet1!$A$3</c:f>
              <c:strCache>
                <c:ptCount val="1"/>
                <c:pt idx="0">
                  <c:v>Avfallet</c:v>
                </c:pt>
              </c:strCache>
            </c:strRef>
          </c:tx>
          <c:spPr>
            <a:ln w="31750">
              <a:solidFill>
                <a:srgbClr val="8C2E2C"/>
              </a:solidFill>
              <a:prstDash val="solid"/>
            </a:ln>
            <a:effectLst/>
          </c:spPr>
          <c:marker>
            <c:symbol val="circle"/>
            <c:size val="13"/>
            <c:spPr>
              <a:solidFill>
                <a:srgbClr val="8C2E2C"/>
              </a:solidFill>
              <a:ln w="19050">
                <a:solidFill>
                  <a:srgbClr val="8C2E2C"/>
                </a:solid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Sheet1!$B$3:$I$3</c:f>
              <c:numCache>
                <c:formatCode>General</c:formatCode>
                <c:ptCount val="8"/>
                <c:pt idx="0">
                  <c:v>28.693246989999999</c:v>
                </c:pt>
                <c:pt idx="1">
                  <c:v>38.267438069999997</c:v>
                </c:pt>
                <c:pt idx="2">
                  <c:v>39.562114600000001</c:v>
                </c:pt>
                <c:pt idx="3">
                  <c:v>36.015534293000002</c:v>
                </c:pt>
                <c:pt idx="4">
                  <c:v>27.79179259</c:v>
                </c:pt>
                <c:pt idx="5">
                  <c:v>25.856340052</c:v>
                </c:pt>
                <c:pt idx="6">
                  <c:v>23.047000000000001</c:v>
                </c:pt>
                <c:pt idx="7">
                  <c:v>25.869499999999999</c:v>
                </c:pt>
              </c:numCache>
            </c:numRef>
          </c:val>
          <c:smooth val="1"/>
          <c:extLst>
            <c:ext xmlns:c16="http://schemas.microsoft.com/office/drawing/2014/chart" uri="{C3380CC4-5D6E-409C-BE32-E72D297353CC}">
              <c16:uniqueId val="{00000002-7629-4F8F-9F30-13D445171C2B}"/>
            </c:ext>
          </c:extLst>
        </c:ser>
        <c:dLbls>
          <c:showLegendKey val="0"/>
          <c:showVal val="0"/>
          <c:showCatName val="0"/>
          <c:showSerName val="0"/>
          <c:showPercent val="0"/>
          <c:showBubbleSize val="0"/>
        </c:dLbls>
        <c:marker val="1"/>
        <c:smooth val="0"/>
        <c:axId val="136002944"/>
        <c:axId val="136008832"/>
      </c:lineChart>
      <c:catAx>
        <c:axId val="136002944"/>
        <c:scaling>
          <c:orientation val="minMax"/>
        </c:scaling>
        <c:delete val="0"/>
        <c:axPos val="b"/>
        <c:numFmt formatCode="General" sourceLinked="1"/>
        <c:majorTickMark val="none"/>
        <c:minorTickMark val="none"/>
        <c:tickLblPos val="nextTo"/>
        <c:spPr>
          <a:ln w="2786">
            <a:solidFill>
              <a:srgbClr val="333333"/>
            </a:solidFill>
            <a:prstDash val="solid"/>
          </a:ln>
        </c:spPr>
        <c:txPr>
          <a:bodyPr rot="0" vert="horz"/>
          <a:lstStyle/>
          <a:p>
            <a:pPr>
              <a:defRPr sz="1200" b="0" i="0" u="none" strike="noStrike" baseline="0">
                <a:solidFill>
                  <a:srgbClr val="333333"/>
                </a:solidFill>
                <a:latin typeface="+mn-lt"/>
                <a:ea typeface="Verdana"/>
                <a:cs typeface="Calibri" pitchFamily="34" charset="0"/>
              </a:defRPr>
            </a:pPr>
            <a:endParaRPr lang="sv-SE"/>
          </a:p>
        </c:txPr>
        <c:crossAx val="136008832"/>
        <c:crossesAt val="0"/>
        <c:auto val="1"/>
        <c:lblAlgn val="ctr"/>
        <c:lblOffset val="100"/>
        <c:tickLblSkip val="1"/>
        <c:tickMarkSkip val="1"/>
        <c:noMultiLvlLbl val="0"/>
      </c:catAx>
      <c:valAx>
        <c:axId val="136008832"/>
        <c:scaling>
          <c:orientation val="minMax"/>
          <c:max val="60"/>
          <c:min val="0"/>
        </c:scaling>
        <c:delete val="0"/>
        <c:axPos val="l"/>
        <c:majorGridlines>
          <c:spPr>
            <a:ln w="11142">
              <a:solidFill>
                <a:srgbClr val="C0C0C0"/>
              </a:solidFill>
              <a:prstDash val="solid"/>
            </a:ln>
            <a:effectLst/>
          </c:spPr>
        </c:majorGridlines>
        <c:numFmt formatCode="#,##0" sourceLinked="0"/>
        <c:majorTickMark val="out"/>
        <c:minorTickMark val="none"/>
        <c:tickLblPos val="nextTo"/>
        <c:spPr>
          <a:ln w="835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36002944"/>
        <c:crosses val="autoZero"/>
        <c:crossBetween val="between"/>
        <c:majorUnit val="10"/>
        <c:minorUnit val="0.5"/>
      </c:valAx>
      <c:spPr>
        <a:noFill/>
        <a:ln w="22285">
          <a:noFill/>
        </a:ln>
      </c:spPr>
    </c:plotArea>
    <c:legend>
      <c:legendPos val="r"/>
      <c:layout>
        <c:manualLayout>
          <c:xMode val="edge"/>
          <c:yMode val="edge"/>
          <c:x val="0.75265259688814423"/>
          <c:y val="0.2402900098642248"/>
          <c:w val="0.2213257042477976"/>
          <c:h val="0.34973912831234244"/>
        </c:manualLayout>
      </c:layout>
      <c:overlay val="0"/>
      <c:spPr>
        <a:solidFill>
          <a:schemeClr val="bg1"/>
        </a:solidFill>
        <a:ln w="22285">
          <a:noFill/>
        </a:ln>
      </c:spPr>
      <c:txPr>
        <a:bodyPr/>
        <a:lstStyle/>
        <a:p>
          <a:pPr>
            <a:defRPr sz="13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7" b="0" i="0" u="none" strike="noStrike" baseline="0">
          <a:solidFill>
            <a:schemeClr val="tx1"/>
          </a:solidFill>
          <a:latin typeface="Arial"/>
          <a:ea typeface="Arial"/>
          <a:cs typeface="Arial"/>
        </a:defRPr>
      </a:pPr>
      <a:endParaRPr lang="sv-SE"/>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340059719780811E-2"/>
          <c:y val="8.9949811973753749E-2"/>
          <c:w val="0.65695552141421465"/>
          <c:h val="0.75944423683564244"/>
        </c:manualLayout>
      </c:layout>
      <c:lineChart>
        <c:grouping val="standard"/>
        <c:varyColors val="0"/>
        <c:ser>
          <c:idx val="0"/>
          <c:order val="0"/>
          <c:tx>
            <c:strRef>
              <c:f>Sheet1!$A$4</c:f>
              <c:strCache>
                <c:ptCount val="1"/>
                <c:pt idx="0">
                  <c:v>Rivningen av byggnaderna</c:v>
                </c:pt>
              </c:strCache>
            </c:strRef>
          </c:tx>
          <c:spPr>
            <a:ln w="31750">
              <a:solidFill>
                <a:srgbClr val="92D050"/>
              </a:solidFill>
              <a:prstDash val="solid"/>
            </a:ln>
            <a:effectLst/>
          </c:spPr>
          <c:marker>
            <c:symbol val="circle"/>
            <c:size val="13"/>
            <c:spPr>
              <a:solidFill>
                <a:srgbClr val="92D050"/>
              </a:solidFill>
              <a:ln>
                <a:solidFill>
                  <a:srgbClr val="92D050"/>
                </a:solid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Sheet1!$B$4:$I$4</c:f>
              <c:numCache>
                <c:formatCode>General</c:formatCode>
                <c:ptCount val="8"/>
                <c:pt idx="0">
                  <c:v>25.47284041</c:v>
                </c:pt>
                <c:pt idx="1">
                  <c:v>32.433926040000003</c:v>
                </c:pt>
                <c:pt idx="2">
                  <c:v>30.399971310000002</c:v>
                </c:pt>
                <c:pt idx="3">
                  <c:v>26.472296206999999</c:v>
                </c:pt>
                <c:pt idx="4">
                  <c:v>30.782471229999999</c:v>
                </c:pt>
                <c:pt idx="5">
                  <c:v>29.222493030999999</c:v>
                </c:pt>
                <c:pt idx="6">
                  <c:v>30.0367</c:v>
                </c:pt>
                <c:pt idx="7">
                  <c:v>22.129799999999999</c:v>
                </c:pt>
              </c:numCache>
            </c:numRef>
          </c:val>
          <c:smooth val="1"/>
          <c:extLst>
            <c:ext xmlns:c16="http://schemas.microsoft.com/office/drawing/2014/chart" uri="{C3380CC4-5D6E-409C-BE32-E72D297353CC}">
              <c16:uniqueId val="{00000000-9756-4EFD-8704-1BFF4E083F4B}"/>
            </c:ext>
          </c:extLst>
        </c:ser>
        <c:ser>
          <c:idx val="1"/>
          <c:order val="1"/>
          <c:tx>
            <c:strRef>
              <c:f>Sheet1!$A$2</c:f>
              <c:strCache>
                <c:ptCount val="1"/>
                <c:pt idx="0">
                  <c:v>Medarbetarna</c:v>
                </c:pt>
              </c:strCache>
            </c:strRef>
          </c:tx>
          <c:spPr>
            <a:ln w="31750">
              <a:solidFill>
                <a:srgbClr val="003076"/>
              </a:solidFill>
              <a:prstDash val="solid"/>
            </a:ln>
            <a:effectLst>
              <a:outerShdw blurRad="63500" dist="63500" dir="5400000" algn="t" rotWithShape="0">
                <a:prstClr val="black">
                  <a:alpha val="40000"/>
                </a:prstClr>
              </a:outerShdw>
            </a:effectLst>
          </c:spPr>
          <c:marker>
            <c:symbol val="circle"/>
            <c:size val="13"/>
            <c:spPr>
              <a:solidFill>
                <a:srgbClr val="003076"/>
              </a:solidFill>
              <a:ln>
                <a:solidFill>
                  <a:srgbClr val="3366CC"/>
                </a:solidFill>
                <a:prstDash val="solid"/>
              </a:ln>
              <a:effectLst>
                <a:outerShdw blurRad="63500" dist="63500" dir="5400000" algn="t" rotWithShape="0">
                  <a:prstClr val="black">
                    <a:alpha val="40000"/>
                  </a:prstClr>
                </a:outerShdw>
              </a:effectLst>
              <a:scene3d>
                <a:camera prst="orthographicFront"/>
                <a:lightRig rig="threePt" dir="t"/>
              </a:scene3d>
              <a:sp3d>
                <a:bevelT/>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Sheet1!$B$2:$H$2</c:f>
            </c:numRef>
          </c:val>
          <c:smooth val="1"/>
          <c:extLst>
            <c:ext xmlns:c16="http://schemas.microsoft.com/office/drawing/2014/chart" uri="{C3380CC4-5D6E-409C-BE32-E72D297353CC}">
              <c16:uniqueId val="{00000001-9756-4EFD-8704-1BFF4E083F4B}"/>
            </c:ext>
          </c:extLst>
        </c:ser>
        <c:ser>
          <c:idx val="24"/>
          <c:order val="2"/>
          <c:tx>
            <c:strRef>
              <c:f>Sheet1!$A$3</c:f>
              <c:strCache>
                <c:ptCount val="1"/>
                <c:pt idx="0">
                  <c:v>Avfallet</c:v>
                </c:pt>
              </c:strCache>
            </c:strRef>
          </c:tx>
          <c:spPr>
            <a:ln w="31750">
              <a:solidFill>
                <a:srgbClr val="8C2E2C"/>
              </a:solidFill>
              <a:prstDash val="solid"/>
            </a:ln>
            <a:effectLst/>
          </c:spPr>
          <c:marker>
            <c:symbol val="circle"/>
            <c:size val="13"/>
            <c:spPr>
              <a:solidFill>
                <a:srgbClr val="8C2E2C"/>
              </a:solidFill>
              <a:ln w="19050">
                <a:solidFill>
                  <a:srgbClr val="8C2E2C"/>
                </a:solid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Sheet1!$B$3:$I$3</c:f>
              <c:numCache>
                <c:formatCode>General</c:formatCode>
                <c:ptCount val="8"/>
                <c:pt idx="0">
                  <c:v>23.26865068</c:v>
                </c:pt>
                <c:pt idx="1">
                  <c:v>31.78794276</c:v>
                </c:pt>
                <c:pt idx="2">
                  <c:v>33.220159449999997</c:v>
                </c:pt>
                <c:pt idx="3">
                  <c:v>24.403716691</c:v>
                </c:pt>
                <c:pt idx="4">
                  <c:v>22.363210339999998</c:v>
                </c:pt>
                <c:pt idx="5">
                  <c:v>20.890513745</c:v>
                </c:pt>
                <c:pt idx="6">
                  <c:v>20.448599999999999</c:v>
                </c:pt>
                <c:pt idx="7">
                  <c:v>18.2075</c:v>
                </c:pt>
              </c:numCache>
            </c:numRef>
          </c:val>
          <c:smooth val="1"/>
          <c:extLst>
            <c:ext xmlns:c16="http://schemas.microsoft.com/office/drawing/2014/chart" uri="{C3380CC4-5D6E-409C-BE32-E72D297353CC}">
              <c16:uniqueId val="{00000002-9756-4EFD-8704-1BFF4E083F4B}"/>
            </c:ext>
          </c:extLst>
        </c:ser>
        <c:dLbls>
          <c:showLegendKey val="0"/>
          <c:showVal val="0"/>
          <c:showCatName val="0"/>
          <c:showSerName val="0"/>
          <c:showPercent val="0"/>
          <c:showBubbleSize val="0"/>
        </c:dLbls>
        <c:marker val="1"/>
        <c:smooth val="0"/>
        <c:axId val="135840128"/>
        <c:axId val="135841664"/>
      </c:lineChart>
      <c:catAx>
        <c:axId val="135840128"/>
        <c:scaling>
          <c:orientation val="minMax"/>
        </c:scaling>
        <c:delete val="0"/>
        <c:axPos val="b"/>
        <c:numFmt formatCode="General" sourceLinked="1"/>
        <c:majorTickMark val="none"/>
        <c:minorTickMark val="none"/>
        <c:tickLblPos val="nextTo"/>
        <c:spPr>
          <a:ln w="2786">
            <a:solidFill>
              <a:srgbClr val="333333"/>
            </a:solidFill>
            <a:prstDash val="solid"/>
          </a:ln>
        </c:spPr>
        <c:txPr>
          <a:bodyPr rot="0" vert="horz"/>
          <a:lstStyle/>
          <a:p>
            <a:pPr>
              <a:defRPr sz="1200" b="0" i="0" u="none" strike="noStrike" baseline="0">
                <a:solidFill>
                  <a:srgbClr val="333333"/>
                </a:solidFill>
                <a:latin typeface="+mn-lt"/>
                <a:ea typeface="Verdana"/>
                <a:cs typeface="Calibri" pitchFamily="34" charset="0"/>
              </a:defRPr>
            </a:pPr>
            <a:endParaRPr lang="sv-SE"/>
          </a:p>
        </c:txPr>
        <c:crossAx val="135841664"/>
        <c:crossesAt val="0"/>
        <c:auto val="1"/>
        <c:lblAlgn val="ctr"/>
        <c:lblOffset val="100"/>
        <c:tickLblSkip val="1"/>
        <c:tickMarkSkip val="1"/>
        <c:noMultiLvlLbl val="0"/>
      </c:catAx>
      <c:valAx>
        <c:axId val="135841664"/>
        <c:scaling>
          <c:orientation val="minMax"/>
          <c:max val="60"/>
          <c:min val="0"/>
        </c:scaling>
        <c:delete val="0"/>
        <c:axPos val="l"/>
        <c:majorGridlines>
          <c:spPr>
            <a:ln w="11142">
              <a:solidFill>
                <a:srgbClr val="C0C0C0"/>
              </a:solidFill>
              <a:prstDash val="solid"/>
            </a:ln>
            <a:effectLst/>
          </c:spPr>
        </c:majorGridlines>
        <c:numFmt formatCode="#,##0" sourceLinked="0"/>
        <c:majorTickMark val="out"/>
        <c:minorTickMark val="none"/>
        <c:tickLblPos val="nextTo"/>
        <c:spPr>
          <a:ln w="835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35840128"/>
        <c:crosses val="autoZero"/>
        <c:crossBetween val="between"/>
        <c:majorUnit val="10"/>
        <c:minorUnit val="0.5"/>
      </c:valAx>
      <c:spPr>
        <a:noFill/>
        <a:ln w="22285">
          <a:noFill/>
        </a:ln>
      </c:spPr>
    </c:plotArea>
    <c:legend>
      <c:legendPos val="r"/>
      <c:layout>
        <c:manualLayout>
          <c:xMode val="edge"/>
          <c:yMode val="edge"/>
          <c:x val="0.75988084657260546"/>
          <c:y val="0.3792476341012615"/>
          <c:w val="0.21409745456333751"/>
          <c:h val="0.33370555628499188"/>
        </c:manualLayout>
      </c:layout>
      <c:overlay val="0"/>
      <c:spPr>
        <a:solidFill>
          <a:schemeClr val="bg1"/>
        </a:solidFill>
        <a:ln w="22285">
          <a:noFill/>
        </a:ln>
      </c:spPr>
      <c:txPr>
        <a:bodyPr/>
        <a:lstStyle/>
        <a:p>
          <a:pPr>
            <a:defRPr sz="13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7" b="0" i="0" u="none" strike="noStrike" baseline="0">
          <a:solidFill>
            <a:schemeClr val="tx1"/>
          </a:solidFill>
          <a:latin typeface="Arial"/>
          <a:ea typeface="Arial"/>
          <a:cs typeface="Arial"/>
        </a:defRPr>
      </a:pPr>
      <a:endParaRPr lang="sv-SE"/>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528032404414079E-2"/>
          <c:y val="0.18080672012873988"/>
          <c:w val="0.66476755314983871"/>
          <c:h val="0.66858732868065152"/>
        </c:manualLayout>
      </c:layout>
      <c:lineChart>
        <c:grouping val="standard"/>
        <c:varyColors val="0"/>
        <c:ser>
          <c:idx val="4"/>
          <c:order val="0"/>
          <c:tx>
            <c:strRef>
              <c:f>Sheet1!$A$8</c:f>
              <c:strCache>
                <c:ptCount val="1"/>
                <c:pt idx="0">
                  <c:v>Annat</c:v>
                </c:pt>
              </c:strCache>
            </c:strRef>
          </c:tx>
          <c:spPr>
            <a:ln>
              <a:solidFill>
                <a:schemeClr val="tx1">
                  <a:lumMod val="65000"/>
                  <a:lumOff val="35000"/>
                </a:schemeClr>
              </a:solidFill>
            </a:ln>
            <a:effectLst/>
          </c:spPr>
          <c:marker>
            <c:symbol val="circle"/>
            <c:size val="13"/>
            <c:spPr>
              <a:solidFill>
                <a:schemeClr val="tx1">
                  <a:lumMod val="65000"/>
                  <a:lumOff val="35000"/>
                </a:schemeClr>
              </a:solidFill>
              <a:ln>
                <a:noFill/>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Sheet1!$B$8:$I$8</c:f>
              <c:numCache>
                <c:formatCode>General</c:formatCode>
                <c:ptCount val="8"/>
                <c:pt idx="0">
                  <c:v>18.446251700000001</c:v>
                </c:pt>
                <c:pt idx="1">
                  <c:v>8.6532039310000002</c:v>
                </c:pt>
                <c:pt idx="2">
                  <c:v>9.4622716350000005</c:v>
                </c:pt>
                <c:pt idx="3">
                  <c:v>7.7403482359</c:v>
                </c:pt>
                <c:pt idx="4">
                  <c:v>8.9139013380000005</c:v>
                </c:pt>
                <c:pt idx="5">
                  <c:v>10.869002853</c:v>
                </c:pt>
                <c:pt idx="6">
                  <c:v>7.3445</c:v>
                </c:pt>
                <c:pt idx="7">
                  <c:v>8.0084999999999997</c:v>
                </c:pt>
              </c:numCache>
            </c:numRef>
          </c:val>
          <c:smooth val="1"/>
          <c:extLst>
            <c:ext xmlns:c16="http://schemas.microsoft.com/office/drawing/2014/chart" uri="{C3380CC4-5D6E-409C-BE32-E72D297353CC}">
              <c16:uniqueId val="{00000000-2DCC-4109-BE82-904CCBC8A771}"/>
            </c:ext>
          </c:extLst>
        </c:ser>
        <c:ser>
          <c:idx val="2"/>
          <c:order val="1"/>
          <c:tx>
            <c:strRef>
              <c:f>Sheet1!$A$6</c:f>
              <c:strCache>
                <c:ptCount val="1"/>
                <c:pt idx="0">
                  <c:v>Hantering av avfallet/ säkerheten/strålning</c:v>
                </c:pt>
              </c:strCache>
            </c:strRef>
          </c:tx>
          <c:spPr>
            <a:ln>
              <a:solidFill>
                <a:srgbClr val="003076"/>
              </a:solidFill>
            </a:ln>
            <a:effectLst/>
          </c:spPr>
          <c:marker>
            <c:symbol val="circle"/>
            <c:size val="13"/>
            <c:spPr>
              <a:solidFill>
                <a:srgbClr val="003076"/>
              </a:solidFill>
              <a:ln>
                <a:solidFill>
                  <a:srgbClr val="003076"/>
                </a:solidFill>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Sheet1!$B$6:$I$6</c:f>
              <c:numCache>
                <c:formatCode>General</c:formatCode>
                <c:ptCount val="8"/>
                <c:pt idx="0">
                  <c:v>12.88242294</c:v>
                </c:pt>
                <c:pt idx="1">
                  <c:v>13.412961429999999</c:v>
                </c:pt>
                <c:pt idx="2">
                  <c:v>8.8820379460000005</c:v>
                </c:pt>
                <c:pt idx="3">
                  <c:v>10.007247167999999</c:v>
                </c:pt>
                <c:pt idx="4">
                  <c:v>17.480732201999999</c:v>
                </c:pt>
                <c:pt idx="5">
                  <c:v>10.715695231</c:v>
                </c:pt>
                <c:pt idx="6">
                  <c:v>16.352</c:v>
                </c:pt>
                <c:pt idx="7">
                  <c:v>11.472</c:v>
                </c:pt>
              </c:numCache>
            </c:numRef>
          </c:val>
          <c:smooth val="1"/>
          <c:extLst>
            <c:ext xmlns:c16="http://schemas.microsoft.com/office/drawing/2014/chart" uri="{C3380CC4-5D6E-409C-BE32-E72D297353CC}">
              <c16:uniqueId val="{00000001-2DCC-4109-BE82-904CCBC8A771}"/>
            </c:ext>
          </c:extLst>
        </c:ser>
        <c:ser>
          <c:idx val="0"/>
          <c:order val="2"/>
          <c:tx>
            <c:strRef>
              <c:f>Sheet1!$A$5</c:f>
              <c:strCache>
                <c:ptCount val="1"/>
                <c:pt idx="0">
                  <c:v>Höjda elpriser/ energiförsörjningen</c:v>
                </c:pt>
              </c:strCache>
            </c:strRef>
          </c:tx>
          <c:spPr>
            <a:ln w="31750">
              <a:solidFill>
                <a:srgbClr val="C00000"/>
              </a:solidFill>
              <a:prstDash val="solid"/>
            </a:ln>
            <a:effectLst/>
          </c:spPr>
          <c:marker>
            <c:symbol val="circle"/>
            <c:size val="13"/>
            <c:spPr>
              <a:solidFill>
                <a:srgbClr val="C00000"/>
              </a:solidFill>
              <a:ln>
                <a:no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Sheet1!$B$5:$I$5</c:f>
              <c:numCache>
                <c:formatCode>General</c:formatCode>
                <c:ptCount val="8"/>
                <c:pt idx="0">
                  <c:v>21.136519360000001</c:v>
                </c:pt>
                <c:pt idx="1">
                  <c:v>8.3073523609999995</c:v>
                </c:pt>
                <c:pt idx="2">
                  <c:v>3.2254993660000002</c:v>
                </c:pt>
                <c:pt idx="3">
                  <c:v>12.46963158</c:v>
                </c:pt>
                <c:pt idx="4">
                  <c:v>2.9891335289000001</c:v>
                </c:pt>
                <c:pt idx="5">
                  <c:v>7.1185456552000002</c:v>
                </c:pt>
                <c:pt idx="6">
                  <c:v>3.0312999999999999</c:v>
                </c:pt>
                <c:pt idx="7">
                  <c:v>5.1924999999999999</c:v>
                </c:pt>
              </c:numCache>
            </c:numRef>
          </c:val>
          <c:smooth val="1"/>
          <c:extLst>
            <c:ext xmlns:c16="http://schemas.microsoft.com/office/drawing/2014/chart" uri="{C3380CC4-5D6E-409C-BE32-E72D297353CC}">
              <c16:uniqueId val="{00000002-2DCC-4109-BE82-904CCBC8A771}"/>
            </c:ext>
          </c:extLst>
        </c:ser>
        <c:ser>
          <c:idx val="24"/>
          <c:order val="3"/>
          <c:tx>
            <c:strRef>
              <c:f>Sheet1!$A$4</c:f>
              <c:strCache>
                <c:ptCount val="1"/>
                <c:pt idx="0">
                  <c:v>Miljöpåverkan</c:v>
                </c:pt>
              </c:strCache>
            </c:strRef>
          </c:tx>
          <c:spPr>
            <a:ln w="31750">
              <a:solidFill>
                <a:srgbClr val="669900"/>
              </a:solidFill>
              <a:prstDash val="solid"/>
            </a:ln>
            <a:effectLst/>
          </c:spPr>
          <c:marker>
            <c:symbol val="circle"/>
            <c:size val="13"/>
            <c:spPr>
              <a:solidFill>
                <a:srgbClr val="669900"/>
              </a:solidFill>
              <a:ln w="19050">
                <a:no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bg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Sheet1!$B$4:$I$4</c:f>
              <c:numCache>
                <c:formatCode>General</c:formatCode>
                <c:ptCount val="8"/>
                <c:pt idx="0">
                  <c:v>14.5532667</c:v>
                </c:pt>
                <c:pt idx="1">
                  <c:v>7.4349026470000004</c:v>
                </c:pt>
                <c:pt idx="2">
                  <c:v>4.6424910150000001</c:v>
                </c:pt>
                <c:pt idx="3">
                  <c:v>3.8414727145000001</c:v>
                </c:pt>
                <c:pt idx="4">
                  <c:v>6.3876267875000003</c:v>
                </c:pt>
                <c:pt idx="5">
                  <c:v>4.5954717387999997</c:v>
                </c:pt>
                <c:pt idx="6">
                  <c:v>3.0722999999999998</c:v>
                </c:pt>
                <c:pt idx="7">
                  <c:v>1.7954000000000001</c:v>
                </c:pt>
              </c:numCache>
            </c:numRef>
          </c:val>
          <c:smooth val="1"/>
          <c:extLst>
            <c:ext xmlns:c16="http://schemas.microsoft.com/office/drawing/2014/chart" uri="{C3380CC4-5D6E-409C-BE32-E72D297353CC}">
              <c16:uniqueId val="{00000003-2DCC-4109-BE82-904CCBC8A771}"/>
            </c:ext>
          </c:extLst>
        </c:ser>
        <c:ser>
          <c:idx val="1"/>
          <c:order val="4"/>
          <c:tx>
            <c:strRef>
              <c:f>Sheet1!$A$3</c:f>
              <c:strCache>
                <c:ptCount val="1"/>
                <c:pt idx="0">
                  <c:v>Negativt för näringslivet/ konkurrensmöjligheterna</c:v>
                </c:pt>
              </c:strCache>
            </c:strRef>
          </c:tx>
          <c:spPr>
            <a:ln w="31750">
              <a:solidFill>
                <a:srgbClr val="FFC000"/>
              </a:solidFill>
              <a:prstDash val="solid"/>
            </a:ln>
            <a:effectLst/>
          </c:spPr>
          <c:marker>
            <c:symbol val="circle"/>
            <c:size val="13"/>
            <c:spPr>
              <a:solidFill>
                <a:srgbClr val="FFC000"/>
              </a:solidFill>
              <a:ln>
                <a:solidFill>
                  <a:srgbClr val="FFC000"/>
                </a:solidFill>
                <a:prstDash val="solid"/>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tx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Sheet1!$B$3:$I$3</c:f>
              <c:numCache>
                <c:formatCode>General</c:formatCode>
                <c:ptCount val="8"/>
                <c:pt idx="0">
                  <c:v>3.5310507289999999</c:v>
                </c:pt>
                <c:pt idx="1">
                  <c:v>0.49423878999999998</c:v>
                </c:pt>
                <c:pt idx="2">
                  <c:v>0</c:v>
                </c:pt>
                <c:pt idx="3">
                  <c:v>0.89719129730000002</c:v>
                </c:pt>
                <c:pt idx="4">
                  <c:v>0.90831303969999999</c:v>
                </c:pt>
                <c:pt idx="5">
                  <c:v>1.9200112959</c:v>
                </c:pt>
                <c:pt idx="6">
                  <c:v>0</c:v>
                </c:pt>
                <c:pt idx="7">
                  <c:v>0.41060000000000002</c:v>
                </c:pt>
              </c:numCache>
            </c:numRef>
          </c:val>
          <c:smooth val="1"/>
          <c:extLst>
            <c:ext xmlns:c16="http://schemas.microsoft.com/office/drawing/2014/chart" uri="{C3380CC4-5D6E-409C-BE32-E72D297353CC}">
              <c16:uniqueId val="{00000004-2DCC-4109-BE82-904CCBC8A771}"/>
            </c:ext>
          </c:extLst>
        </c:ser>
        <c:ser>
          <c:idx val="3"/>
          <c:order val="5"/>
          <c:tx>
            <c:strRef>
              <c:f>Sheet1!$A$7</c:f>
              <c:strCache>
                <c:ptCount val="1"/>
                <c:pt idx="0">
                  <c:v>Arbetstillfällen/ Arbetslöshet</c:v>
                </c:pt>
              </c:strCache>
            </c:strRef>
          </c:tx>
          <c:spPr>
            <a:ln>
              <a:solidFill>
                <a:srgbClr val="FF66CC"/>
              </a:solidFill>
            </a:ln>
            <a:effectLst/>
          </c:spPr>
          <c:marker>
            <c:symbol val="circle"/>
            <c:size val="13"/>
            <c:spPr>
              <a:solidFill>
                <a:srgbClr val="FF66CC"/>
              </a:solidFill>
              <a:ln>
                <a:noFill/>
              </a:ln>
              <a:effectLst/>
              <a:scene3d>
                <a:camera prst="orthographicFront"/>
                <a:lightRig rig="threePt" dir="t"/>
              </a:scene3d>
              <a:sp3d>
                <a:bevelB/>
              </a:sp3d>
            </c:spPr>
          </c:marker>
          <c:dLbls>
            <c:numFmt formatCode="#,##0" sourceLinked="0"/>
            <c:spPr>
              <a:noFill/>
              <a:ln>
                <a:noFill/>
              </a:ln>
              <a:effectLst/>
            </c:spPr>
            <c:txPr>
              <a:bodyPr/>
              <a:lstStyle/>
              <a:p>
                <a:pPr>
                  <a:defRPr sz="700" b="1">
                    <a:solidFill>
                      <a:schemeClr val="tx1"/>
                    </a:solidFill>
                    <a:latin typeface="+mn-lt"/>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Sheet1!$B$1:$I$1</c:f>
              <c:numCache>
                <c:formatCode>General</c:formatCode>
                <c:ptCount val="8"/>
                <c:pt idx="0">
                  <c:v>2005</c:v>
                </c:pt>
                <c:pt idx="1">
                  <c:v>2007</c:v>
                </c:pt>
                <c:pt idx="2">
                  <c:v>2009</c:v>
                </c:pt>
                <c:pt idx="3">
                  <c:v>2011</c:v>
                </c:pt>
                <c:pt idx="4">
                  <c:v>2013</c:v>
                </c:pt>
                <c:pt idx="5">
                  <c:v>2015</c:v>
                </c:pt>
                <c:pt idx="6">
                  <c:v>2017</c:v>
                </c:pt>
                <c:pt idx="7">
                  <c:v>2019</c:v>
                </c:pt>
              </c:numCache>
            </c:numRef>
          </c:cat>
          <c:val>
            <c:numRef>
              <c:f>Sheet1!$B$7:$I$7</c:f>
              <c:numCache>
                <c:formatCode>General</c:formatCode>
                <c:ptCount val="8"/>
                <c:pt idx="0">
                  <c:v>3.278748416</c:v>
                </c:pt>
                <c:pt idx="1">
                  <c:v>2.0349070569999999</c:v>
                </c:pt>
                <c:pt idx="2">
                  <c:v>0.51990078100000003</c:v>
                </c:pt>
                <c:pt idx="3">
                  <c:v>0.96928795909999999</c:v>
                </c:pt>
                <c:pt idx="4">
                  <c:v>0.60042481130000003</c:v>
                </c:pt>
                <c:pt idx="5">
                  <c:v>1.7366043161</c:v>
                </c:pt>
                <c:pt idx="6">
                  <c:v>0</c:v>
                </c:pt>
                <c:pt idx="7">
                  <c:v>0.12509999999999999</c:v>
                </c:pt>
              </c:numCache>
            </c:numRef>
          </c:val>
          <c:smooth val="1"/>
          <c:extLst>
            <c:ext xmlns:c16="http://schemas.microsoft.com/office/drawing/2014/chart" uri="{C3380CC4-5D6E-409C-BE32-E72D297353CC}">
              <c16:uniqueId val="{00000005-2DCC-4109-BE82-904CCBC8A771}"/>
            </c:ext>
          </c:extLst>
        </c:ser>
        <c:dLbls>
          <c:showLegendKey val="0"/>
          <c:showVal val="1"/>
          <c:showCatName val="0"/>
          <c:showSerName val="0"/>
          <c:showPercent val="0"/>
          <c:showBubbleSize val="0"/>
        </c:dLbls>
        <c:marker val="1"/>
        <c:smooth val="0"/>
        <c:axId val="135961600"/>
        <c:axId val="135975680"/>
      </c:lineChart>
      <c:catAx>
        <c:axId val="135961600"/>
        <c:scaling>
          <c:orientation val="minMax"/>
        </c:scaling>
        <c:delete val="0"/>
        <c:axPos val="b"/>
        <c:numFmt formatCode="General" sourceLinked="1"/>
        <c:majorTickMark val="none"/>
        <c:minorTickMark val="none"/>
        <c:tickLblPos val="nextTo"/>
        <c:spPr>
          <a:ln w="2786">
            <a:solidFill>
              <a:srgbClr val="333333"/>
            </a:solidFill>
            <a:prstDash val="solid"/>
          </a:ln>
        </c:spPr>
        <c:txPr>
          <a:bodyPr rot="0" vert="horz"/>
          <a:lstStyle/>
          <a:p>
            <a:pPr>
              <a:defRPr sz="1200" b="0" i="0" u="none" strike="noStrike" baseline="0">
                <a:solidFill>
                  <a:srgbClr val="333333"/>
                </a:solidFill>
                <a:latin typeface="+mn-lt"/>
                <a:ea typeface="Verdana"/>
                <a:cs typeface="Calibri" pitchFamily="34" charset="0"/>
              </a:defRPr>
            </a:pPr>
            <a:endParaRPr lang="sv-SE"/>
          </a:p>
        </c:txPr>
        <c:crossAx val="135975680"/>
        <c:crossesAt val="0"/>
        <c:auto val="1"/>
        <c:lblAlgn val="ctr"/>
        <c:lblOffset val="100"/>
        <c:tickLblSkip val="1"/>
        <c:tickMarkSkip val="1"/>
        <c:noMultiLvlLbl val="0"/>
      </c:catAx>
      <c:valAx>
        <c:axId val="135975680"/>
        <c:scaling>
          <c:orientation val="minMax"/>
          <c:max val="30"/>
          <c:min val="0"/>
        </c:scaling>
        <c:delete val="0"/>
        <c:axPos val="l"/>
        <c:majorGridlines>
          <c:spPr>
            <a:ln w="11142">
              <a:solidFill>
                <a:srgbClr val="C0C0C0"/>
              </a:solidFill>
              <a:prstDash val="solid"/>
            </a:ln>
            <a:effectLst/>
          </c:spPr>
        </c:majorGridlines>
        <c:numFmt formatCode="#,##0" sourceLinked="0"/>
        <c:majorTickMark val="out"/>
        <c:minorTickMark val="none"/>
        <c:tickLblPos val="nextTo"/>
        <c:spPr>
          <a:ln w="8357">
            <a:noFill/>
          </a:ln>
        </c:spPr>
        <c:txPr>
          <a:bodyPr rot="0" vert="horz"/>
          <a:lstStyle/>
          <a:p>
            <a:pPr>
              <a:defRPr sz="1100" b="0" i="0" u="none" strike="noStrike" baseline="0">
                <a:solidFill>
                  <a:srgbClr val="333333"/>
                </a:solidFill>
                <a:latin typeface="+mn-lt"/>
                <a:ea typeface="Verdana"/>
                <a:cs typeface="Calibri" pitchFamily="34" charset="0"/>
              </a:defRPr>
            </a:pPr>
            <a:endParaRPr lang="sv-SE"/>
          </a:p>
        </c:txPr>
        <c:crossAx val="135961600"/>
        <c:crosses val="autoZero"/>
        <c:crossBetween val="between"/>
        <c:majorUnit val="5"/>
        <c:minorUnit val="0.5"/>
      </c:valAx>
      <c:spPr>
        <a:noFill/>
        <a:ln w="22285">
          <a:noFill/>
        </a:ln>
      </c:spPr>
    </c:plotArea>
    <c:legend>
      <c:legendPos val="r"/>
      <c:layout>
        <c:manualLayout>
          <c:xMode val="edge"/>
          <c:yMode val="edge"/>
          <c:x val="0.7613264965095039"/>
          <c:y val="0.19493665865965237"/>
          <c:w val="0.22999960386915141"/>
          <c:h val="0.69973042512836914"/>
        </c:manualLayout>
      </c:layout>
      <c:overlay val="0"/>
      <c:spPr>
        <a:solidFill>
          <a:schemeClr val="bg1"/>
        </a:solidFill>
        <a:ln w="22285">
          <a:noFill/>
        </a:ln>
      </c:spPr>
      <c:txPr>
        <a:bodyPr/>
        <a:lstStyle/>
        <a:p>
          <a:pPr>
            <a:defRPr sz="1200" b="0" i="0" u="none" strike="noStrike" baseline="0">
              <a:solidFill>
                <a:srgbClr val="333333"/>
              </a:solidFill>
              <a:latin typeface="+mn-lt"/>
              <a:ea typeface="Verdana"/>
              <a:cs typeface="Calibri" pitchFamily="34" charset="0"/>
            </a:defRPr>
          </a:pPr>
          <a:endParaRPr lang="sv-SE"/>
        </a:p>
      </c:txPr>
    </c:legend>
    <c:plotVisOnly val="1"/>
    <c:dispBlanksAs val="gap"/>
    <c:showDLblsOverMax val="0"/>
  </c:chart>
  <c:spPr>
    <a:noFill/>
    <a:ln>
      <a:noFill/>
    </a:ln>
  </c:spPr>
  <c:txPr>
    <a:bodyPr/>
    <a:lstStyle/>
    <a:p>
      <a:pPr>
        <a:defRPr sz="877" b="0" i="0" u="none" strike="noStrike" baseline="0">
          <a:solidFill>
            <a:schemeClr val="tx1"/>
          </a:solidFill>
          <a:latin typeface="Arial"/>
          <a:ea typeface="Arial"/>
          <a:cs typeface="Arial"/>
        </a:defRPr>
      </a:pPr>
      <a:endParaRPr lang="sv-SE"/>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315" cy="497286"/>
          </a:xfrm>
          <a:prstGeom prst="rect">
            <a:avLst/>
          </a:prstGeom>
        </p:spPr>
        <p:txBody>
          <a:bodyPr vert="horz" lIns="93113" tIns="46557" rIns="93113" bIns="46557" rtlCol="0"/>
          <a:lstStyle>
            <a:lvl1pPr algn="l">
              <a:defRPr sz="1200"/>
            </a:lvl1pPr>
          </a:lstStyle>
          <a:p>
            <a:endParaRPr lang="sv-SE"/>
          </a:p>
        </p:txBody>
      </p:sp>
      <p:sp>
        <p:nvSpPr>
          <p:cNvPr id="3" name="Date Placeholder 2"/>
          <p:cNvSpPr>
            <a:spLocks noGrp="1"/>
          </p:cNvSpPr>
          <p:nvPr>
            <p:ph type="dt" sz="quarter" idx="1"/>
          </p:nvPr>
        </p:nvSpPr>
        <p:spPr>
          <a:xfrm>
            <a:off x="3854679" y="0"/>
            <a:ext cx="2949315" cy="497286"/>
          </a:xfrm>
          <a:prstGeom prst="rect">
            <a:avLst/>
          </a:prstGeom>
        </p:spPr>
        <p:txBody>
          <a:bodyPr vert="horz" lIns="93113" tIns="46557" rIns="93113" bIns="46557" rtlCol="0"/>
          <a:lstStyle>
            <a:lvl1pPr algn="r">
              <a:defRPr sz="1200"/>
            </a:lvl1pPr>
          </a:lstStyle>
          <a:p>
            <a:fld id="{3F22B7A7-62AA-40EF-9E67-E25875505A63}" type="datetimeFigureOut">
              <a:rPr lang="sv-SE" smtClean="0"/>
              <a:pPr/>
              <a:t>2019-12-19</a:t>
            </a:fld>
            <a:endParaRPr lang="sv-SE"/>
          </a:p>
        </p:txBody>
      </p:sp>
      <p:sp>
        <p:nvSpPr>
          <p:cNvPr id="4" name="Footer Placeholder 3"/>
          <p:cNvSpPr>
            <a:spLocks noGrp="1"/>
          </p:cNvSpPr>
          <p:nvPr>
            <p:ph type="ftr" sz="quarter" idx="2"/>
          </p:nvPr>
        </p:nvSpPr>
        <p:spPr>
          <a:xfrm>
            <a:off x="0" y="9445199"/>
            <a:ext cx="2949315" cy="497286"/>
          </a:xfrm>
          <a:prstGeom prst="rect">
            <a:avLst/>
          </a:prstGeom>
        </p:spPr>
        <p:txBody>
          <a:bodyPr vert="horz" lIns="93113" tIns="46557" rIns="93113" bIns="46557" rtlCol="0" anchor="b"/>
          <a:lstStyle>
            <a:lvl1pPr algn="l">
              <a:defRPr sz="1200"/>
            </a:lvl1pPr>
          </a:lstStyle>
          <a:p>
            <a:endParaRPr lang="sv-SE"/>
          </a:p>
        </p:txBody>
      </p:sp>
      <p:sp>
        <p:nvSpPr>
          <p:cNvPr id="5" name="Slide Number Placeholder 4"/>
          <p:cNvSpPr>
            <a:spLocks noGrp="1"/>
          </p:cNvSpPr>
          <p:nvPr>
            <p:ph type="sldNum" sz="quarter" idx="3"/>
          </p:nvPr>
        </p:nvSpPr>
        <p:spPr>
          <a:xfrm>
            <a:off x="3854679" y="9445199"/>
            <a:ext cx="2949315" cy="497286"/>
          </a:xfrm>
          <a:prstGeom prst="rect">
            <a:avLst/>
          </a:prstGeom>
        </p:spPr>
        <p:txBody>
          <a:bodyPr vert="horz" lIns="93113" tIns="46557" rIns="93113" bIns="46557" rtlCol="0" anchor="b"/>
          <a:lstStyle>
            <a:lvl1pPr algn="r">
              <a:defRPr sz="1200"/>
            </a:lvl1pPr>
          </a:lstStyle>
          <a:p>
            <a:fld id="{BE321B57-90A5-40CE-9756-2239B6EC4101}" type="slidenum">
              <a:rPr lang="sv-SE" smtClean="0"/>
              <a:pPr/>
              <a:t>‹#›</a:t>
            </a:fld>
            <a:endParaRPr lang="sv-SE"/>
          </a:p>
        </p:txBody>
      </p:sp>
    </p:spTree>
    <p:extLst>
      <p:ext uri="{BB962C8B-B14F-4D97-AF65-F5344CB8AC3E}">
        <p14:creationId xmlns:p14="http://schemas.microsoft.com/office/powerpoint/2010/main" val="13641697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9099" cy="497205"/>
          </a:xfrm>
          <a:prstGeom prst="rect">
            <a:avLst/>
          </a:prstGeom>
        </p:spPr>
        <p:txBody>
          <a:bodyPr vert="horz" lIns="93113" tIns="46557" rIns="93113" bIns="46557" rtlCol="0"/>
          <a:lstStyle>
            <a:lvl1pPr algn="l">
              <a:defRPr sz="1200"/>
            </a:lvl1pPr>
          </a:lstStyle>
          <a:p>
            <a:endParaRPr lang="sv-SE"/>
          </a:p>
        </p:txBody>
      </p:sp>
      <p:sp>
        <p:nvSpPr>
          <p:cNvPr id="3" name="Date Placeholder 2"/>
          <p:cNvSpPr>
            <a:spLocks noGrp="1"/>
          </p:cNvSpPr>
          <p:nvPr>
            <p:ph type="dt" idx="1"/>
          </p:nvPr>
        </p:nvSpPr>
        <p:spPr>
          <a:xfrm>
            <a:off x="3854939" y="1"/>
            <a:ext cx="2949099" cy="497205"/>
          </a:xfrm>
          <a:prstGeom prst="rect">
            <a:avLst/>
          </a:prstGeom>
        </p:spPr>
        <p:txBody>
          <a:bodyPr vert="horz" lIns="93113" tIns="46557" rIns="93113" bIns="46557" rtlCol="0"/>
          <a:lstStyle>
            <a:lvl1pPr algn="r">
              <a:defRPr sz="1200"/>
            </a:lvl1pPr>
          </a:lstStyle>
          <a:p>
            <a:fld id="{040C2D45-E713-42A3-94D4-E9A591C425A6}" type="datetimeFigureOut">
              <a:rPr lang="sv-SE" smtClean="0"/>
              <a:pPr/>
              <a:t>2019-12-19</a:t>
            </a:fld>
            <a:endParaRPr lang="sv-SE"/>
          </a:p>
        </p:txBody>
      </p:sp>
      <p:sp>
        <p:nvSpPr>
          <p:cNvPr id="4" name="Slide Image Placeholder 3"/>
          <p:cNvSpPr>
            <a:spLocks noGrp="1" noRot="1" noChangeAspect="1"/>
          </p:cNvSpPr>
          <p:nvPr>
            <p:ph type="sldImg" idx="2"/>
          </p:nvPr>
        </p:nvSpPr>
        <p:spPr>
          <a:xfrm>
            <a:off x="360363" y="746125"/>
            <a:ext cx="6084887" cy="3729038"/>
          </a:xfrm>
          <a:prstGeom prst="rect">
            <a:avLst/>
          </a:prstGeom>
          <a:noFill/>
          <a:ln w="12700">
            <a:solidFill>
              <a:prstClr val="black"/>
            </a:solidFill>
          </a:ln>
        </p:spPr>
        <p:txBody>
          <a:bodyPr vert="horz" lIns="93113" tIns="46557" rIns="93113" bIns="46557" rtlCol="0" anchor="ctr"/>
          <a:lstStyle/>
          <a:p>
            <a:endParaRPr lang="sv-SE"/>
          </a:p>
        </p:txBody>
      </p:sp>
      <p:sp>
        <p:nvSpPr>
          <p:cNvPr id="5" name="Notes Placeholder 4"/>
          <p:cNvSpPr>
            <a:spLocks noGrp="1"/>
          </p:cNvSpPr>
          <p:nvPr>
            <p:ph type="body" sz="quarter" idx="3"/>
          </p:nvPr>
        </p:nvSpPr>
        <p:spPr>
          <a:xfrm>
            <a:off x="680562" y="4723447"/>
            <a:ext cx="5444490" cy="4474845"/>
          </a:xfrm>
          <a:prstGeom prst="rect">
            <a:avLst/>
          </a:prstGeom>
        </p:spPr>
        <p:txBody>
          <a:bodyPr vert="horz" lIns="93113" tIns="46557" rIns="93113" bIns="4655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9445169"/>
            <a:ext cx="2949099" cy="497205"/>
          </a:xfrm>
          <a:prstGeom prst="rect">
            <a:avLst/>
          </a:prstGeom>
        </p:spPr>
        <p:txBody>
          <a:bodyPr vert="horz" lIns="93113" tIns="46557" rIns="93113" bIns="46557" rtlCol="0" anchor="b"/>
          <a:lstStyle>
            <a:lvl1pPr algn="l">
              <a:defRPr sz="1200"/>
            </a:lvl1pPr>
          </a:lstStyle>
          <a:p>
            <a:endParaRPr lang="sv-SE"/>
          </a:p>
        </p:txBody>
      </p:sp>
      <p:sp>
        <p:nvSpPr>
          <p:cNvPr id="7" name="Slide Number Placeholder 6"/>
          <p:cNvSpPr>
            <a:spLocks noGrp="1"/>
          </p:cNvSpPr>
          <p:nvPr>
            <p:ph type="sldNum" sz="quarter" idx="5"/>
          </p:nvPr>
        </p:nvSpPr>
        <p:spPr>
          <a:xfrm>
            <a:off x="3854939" y="9445169"/>
            <a:ext cx="2949099" cy="497205"/>
          </a:xfrm>
          <a:prstGeom prst="rect">
            <a:avLst/>
          </a:prstGeom>
        </p:spPr>
        <p:txBody>
          <a:bodyPr vert="horz" lIns="93113" tIns="46557" rIns="93113" bIns="46557" rtlCol="0" anchor="b"/>
          <a:lstStyle>
            <a:lvl1pPr algn="r">
              <a:defRPr sz="1200"/>
            </a:lvl1pPr>
          </a:lstStyle>
          <a:p>
            <a:fld id="{64C5CB36-A7CD-46CA-96D8-A11DFE8DC7DD}" type="slidenum">
              <a:rPr lang="sv-SE" smtClean="0"/>
              <a:pPr/>
              <a:t>‹#›</a:t>
            </a:fld>
            <a:endParaRPr lang="sv-SE"/>
          </a:p>
        </p:txBody>
      </p:sp>
    </p:spTree>
    <p:extLst>
      <p:ext uri="{BB962C8B-B14F-4D97-AF65-F5344CB8AC3E}">
        <p14:creationId xmlns:p14="http://schemas.microsoft.com/office/powerpoint/2010/main" val="3673077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0363" y="746125"/>
            <a:ext cx="6084887" cy="3729038"/>
          </a:xfrm>
        </p:spPr>
      </p:sp>
      <p:sp>
        <p:nvSpPr>
          <p:cNvPr id="3" name="Notes Placeholder 2"/>
          <p:cNvSpPr>
            <a:spLocks noGrp="1"/>
          </p:cNvSpPr>
          <p:nvPr>
            <p:ph type="body" idx="1"/>
          </p:nvPr>
        </p:nvSpPr>
        <p:spPr/>
        <p:txBody>
          <a:bodyPr>
            <a:normAutofit/>
          </a:bodyPr>
          <a:lstStyle/>
          <a:p>
            <a:endParaRPr lang="sv-SE" dirty="0"/>
          </a:p>
        </p:txBody>
      </p:sp>
      <p:sp>
        <p:nvSpPr>
          <p:cNvPr id="4" name="Slide Number Placeholder 3"/>
          <p:cNvSpPr>
            <a:spLocks noGrp="1"/>
          </p:cNvSpPr>
          <p:nvPr>
            <p:ph type="sldNum" sz="quarter" idx="10"/>
          </p:nvPr>
        </p:nvSpPr>
        <p:spPr/>
        <p:txBody>
          <a:bodyPr/>
          <a:lstStyle/>
          <a:p>
            <a:fld id="{64C5CB36-A7CD-46CA-96D8-A11DFE8DC7DD}" type="slidenum">
              <a:rPr lang="sv-SE" smtClean="0">
                <a:solidFill>
                  <a:prstClr val="black"/>
                </a:solidFill>
              </a:rPr>
              <a:pPr/>
              <a:t>6</a:t>
            </a:fld>
            <a:endParaRPr lang="sv-SE"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4"/>
          <p:cNvSpPr>
            <a:spLocks noChangeArrowheads="1"/>
          </p:cNvSpPr>
          <p:nvPr/>
        </p:nvSpPr>
        <p:spPr bwMode="auto">
          <a:xfrm>
            <a:off x="1383589" y="1266766"/>
            <a:ext cx="65885" cy="4739290"/>
          </a:xfrm>
          <a:prstGeom prst="rect">
            <a:avLst/>
          </a:prstGeom>
          <a:solidFill>
            <a:srgbClr val="224768"/>
          </a:solidFill>
          <a:ln w="9525">
            <a:noFill/>
            <a:miter lim="800000"/>
            <a:headEnd/>
            <a:tailEnd/>
          </a:ln>
          <a:effectLst/>
        </p:spPr>
        <p:txBody>
          <a:bodyPr wrap="none" anchor="ctr"/>
          <a:lstStyle/>
          <a:p>
            <a:pPr fontAlgn="base">
              <a:spcBef>
                <a:spcPct val="0"/>
              </a:spcBef>
              <a:spcAft>
                <a:spcPct val="0"/>
              </a:spcAft>
              <a:defRPr/>
            </a:pPr>
            <a:endParaRPr lang="sv-SE" b="1">
              <a:solidFill>
                <a:srgbClr val="000000"/>
              </a:solidFill>
              <a:latin typeface="Arial" charset="0"/>
            </a:endParaRPr>
          </a:p>
        </p:txBody>
      </p:sp>
      <p:sp>
        <p:nvSpPr>
          <p:cNvPr id="5" name="Rectangle 5"/>
          <p:cNvSpPr>
            <a:spLocks noChangeArrowheads="1"/>
          </p:cNvSpPr>
          <p:nvPr/>
        </p:nvSpPr>
        <p:spPr bwMode="auto">
          <a:xfrm>
            <a:off x="1559929" y="690388"/>
            <a:ext cx="65885" cy="4739290"/>
          </a:xfrm>
          <a:prstGeom prst="rect">
            <a:avLst/>
          </a:prstGeom>
          <a:gradFill>
            <a:gsLst>
              <a:gs pos="0">
                <a:srgbClr val="224768"/>
              </a:gs>
              <a:gs pos="100000">
                <a:srgbClr val="86AED6"/>
              </a:gs>
            </a:gsLst>
            <a:lin ang="5400000" scaled="1"/>
          </a:gradFill>
          <a:ln w="9525">
            <a:noFill/>
            <a:miter lim="800000"/>
            <a:headEnd/>
            <a:tailEnd/>
          </a:ln>
          <a:effectLst/>
        </p:spPr>
        <p:txBody>
          <a:bodyPr wrap="none" anchor="ctr"/>
          <a:lstStyle/>
          <a:p>
            <a:pPr fontAlgn="base">
              <a:spcBef>
                <a:spcPct val="0"/>
              </a:spcBef>
              <a:spcAft>
                <a:spcPct val="0"/>
              </a:spcAft>
              <a:defRPr/>
            </a:pPr>
            <a:endParaRPr lang="sv-SE" b="1">
              <a:solidFill>
                <a:srgbClr val="000000"/>
              </a:solidFill>
              <a:latin typeface="Arial" charset="0"/>
            </a:endParaRPr>
          </a:p>
        </p:txBody>
      </p:sp>
      <p:sp>
        <p:nvSpPr>
          <p:cNvPr id="4098" name="Rectangle 2"/>
          <p:cNvSpPr>
            <a:spLocks noGrp="1" noChangeArrowheads="1"/>
          </p:cNvSpPr>
          <p:nvPr>
            <p:ph type="ctrTitle"/>
          </p:nvPr>
        </p:nvSpPr>
        <p:spPr>
          <a:xfrm>
            <a:off x="837129" y="3030741"/>
            <a:ext cx="9487456" cy="1466282"/>
          </a:xfrm>
        </p:spPr>
        <p:txBody>
          <a:bodyPr/>
          <a:lstStyle>
            <a:lvl1pPr algn="r">
              <a:defRPr sz="3600">
                <a:solidFill>
                  <a:srgbClr val="224768"/>
                </a:solidFill>
              </a:defRPr>
            </a:lvl1pPr>
          </a:lstStyle>
          <a:p>
            <a:r>
              <a:rPr lang="en-US" dirty="0"/>
              <a:t>Click to edit Master title style</a:t>
            </a:r>
            <a:br>
              <a:rPr lang="en-US" dirty="0"/>
            </a:br>
            <a:endParaRPr lang="en-US" dirty="0"/>
          </a:p>
        </p:txBody>
      </p:sp>
      <p:sp>
        <p:nvSpPr>
          <p:cNvPr id="4099" name="Rectangle 3"/>
          <p:cNvSpPr>
            <a:spLocks noGrp="1" noChangeArrowheads="1"/>
          </p:cNvSpPr>
          <p:nvPr>
            <p:ph type="subTitle" idx="1"/>
          </p:nvPr>
        </p:nvSpPr>
        <p:spPr>
          <a:xfrm>
            <a:off x="2503636" y="4929305"/>
            <a:ext cx="7813199" cy="1748137"/>
          </a:xfrm>
        </p:spPr>
        <p:txBody>
          <a:bodyPr/>
          <a:lstStyle>
            <a:lvl1pPr marL="0" indent="0" algn="r">
              <a:buFont typeface="Marlett" pitchFamily="2" charset="2"/>
              <a:buNone/>
              <a:defRPr>
                <a:solidFill>
                  <a:srgbClr val="808080"/>
                </a:solidFill>
                <a:latin typeface="Gill Sans MT" pitchFamily="34" charset="0"/>
              </a:defRPr>
            </a:lvl1pPr>
          </a:lstStyle>
          <a:p>
            <a:r>
              <a:rPr lang="en-US"/>
              <a:t>Click to edit Master subtitle style</a:t>
            </a:r>
          </a:p>
        </p:txBody>
      </p:sp>
      <p:pic>
        <p:nvPicPr>
          <p:cNvPr id="9" name="Picture 2" descr="P:\_Demoskop\Grafisk Profil\Logga med ny färg, Justin Kase.png"/>
          <p:cNvPicPr>
            <a:picLocks noChangeAspect="1" noChangeArrowheads="1"/>
          </p:cNvPicPr>
          <p:nvPr userDrawn="1"/>
        </p:nvPicPr>
        <p:blipFill>
          <a:blip r:embed="rId2" cstate="print"/>
          <a:srcRect/>
          <a:stretch>
            <a:fillRect/>
          </a:stretch>
        </p:blipFill>
        <p:spPr bwMode="auto">
          <a:xfrm>
            <a:off x="9008850" y="283149"/>
            <a:ext cx="1933525" cy="407786"/>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8087" y="272355"/>
            <a:ext cx="3672127" cy="1159091"/>
          </a:xfrm>
        </p:spPr>
        <p:txBody>
          <a:bodyPr anchor="b"/>
          <a:lstStyle>
            <a:lvl1pPr algn="l">
              <a:defRPr sz="2000" b="1"/>
            </a:lvl1pPr>
          </a:lstStyle>
          <a:p>
            <a:r>
              <a:rPr lang="en-US"/>
              <a:t>Click to edit Master title style</a:t>
            </a:r>
            <a:endParaRPr lang="sv-SE"/>
          </a:p>
        </p:txBody>
      </p:sp>
      <p:sp>
        <p:nvSpPr>
          <p:cNvPr id="3" name="Content Placeholder 2"/>
          <p:cNvSpPr>
            <a:spLocks noGrp="1"/>
          </p:cNvSpPr>
          <p:nvPr>
            <p:ph idx="1"/>
          </p:nvPr>
        </p:nvSpPr>
        <p:spPr>
          <a:xfrm>
            <a:off x="4363921" y="272357"/>
            <a:ext cx="6239708" cy="58382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558087" y="1431448"/>
            <a:ext cx="3672127" cy="46791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851D41B7-97A0-474B-9458-8D867E68EFC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7774" y="4788377"/>
            <a:ext cx="6697028" cy="565295"/>
          </a:xfrm>
        </p:spPr>
        <p:txBody>
          <a:bodyPr anchor="b"/>
          <a:lstStyle>
            <a:lvl1pPr algn="l">
              <a:defRPr sz="2000" b="1"/>
            </a:lvl1pPr>
          </a:lstStyle>
          <a:p>
            <a:r>
              <a:rPr lang="en-US"/>
              <a:t>Click to edit Master title style</a:t>
            </a:r>
            <a:endParaRPr lang="sv-SE"/>
          </a:p>
        </p:txBody>
      </p:sp>
      <p:sp>
        <p:nvSpPr>
          <p:cNvPr id="3" name="Picture Placeholder 2"/>
          <p:cNvSpPr>
            <a:spLocks noGrp="1"/>
          </p:cNvSpPr>
          <p:nvPr>
            <p:ph type="pic" idx="1"/>
          </p:nvPr>
        </p:nvSpPr>
        <p:spPr>
          <a:xfrm>
            <a:off x="2187774" y="611215"/>
            <a:ext cx="6697028" cy="41043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Text Placeholder 3"/>
          <p:cNvSpPr>
            <a:spLocks noGrp="1"/>
          </p:cNvSpPr>
          <p:nvPr>
            <p:ph type="body" sz="half" idx="2"/>
          </p:nvPr>
        </p:nvSpPr>
        <p:spPr>
          <a:xfrm>
            <a:off x="2187774" y="5353671"/>
            <a:ext cx="6697028" cy="8028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A25E23CE-5AD2-4830-9C5B-D6C1217F1EE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4"/>
          <p:cNvSpPr>
            <a:spLocks noGrp="1" noChangeArrowheads="1"/>
          </p:cNvSpPr>
          <p:nvPr>
            <p:ph type="sldNum" sz="quarter" idx="10"/>
          </p:nvPr>
        </p:nvSpPr>
        <p:spPr>
          <a:ln/>
        </p:spPr>
        <p:txBody>
          <a:bodyPr/>
          <a:lstStyle>
            <a:lvl1pPr>
              <a:defRPr/>
            </a:lvl1pPr>
          </a:lstStyle>
          <a:p>
            <a:pPr>
              <a:defRPr/>
            </a:pPr>
            <a:fld id="{78B2ADF8-D34D-4207-BCA3-810F2E178781}"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092242" y="44337"/>
            <a:ext cx="2511385" cy="5879380"/>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558086" y="44337"/>
            <a:ext cx="7348128" cy="587938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Rectangle 4"/>
          <p:cNvSpPr>
            <a:spLocks noGrp="1" noChangeArrowheads="1"/>
          </p:cNvSpPr>
          <p:nvPr>
            <p:ph type="sldNum" sz="quarter" idx="10"/>
          </p:nvPr>
        </p:nvSpPr>
        <p:spPr>
          <a:ln/>
        </p:spPr>
        <p:txBody>
          <a:bodyPr/>
          <a:lstStyle>
            <a:lvl1pPr>
              <a:defRPr/>
            </a:lvl1pPr>
          </a:lstStyle>
          <a:p>
            <a:pPr>
              <a:defRPr/>
            </a:pPr>
            <a:fld id="{7BD2082A-C6A4-4C06-AB8E-27AEAB034B16}"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
          <p:cNvSpPr>
            <a:spLocks noChangeArrowheads="1"/>
          </p:cNvSpPr>
          <p:nvPr/>
        </p:nvSpPr>
        <p:spPr bwMode="auto">
          <a:xfrm>
            <a:off x="1383589" y="1266766"/>
            <a:ext cx="65885" cy="4739290"/>
          </a:xfrm>
          <a:prstGeom prst="rect">
            <a:avLst/>
          </a:prstGeom>
          <a:solidFill>
            <a:srgbClr val="224768"/>
          </a:solidFill>
          <a:ln w="9525">
            <a:noFill/>
            <a:miter lim="800000"/>
            <a:headEnd/>
            <a:tailEnd/>
          </a:ln>
          <a:effectLst/>
        </p:spPr>
        <p:txBody>
          <a:bodyPr wrap="none" anchor="ctr"/>
          <a:lstStyle/>
          <a:p>
            <a:pPr fontAlgn="base">
              <a:spcBef>
                <a:spcPct val="0"/>
              </a:spcBef>
              <a:spcAft>
                <a:spcPct val="0"/>
              </a:spcAft>
              <a:defRPr/>
            </a:pPr>
            <a:endParaRPr lang="sv-SE" b="1">
              <a:solidFill>
                <a:srgbClr val="000000"/>
              </a:solidFill>
              <a:latin typeface="Arial" charset="0"/>
            </a:endParaRPr>
          </a:p>
        </p:txBody>
      </p:sp>
      <p:sp>
        <p:nvSpPr>
          <p:cNvPr id="5" name="Rectangle 5"/>
          <p:cNvSpPr>
            <a:spLocks noChangeArrowheads="1"/>
          </p:cNvSpPr>
          <p:nvPr/>
        </p:nvSpPr>
        <p:spPr bwMode="auto">
          <a:xfrm>
            <a:off x="1559929" y="690388"/>
            <a:ext cx="65885" cy="4739290"/>
          </a:xfrm>
          <a:prstGeom prst="rect">
            <a:avLst/>
          </a:prstGeom>
          <a:gradFill>
            <a:gsLst>
              <a:gs pos="0">
                <a:srgbClr val="224768"/>
              </a:gs>
              <a:gs pos="100000">
                <a:srgbClr val="86AED6"/>
              </a:gs>
            </a:gsLst>
            <a:lin ang="5400000" scaled="1"/>
          </a:gradFill>
          <a:ln w="9525">
            <a:noFill/>
            <a:miter lim="800000"/>
            <a:headEnd/>
            <a:tailEnd/>
          </a:ln>
          <a:effectLst/>
        </p:spPr>
        <p:txBody>
          <a:bodyPr wrap="none" anchor="ctr"/>
          <a:lstStyle/>
          <a:p>
            <a:pPr fontAlgn="base">
              <a:spcBef>
                <a:spcPct val="0"/>
              </a:spcBef>
              <a:spcAft>
                <a:spcPct val="0"/>
              </a:spcAft>
              <a:defRPr/>
            </a:pPr>
            <a:endParaRPr lang="sv-SE" b="1">
              <a:solidFill>
                <a:srgbClr val="000000"/>
              </a:solidFill>
              <a:latin typeface="Arial" charset="0"/>
            </a:endParaRPr>
          </a:p>
        </p:txBody>
      </p:sp>
      <p:sp>
        <p:nvSpPr>
          <p:cNvPr id="4098" name="Rectangle 2"/>
          <p:cNvSpPr>
            <a:spLocks noGrp="1" noChangeArrowheads="1"/>
          </p:cNvSpPr>
          <p:nvPr>
            <p:ph type="ctrTitle"/>
          </p:nvPr>
        </p:nvSpPr>
        <p:spPr>
          <a:xfrm>
            <a:off x="837129" y="3030741"/>
            <a:ext cx="9487456" cy="1466282"/>
          </a:xfrm>
        </p:spPr>
        <p:txBody>
          <a:bodyPr/>
          <a:lstStyle>
            <a:lvl1pPr algn="r">
              <a:defRPr sz="3600">
                <a:solidFill>
                  <a:srgbClr val="224768"/>
                </a:solidFill>
              </a:defRPr>
            </a:lvl1pPr>
          </a:lstStyle>
          <a:p>
            <a:r>
              <a:rPr lang="en-US" dirty="0"/>
              <a:t>Click to edit Master title style</a:t>
            </a:r>
          </a:p>
        </p:txBody>
      </p:sp>
      <p:sp>
        <p:nvSpPr>
          <p:cNvPr id="4099" name="Rectangle 3"/>
          <p:cNvSpPr>
            <a:spLocks noGrp="1" noChangeArrowheads="1"/>
          </p:cNvSpPr>
          <p:nvPr>
            <p:ph type="subTitle" idx="1"/>
          </p:nvPr>
        </p:nvSpPr>
        <p:spPr>
          <a:xfrm>
            <a:off x="2503636" y="4929305"/>
            <a:ext cx="7813199" cy="1748137"/>
          </a:xfrm>
        </p:spPr>
        <p:txBody>
          <a:bodyPr/>
          <a:lstStyle>
            <a:lvl1pPr marL="0" indent="0" algn="r">
              <a:buFont typeface="Marlett" pitchFamily="2" charset="2"/>
              <a:buNone/>
              <a:defRPr>
                <a:solidFill>
                  <a:srgbClr val="808080"/>
                </a:solidFill>
                <a:latin typeface="Gill Sans MT" pitchFamily="34" charset="0"/>
              </a:defRPr>
            </a:lvl1pPr>
          </a:lstStyle>
          <a:p>
            <a:r>
              <a:rPr lang="en-US"/>
              <a:t>Click to edit Master subtitle style</a:t>
            </a:r>
          </a:p>
        </p:txBody>
      </p:sp>
      <p:pic>
        <p:nvPicPr>
          <p:cNvPr id="9" name="Picture 2" descr="P:\_Demoskop\Grafisk Profil\Logga med ny färg, Justin Kase.png"/>
          <p:cNvPicPr>
            <a:picLocks noChangeAspect="1" noChangeArrowheads="1"/>
          </p:cNvPicPr>
          <p:nvPr userDrawn="1"/>
        </p:nvPicPr>
        <p:blipFill>
          <a:blip r:embed="rId2" cstate="print"/>
          <a:srcRect/>
          <a:stretch>
            <a:fillRect/>
          </a:stretch>
        </p:blipFill>
        <p:spPr bwMode="auto">
          <a:xfrm>
            <a:off x="9008850" y="283149"/>
            <a:ext cx="1933525" cy="407786"/>
          </a:xfrm>
          <a:prstGeom prst="rect">
            <a:avLst/>
          </a:prstGeom>
          <a:noFill/>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Rectangle 4"/>
          <p:cNvSpPr>
            <a:spLocks noGrp="1" noChangeArrowheads="1"/>
          </p:cNvSpPr>
          <p:nvPr>
            <p:ph type="sldNum" sz="quarter" idx="10"/>
          </p:nvPr>
        </p:nvSpPr>
        <p:spPr>
          <a:ln/>
        </p:spPr>
        <p:txBody>
          <a:bodyPr/>
          <a:lstStyle>
            <a:lvl1pPr>
              <a:defRPr/>
            </a:lvl1pPr>
          </a:lstStyle>
          <a:p>
            <a:pPr>
              <a:defRPr/>
            </a:pPr>
            <a:r>
              <a:rPr lang="en-US" dirty="0"/>
              <a:t>1</a:t>
            </a:r>
          </a:p>
        </p:txBody>
      </p:sp>
      <p:sp>
        <p:nvSpPr>
          <p:cNvPr id="7" name="Rectangle 2"/>
          <p:cNvSpPr>
            <a:spLocks noGrp="1" noChangeArrowheads="1"/>
          </p:cNvSpPr>
          <p:nvPr>
            <p:ph type="title"/>
          </p:nvPr>
        </p:nvSpPr>
        <p:spPr bwMode="auto">
          <a:xfrm>
            <a:off x="218972" y="2916729"/>
            <a:ext cx="10045542" cy="114009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3300"/>
            </a:lvl1pPr>
          </a:lstStyle>
          <a:p>
            <a:pPr lvl="0"/>
            <a:r>
              <a:rPr lang="en-US" dirty="0"/>
              <a:t>Click to edit Master title style</a:t>
            </a:r>
          </a:p>
        </p:txBody>
      </p:sp>
      <p:sp>
        <p:nvSpPr>
          <p:cNvPr id="5" name="Rectangle 4"/>
          <p:cNvSpPr>
            <a:spLocks noChangeArrowheads="1"/>
          </p:cNvSpPr>
          <p:nvPr userDrawn="1"/>
        </p:nvSpPr>
        <p:spPr bwMode="auto">
          <a:xfrm flipV="1">
            <a:off x="846820" y="3841471"/>
            <a:ext cx="9444825" cy="36420"/>
          </a:xfrm>
          <a:prstGeom prst="rect">
            <a:avLst/>
          </a:prstGeom>
          <a:gradFill>
            <a:gsLst>
              <a:gs pos="0">
                <a:srgbClr val="224768"/>
              </a:gs>
              <a:gs pos="100000">
                <a:srgbClr val="86AED6"/>
              </a:gs>
            </a:gsLst>
            <a:lin ang="0" scaled="1"/>
          </a:gradFill>
          <a:ln w="9525">
            <a:noFill/>
            <a:miter lim="800000"/>
            <a:headEnd/>
            <a:tailEnd/>
          </a:ln>
          <a:effectLst/>
        </p:spPr>
        <p:txBody>
          <a:bodyPr wrap="none" anchor="ctr"/>
          <a:lstStyle/>
          <a:p>
            <a:pPr>
              <a:defRPr/>
            </a:pPr>
            <a:endParaRPr lang="sv-SE">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4"/>
          <p:cNvSpPr>
            <a:spLocks noGrp="1" noChangeArrowheads="1"/>
          </p:cNvSpPr>
          <p:nvPr>
            <p:ph type="sldNum" sz="quarter" idx="10"/>
          </p:nvPr>
        </p:nvSpPr>
        <p:spPr>
          <a:ln/>
        </p:spPr>
        <p:txBody>
          <a:bodyPr/>
          <a:lstStyle>
            <a:lvl1pPr>
              <a:defRPr/>
            </a:lvl1pPr>
          </a:lstStyle>
          <a:p>
            <a:pPr>
              <a:defRPr/>
            </a:pPr>
            <a:fld id="{387138E1-C6B1-43EE-9512-E5D4DC39776B}" type="slidenum">
              <a:rPr lang="en-US"/>
              <a:pPr>
                <a:defRPr/>
              </a:pPr>
              <a:t>‹#›</a:t>
            </a:fld>
            <a:endParaRPr lang="en-US"/>
          </a:p>
        </p:txBody>
      </p:sp>
      <p:sp>
        <p:nvSpPr>
          <p:cNvPr id="5" name="Rectangle 7"/>
          <p:cNvSpPr>
            <a:spLocks noChangeArrowheads="1"/>
          </p:cNvSpPr>
          <p:nvPr userDrawn="1"/>
        </p:nvSpPr>
        <p:spPr bwMode="auto">
          <a:xfrm flipV="1">
            <a:off x="1058039" y="980161"/>
            <a:ext cx="9004945" cy="31669"/>
          </a:xfrm>
          <a:prstGeom prst="rect">
            <a:avLst/>
          </a:prstGeom>
          <a:gradFill rotWithShape="1">
            <a:gsLst>
              <a:gs pos="0">
                <a:srgbClr val="224768"/>
              </a:gs>
              <a:gs pos="100000">
                <a:srgbClr val="86AED6"/>
              </a:gs>
            </a:gsLst>
            <a:lin ang="0" scaled="1"/>
          </a:gradFill>
          <a:ln w="9525">
            <a:noFill/>
            <a:miter lim="800000"/>
            <a:headEnd/>
            <a:tailEnd/>
          </a:ln>
          <a:effectLst/>
        </p:spPr>
        <p:txBody>
          <a:bodyPr wrap="none" anchor="ctr"/>
          <a:lstStyle/>
          <a:p>
            <a:pPr>
              <a:defRPr/>
            </a:pPr>
            <a:endParaRPr lang="sv-SE">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sv-SE" dirty="0"/>
          </a:p>
        </p:txBody>
      </p:sp>
      <p:sp>
        <p:nvSpPr>
          <p:cNvPr id="3" name="Rectangle 4"/>
          <p:cNvSpPr>
            <a:spLocks noGrp="1" noChangeArrowheads="1"/>
          </p:cNvSpPr>
          <p:nvPr>
            <p:ph type="sldNum" sz="quarter" idx="10"/>
          </p:nvPr>
        </p:nvSpPr>
        <p:spPr>
          <a:ln/>
        </p:spPr>
        <p:txBody>
          <a:bodyPr/>
          <a:lstStyle>
            <a:lvl1pPr>
              <a:defRPr/>
            </a:lvl1pPr>
          </a:lstStyle>
          <a:p>
            <a:pPr>
              <a:defRPr/>
            </a:pPr>
            <a:fld id="{ED558FB1-14E4-4010-8C59-18540580AB70}"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Rectangle 4"/>
          <p:cNvSpPr>
            <a:spLocks noGrp="1" noChangeArrowheads="1"/>
          </p:cNvSpPr>
          <p:nvPr>
            <p:ph type="sldNum" sz="quarter" idx="10"/>
          </p:nvPr>
        </p:nvSpPr>
        <p:spPr>
          <a:ln/>
        </p:spPr>
        <p:txBody>
          <a:bodyPr/>
          <a:lstStyle>
            <a:lvl1pPr>
              <a:defRPr/>
            </a:lvl1pPr>
          </a:lstStyle>
          <a:p>
            <a:pPr>
              <a:defRPr/>
            </a:pPr>
            <a:fld id="{ED558FB1-14E4-4010-8C59-18540580AB70}" type="slidenum">
              <a:rPr lang="en-US"/>
              <a:pPr>
                <a:defRPr/>
              </a:pPr>
              <a:t>‹#›</a:t>
            </a:fld>
            <a:endParaRPr lang="en-US" dirty="0"/>
          </a:p>
        </p:txBody>
      </p:sp>
      <p:sp>
        <p:nvSpPr>
          <p:cNvPr id="4" name="Rectangle 3"/>
          <p:cNvSpPr>
            <a:spLocks noChangeArrowheads="1"/>
          </p:cNvSpPr>
          <p:nvPr userDrawn="1"/>
        </p:nvSpPr>
        <p:spPr bwMode="auto">
          <a:xfrm rot="16200000" flipV="1">
            <a:off x="6487264" y="3702945"/>
            <a:ext cx="4560359" cy="44570"/>
          </a:xfrm>
          <a:prstGeom prst="rect">
            <a:avLst/>
          </a:prstGeom>
          <a:gradFill rotWithShape="1">
            <a:gsLst>
              <a:gs pos="0">
                <a:srgbClr val="224768"/>
              </a:gs>
              <a:gs pos="100000">
                <a:srgbClr val="86AED6"/>
              </a:gs>
            </a:gsLst>
            <a:lin ang="0" scaled="1"/>
          </a:gradFill>
          <a:ln w="9525">
            <a:noFill/>
            <a:miter lim="800000"/>
            <a:headEnd/>
            <a:tailEnd/>
          </a:ln>
          <a:effectLst/>
        </p:spPr>
        <p:txBody>
          <a:bodyPr wrap="none" anchor="ctr"/>
          <a:lstStyle/>
          <a:p>
            <a:pPr>
              <a:defRPr/>
            </a:pPr>
            <a:endParaRPr lang="sv-SE">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58087" y="44337"/>
            <a:ext cx="10045542" cy="1140090"/>
          </a:xfrm>
        </p:spPr>
        <p:txBody>
          <a:bodyPr/>
          <a:lstStyle/>
          <a:p>
            <a:r>
              <a:rPr lang="en-US" dirty="0"/>
              <a:t>Click to edit Master title style</a:t>
            </a:r>
            <a:endParaRPr lang="sv-SE" dirty="0"/>
          </a:p>
        </p:txBody>
      </p:sp>
      <p:sp>
        <p:nvSpPr>
          <p:cNvPr id="3" name="Chart Placeholder 2"/>
          <p:cNvSpPr>
            <a:spLocks noGrp="1"/>
          </p:cNvSpPr>
          <p:nvPr>
            <p:ph type="chart" idx="1"/>
          </p:nvPr>
        </p:nvSpPr>
        <p:spPr>
          <a:xfrm>
            <a:off x="908828" y="1409280"/>
            <a:ext cx="9330494" cy="4514439"/>
          </a:xfrm>
        </p:spPr>
        <p:txBody>
          <a:bodyPr/>
          <a:lstStyle/>
          <a:p>
            <a:pPr lvl="0"/>
            <a:r>
              <a:rPr lang="en-US" noProof="0"/>
              <a:t>Click icon to add chart</a:t>
            </a:r>
            <a:endParaRPr lang="sv-SE" noProof="0" dirty="0"/>
          </a:p>
        </p:txBody>
      </p:sp>
      <p:sp>
        <p:nvSpPr>
          <p:cNvPr id="4" name="Rectangle 4"/>
          <p:cNvSpPr>
            <a:spLocks noGrp="1" noChangeArrowheads="1"/>
          </p:cNvSpPr>
          <p:nvPr>
            <p:ph type="sldNum" sz="quarter" idx="10"/>
          </p:nvPr>
        </p:nvSpPr>
        <p:spPr>
          <a:ln/>
        </p:spPr>
        <p:txBody>
          <a:bodyPr/>
          <a:lstStyle>
            <a:lvl1pPr>
              <a:defRPr/>
            </a:lvl1pPr>
          </a:lstStyle>
          <a:p>
            <a:pPr>
              <a:defRPr/>
            </a:pPr>
            <a:fld id="{DB25E3DE-E648-4AD6-8D1E-092C09B8F215}"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Rectangle 4"/>
          <p:cNvSpPr>
            <a:spLocks noGrp="1" noChangeArrowheads="1"/>
          </p:cNvSpPr>
          <p:nvPr>
            <p:ph type="sldNum" sz="quarter" idx="10"/>
          </p:nvPr>
        </p:nvSpPr>
        <p:spPr>
          <a:ln/>
        </p:spPr>
        <p:txBody>
          <a:bodyPr/>
          <a:lstStyle>
            <a:lvl1pPr>
              <a:defRPr/>
            </a:lvl1pPr>
          </a:lstStyle>
          <a:p>
            <a:pPr>
              <a:defRPr/>
            </a:pPr>
            <a:fld id="{799B104B-D8A0-46D2-B6A7-A719B33009F4}" type="slidenum">
              <a:rPr lang="en-US"/>
              <a:pPr>
                <a:defRPr/>
              </a:pPr>
              <a:t>‹#›</a:t>
            </a:fld>
            <a:endParaRPr lang="en-US" dirty="0"/>
          </a:p>
        </p:txBody>
      </p:sp>
      <p:sp>
        <p:nvSpPr>
          <p:cNvPr id="7" name="Rectangle 2"/>
          <p:cNvSpPr>
            <a:spLocks noGrp="1" noChangeArrowheads="1"/>
          </p:cNvSpPr>
          <p:nvPr>
            <p:ph type="title"/>
          </p:nvPr>
        </p:nvSpPr>
        <p:spPr bwMode="auto">
          <a:xfrm>
            <a:off x="218972" y="2916729"/>
            <a:ext cx="10045542" cy="114009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3300"/>
            </a:lvl1pPr>
          </a:lstStyle>
          <a:p>
            <a:pPr lvl="0"/>
            <a:r>
              <a:rPr lang="en-US" dirty="0"/>
              <a:t>Click to edit Master title style</a:t>
            </a:r>
          </a:p>
        </p:txBody>
      </p:sp>
      <p:sp>
        <p:nvSpPr>
          <p:cNvPr id="5" name="Rectangle 4"/>
          <p:cNvSpPr>
            <a:spLocks noChangeArrowheads="1"/>
          </p:cNvSpPr>
          <p:nvPr userDrawn="1"/>
        </p:nvSpPr>
        <p:spPr bwMode="auto">
          <a:xfrm flipV="1">
            <a:off x="846820" y="3841471"/>
            <a:ext cx="9444825" cy="36420"/>
          </a:xfrm>
          <a:prstGeom prst="rect">
            <a:avLst/>
          </a:prstGeom>
          <a:gradFill>
            <a:gsLst>
              <a:gs pos="0">
                <a:srgbClr val="224768"/>
              </a:gs>
              <a:gs pos="100000">
                <a:srgbClr val="86AED6"/>
              </a:gs>
            </a:gsLst>
            <a:lin ang="0" scaled="1"/>
          </a:gradFill>
          <a:ln w="9525">
            <a:noFill/>
            <a:miter lim="800000"/>
            <a:headEnd/>
            <a:tailEnd/>
          </a:ln>
          <a:effectLst/>
        </p:spPr>
        <p:txBody>
          <a:bodyPr wrap="none" anchor="ctr"/>
          <a:lstStyle/>
          <a:p>
            <a:pPr>
              <a:defRPr/>
            </a:pPr>
            <a:endParaRPr lang="sv-SE">
              <a:solidFill>
                <a:srgbClr val="000000"/>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dirty="0"/>
          </a:p>
        </p:txBody>
      </p:sp>
      <p:sp>
        <p:nvSpPr>
          <p:cNvPr id="3" name="Content Placeholder 2"/>
          <p:cNvSpPr>
            <a:spLocks noGrp="1"/>
          </p:cNvSpPr>
          <p:nvPr>
            <p:ph sz="half" idx="1"/>
          </p:nvPr>
        </p:nvSpPr>
        <p:spPr>
          <a:xfrm>
            <a:off x="908829" y="1409280"/>
            <a:ext cx="4571263" cy="4514439"/>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4" name="Content Placeholder 3"/>
          <p:cNvSpPr>
            <a:spLocks noGrp="1"/>
          </p:cNvSpPr>
          <p:nvPr>
            <p:ph sz="half" idx="2"/>
          </p:nvPr>
        </p:nvSpPr>
        <p:spPr>
          <a:xfrm>
            <a:off x="5666120" y="1409280"/>
            <a:ext cx="4573202" cy="4514439"/>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5" name="Rectangle 4"/>
          <p:cNvSpPr>
            <a:spLocks noGrp="1" noChangeArrowheads="1"/>
          </p:cNvSpPr>
          <p:nvPr>
            <p:ph type="sldNum" sz="quarter" idx="10"/>
          </p:nvPr>
        </p:nvSpPr>
        <p:spPr>
          <a:ln/>
        </p:spPr>
        <p:txBody>
          <a:bodyPr/>
          <a:lstStyle>
            <a:lvl1pPr>
              <a:defRPr/>
            </a:lvl1pPr>
          </a:lstStyle>
          <a:p>
            <a:pPr>
              <a:defRPr/>
            </a:pPr>
            <a:fld id="{BE380A23-F6F0-446E-8C39-BD20CCEAA832}"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361536B9-18D1-41A0-A8D4-2F6212A1CB4A}"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58087" y="273939"/>
            <a:ext cx="10045542" cy="1140090"/>
          </a:xfrm>
        </p:spPr>
        <p:txBody>
          <a:bodyPr/>
          <a:lstStyle>
            <a:lvl1pPr>
              <a:defRPr/>
            </a:lvl1pPr>
          </a:lstStyle>
          <a:p>
            <a:r>
              <a:rPr lang="en-US"/>
              <a:t>Click to edit Master title style</a:t>
            </a:r>
            <a:endParaRPr lang="sv-SE"/>
          </a:p>
        </p:txBody>
      </p:sp>
      <p:sp>
        <p:nvSpPr>
          <p:cNvPr id="3" name="Text Placeholder 2"/>
          <p:cNvSpPr>
            <a:spLocks noGrp="1"/>
          </p:cNvSpPr>
          <p:nvPr>
            <p:ph type="body" idx="1"/>
          </p:nvPr>
        </p:nvSpPr>
        <p:spPr>
          <a:xfrm>
            <a:off x="558086" y="1531204"/>
            <a:ext cx="4931695" cy="6381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58086" y="2169337"/>
            <a:ext cx="4931695" cy="394122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5" name="Text Placeholder 4"/>
          <p:cNvSpPr>
            <a:spLocks noGrp="1"/>
          </p:cNvSpPr>
          <p:nvPr>
            <p:ph type="body" sz="quarter" idx="3"/>
          </p:nvPr>
        </p:nvSpPr>
        <p:spPr>
          <a:xfrm>
            <a:off x="5669997" y="1531204"/>
            <a:ext cx="4933632" cy="6381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69997" y="2169337"/>
            <a:ext cx="4933632" cy="394122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ectangle 4"/>
          <p:cNvSpPr>
            <a:spLocks noGrp="1" noChangeArrowheads="1"/>
          </p:cNvSpPr>
          <p:nvPr>
            <p:ph type="sldNum" sz="quarter" idx="10"/>
          </p:nvPr>
        </p:nvSpPr>
        <p:spPr>
          <a:ln/>
        </p:spPr>
        <p:txBody>
          <a:bodyPr/>
          <a:lstStyle>
            <a:lvl1pPr>
              <a:defRPr/>
            </a:lvl1pPr>
          </a:lstStyle>
          <a:p>
            <a:pPr>
              <a:defRPr/>
            </a:pPr>
            <a:fld id="{91774B16-7C05-4695-AE8A-7ED31AE3CCD9}"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8087" y="272355"/>
            <a:ext cx="3672127" cy="1159091"/>
          </a:xfrm>
        </p:spPr>
        <p:txBody>
          <a:bodyPr anchor="b"/>
          <a:lstStyle>
            <a:lvl1pPr algn="l">
              <a:defRPr sz="2000" b="1"/>
            </a:lvl1pPr>
          </a:lstStyle>
          <a:p>
            <a:r>
              <a:rPr lang="en-US"/>
              <a:t>Click to edit Master title style</a:t>
            </a:r>
            <a:endParaRPr lang="sv-SE"/>
          </a:p>
        </p:txBody>
      </p:sp>
      <p:sp>
        <p:nvSpPr>
          <p:cNvPr id="3" name="Content Placeholder 2"/>
          <p:cNvSpPr>
            <a:spLocks noGrp="1"/>
          </p:cNvSpPr>
          <p:nvPr>
            <p:ph idx="1"/>
          </p:nvPr>
        </p:nvSpPr>
        <p:spPr>
          <a:xfrm>
            <a:off x="4363921" y="272357"/>
            <a:ext cx="6239708" cy="58382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558087" y="1431448"/>
            <a:ext cx="3672127" cy="46791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851D41B7-97A0-474B-9458-8D867E68EFCA}"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7774" y="4788377"/>
            <a:ext cx="6697028" cy="565295"/>
          </a:xfrm>
        </p:spPr>
        <p:txBody>
          <a:bodyPr anchor="b"/>
          <a:lstStyle>
            <a:lvl1pPr algn="l">
              <a:defRPr sz="2000" b="1"/>
            </a:lvl1pPr>
          </a:lstStyle>
          <a:p>
            <a:r>
              <a:rPr lang="en-US"/>
              <a:t>Click to edit Master title style</a:t>
            </a:r>
            <a:endParaRPr lang="sv-SE"/>
          </a:p>
        </p:txBody>
      </p:sp>
      <p:sp>
        <p:nvSpPr>
          <p:cNvPr id="3" name="Picture Placeholder 2"/>
          <p:cNvSpPr>
            <a:spLocks noGrp="1"/>
          </p:cNvSpPr>
          <p:nvPr>
            <p:ph type="pic" idx="1"/>
          </p:nvPr>
        </p:nvSpPr>
        <p:spPr>
          <a:xfrm>
            <a:off x="2187774" y="611215"/>
            <a:ext cx="6697028" cy="41043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sv-SE" noProof="0"/>
          </a:p>
        </p:txBody>
      </p:sp>
      <p:sp>
        <p:nvSpPr>
          <p:cNvPr id="4" name="Text Placeholder 3"/>
          <p:cNvSpPr>
            <a:spLocks noGrp="1"/>
          </p:cNvSpPr>
          <p:nvPr>
            <p:ph type="body" sz="half" idx="2"/>
          </p:nvPr>
        </p:nvSpPr>
        <p:spPr>
          <a:xfrm>
            <a:off x="2187774" y="5353671"/>
            <a:ext cx="6697028" cy="8028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A25E23CE-5AD2-4830-9C5B-D6C1217F1EE0}"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4"/>
          <p:cNvSpPr>
            <a:spLocks noGrp="1" noChangeArrowheads="1"/>
          </p:cNvSpPr>
          <p:nvPr>
            <p:ph type="sldNum" sz="quarter" idx="10"/>
          </p:nvPr>
        </p:nvSpPr>
        <p:spPr>
          <a:ln/>
        </p:spPr>
        <p:txBody>
          <a:bodyPr/>
          <a:lstStyle>
            <a:lvl1pPr>
              <a:defRPr/>
            </a:lvl1pPr>
          </a:lstStyle>
          <a:p>
            <a:pPr>
              <a:defRPr/>
            </a:pPr>
            <a:fld id="{78B2ADF8-D34D-4207-BCA3-810F2E178781}"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092242" y="44337"/>
            <a:ext cx="2511385" cy="5879380"/>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558086" y="44337"/>
            <a:ext cx="7348128" cy="58793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4" name="Rectangle 4"/>
          <p:cNvSpPr>
            <a:spLocks noGrp="1" noChangeArrowheads="1"/>
          </p:cNvSpPr>
          <p:nvPr>
            <p:ph type="sldNum" sz="quarter" idx="10"/>
          </p:nvPr>
        </p:nvSpPr>
        <p:spPr>
          <a:ln/>
        </p:spPr>
        <p:txBody>
          <a:bodyPr/>
          <a:lstStyle>
            <a:lvl1pPr>
              <a:defRPr/>
            </a:lvl1pPr>
          </a:lstStyle>
          <a:p>
            <a:pPr>
              <a:defRPr/>
            </a:pPr>
            <a:fld id="{7BD2082A-C6A4-4C06-AB8E-27AEAB034B16}"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
          <p:cNvSpPr>
            <a:spLocks noChangeArrowheads="1"/>
          </p:cNvSpPr>
          <p:nvPr/>
        </p:nvSpPr>
        <p:spPr bwMode="auto">
          <a:xfrm>
            <a:off x="1383589" y="1266766"/>
            <a:ext cx="65885" cy="4739290"/>
          </a:xfrm>
          <a:prstGeom prst="rect">
            <a:avLst/>
          </a:prstGeom>
          <a:solidFill>
            <a:srgbClr val="224768"/>
          </a:solidFill>
          <a:ln w="9525">
            <a:noFill/>
            <a:miter lim="800000"/>
            <a:headEnd/>
            <a:tailEnd/>
          </a:ln>
          <a:effectLst/>
        </p:spPr>
        <p:txBody>
          <a:bodyPr wrap="none" anchor="ctr"/>
          <a:lstStyle/>
          <a:p>
            <a:pPr fontAlgn="base">
              <a:spcBef>
                <a:spcPct val="0"/>
              </a:spcBef>
              <a:spcAft>
                <a:spcPct val="0"/>
              </a:spcAft>
              <a:defRPr/>
            </a:pPr>
            <a:endParaRPr lang="sv-SE" b="1">
              <a:solidFill>
                <a:srgbClr val="000000"/>
              </a:solidFill>
              <a:latin typeface="Arial" charset="0"/>
            </a:endParaRPr>
          </a:p>
        </p:txBody>
      </p:sp>
      <p:sp>
        <p:nvSpPr>
          <p:cNvPr id="5" name="Rectangle 5"/>
          <p:cNvSpPr>
            <a:spLocks noChangeArrowheads="1"/>
          </p:cNvSpPr>
          <p:nvPr/>
        </p:nvSpPr>
        <p:spPr bwMode="auto">
          <a:xfrm>
            <a:off x="1559929" y="690388"/>
            <a:ext cx="65885" cy="4739290"/>
          </a:xfrm>
          <a:prstGeom prst="rect">
            <a:avLst/>
          </a:prstGeom>
          <a:gradFill>
            <a:gsLst>
              <a:gs pos="0">
                <a:srgbClr val="224768"/>
              </a:gs>
              <a:gs pos="100000">
                <a:srgbClr val="86AED6"/>
              </a:gs>
            </a:gsLst>
            <a:lin ang="5400000" scaled="1"/>
          </a:gradFill>
          <a:ln w="9525">
            <a:noFill/>
            <a:miter lim="800000"/>
            <a:headEnd/>
            <a:tailEnd/>
          </a:ln>
          <a:effectLst/>
        </p:spPr>
        <p:txBody>
          <a:bodyPr wrap="none" anchor="ctr"/>
          <a:lstStyle/>
          <a:p>
            <a:pPr fontAlgn="base">
              <a:spcBef>
                <a:spcPct val="0"/>
              </a:spcBef>
              <a:spcAft>
                <a:spcPct val="0"/>
              </a:spcAft>
              <a:defRPr/>
            </a:pPr>
            <a:endParaRPr lang="sv-SE" b="1">
              <a:solidFill>
                <a:srgbClr val="000000"/>
              </a:solidFill>
              <a:latin typeface="Arial" charset="0"/>
            </a:endParaRPr>
          </a:p>
        </p:txBody>
      </p:sp>
      <p:sp>
        <p:nvSpPr>
          <p:cNvPr id="4098" name="Rectangle 2"/>
          <p:cNvSpPr>
            <a:spLocks noGrp="1" noChangeArrowheads="1"/>
          </p:cNvSpPr>
          <p:nvPr>
            <p:ph type="ctrTitle"/>
          </p:nvPr>
        </p:nvSpPr>
        <p:spPr>
          <a:xfrm>
            <a:off x="837129" y="3030741"/>
            <a:ext cx="9487456" cy="1466282"/>
          </a:xfrm>
        </p:spPr>
        <p:txBody>
          <a:bodyPr/>
          <a:lstStyle>
            <a:lvl1pPr algn="r">
              <a:defRPr sz="3600">
                <a:solidFill>
                  <a:srgbClr val="224768"/>
                </a:solidFill>
              </a:defRPr>
            </a:lvl1pPr>
          </a:lstStyle>
          <a:p>
            <a:r>
              <a:rPr lang="en-US" dirty="0"/>
              <a:t>Click to edit Master title style</a:t>
            </a:r>
            <a:br>
              <a:rPr lang="en-US" dirty="0"/>
            </a:br>
            <a:endParaRPr lang="en-US" dirty="0"/>
          </a:p>
        </p:txBody>
      </p:sp>
      <p:sp>
        <p:nvSpPr>
          <p:cNvPr id="4099" name="Rectangle 3"/>
          <p:cNvSpPr>
            <a:spLocks noGrp="1" noChangeArrowheads="1"/>
          </p:cNvSpPr>
          <p:nvPr>
            <p:ph type="subTitle" idx="1"/>
          </p:nvPr>
        </p:nvSpPr>
        <p:spPr>
          <a:xfrm>
            <a:off x="2503636" y="4929305"/>
            <a:ext cx="7813199" cy="1748137"/>
          </a:xfrm>
        </p:spPr>
        <p:txBody>
          <a:bodyPr/>
          <a:lstStyle>
            <a:lvl1pPr marL="0" indent="0" algn="r">
              <a:buFont typeface="Marlett" pitchFamily="2" charset="2"/>
              <a:buNone/>
              <a:defRPr>
                <a:solidFill>
                  <a:srgbClr val="808080"/>
                </a:solidFill>
                <a:latin typeface="Gill Sans MT" pitchFamily="34" charset="0"/>
              </a:defRPr>
            </a:lvl1pPr>
          </a:lstStyle>
          <a:p>
            <a:r>
              <a:rPr lang="en-US"/>
              <a:t>Click to edit Master subtitle style</a:t>
            </a:r>
          </a:p>
        </p:txBody>
      </p:sp>
      <p:pic>
        <p:nvPicPr>
          <p:cNvPr id="7" name="Picture 2" descr="P:\_Demoskop\Grafisk Profil\Logga med ny färg, Justin Kase.png"/>
          <p:cNvPicPr>
            <a:picLocks noChangeAspect="1" noChangeArrowheads="1"/>
          </p:cNvPicPr>
          <p:nvPr userDrawn="1"/>
        </p:nvPicPr>
        <p:blipFill>
          <a:blip r:embed="rId2" cstate="print"/>
          <a:srcRect/>
          <a:stretch>
            <a:fillRect/>
          </a:stretch>
        </p:blipFill>
        <p:spPr bwMode="auto">
          <a:xfrm>
            <a:off x="8719712" y="314093"/>
            <a:ext cx="2092230" cy="540000"/>
          </a:xfrm>
          <a:prstGeom prst="rect">
            <a:avLst/>
          </a:prstGeom>
          <a:noFill/>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Rectangle 4"/>
          <p:cNvSpPr>
            <a:spLocks noGrp="1" noChangeArrowheads="1"/>
          </p:cNvSpPr>
          <p:nvPr>
            <p:ph type="sldNum" sz="quarter" idx="10"/>
          </p:nvPr>
        </p:nvSpPr>
        <p:spPr>
          <a:ln/>
        </p:spPr>
        <p:txBody>
          <a:bodyPr/>
          <a:lstStyle>
            <a:lvl1pPr>
              <a:defRPr/>
            </a:lvl1pPr>
          </a:lstStyle>
          <a:p>
            <a:pPr>
              <a:defRPr/>
            </a:pPr>
            <a:fld id="{799B104B-D8A0-46D2-B6A7-A719B33009F4}" type="slidenum">
              <a:rPr lang="en-US"/>
              <a:pPr>
                <a:defRPr/>
              </a:pPr>
              <a:t>‹#›</a:t>
            </a:fld>
            <a:endParaRPr lang="en-US" dirty="0"/>
          </a:p>
        </p:txBody>
      </p:sp>
      <p:sp>
        <p:nvSpPr>
          <p:cNvPr id="7" name="Rectangle 2"/>
          <p:cNvSpPr>
            <a:spLocks noGrp="1" noChangeArrowheads="1"/>
          </p:cNvSpPr>
          <p:nvPr>
            <p:ph type="title"/>
          </p:nvPr>
        </p:nvSpPr>
        <p:spPr bwMode="auto">
          <a:xfrm>
            <a:off x="218972" y="2916729"/>
            <a:ext cx="10045542" cy="114009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3300"/>
            </a:lvl1pPr>
          </a:lstStyle>
          <a:p>
            <a:pPr lvl="0"/>
            <a:r>
              <a:rPr lang="en-US" dirty="0"/>
              <a:t>Click to edit Master title style</a:t>
            </a:r>
          </a:p>
        </p:txBody>
      </p:sp>
      <p:sp>
        <p:nvSpPr>
          <p:cNvPr id="5" name="Rectangle 4"/>
          <p:cNvSpPr>
            <a:spLocks noChangeArrowheads="1"/>
          </p:cNvSpPr>
          <p:nvPr userDrawn="1"/>
        </p:nvSpPr>
        <p:spPr bwMode="auto">
          <a:xfrm flipV="1">
            <a:off x="846820" y="3841471"/>
            <a:ext cx="9444825" cy="36420"/>
          </a:xfrm>
          <a:prstGeom prst="rect">
            <a:avLst/>
          </a:prstGeom>
          <a:gradFill>
            <a:gsLst>
              <a:gs pos="0">
                <a:srgbClr val="224768"/>
              </a:gs>
              <a:gs pos="100000">
                <a:srgbClr val="86AED6"/>
              </a:gs>
            </a:gsLst>
            <a:lin ang="0" scaled="1"/>
          </a:gradFill>
          <a:ln w="9525">
            <a:noFill/>
            <a:miter lim="800000"/>
            <a:headEnd/>
            <a:tailEnd/>
          </a:ln>
          <a:effectLst/>
        </p:spPr>
        <p:txBody>
          <a:bodyPr wrap="none" anchor="ctr"/>
          <a:lstStyle/>
          <a:p>
            <a:pPr>
              <a:defRPr/>
            </a:pPr>
            <a:endParaRPr lang="sv-SE">
              <a:solidFill>
                <a:srgbClr val="000000"/>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sv-SE"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4"/>
          <p:cNvSpPr>
            <a:spLocks noGrp="1" noChangeArrowheads="1"/>
          </p:cNvSpPr>
          <p:nvPr>
            <p:ph type="sldNum" sz="quarter" idx="10"/>
          </p:nvPr>
        </p:nvSpPr>
        <p:spPr>
          <a:ln/>
        </p:spPr>
        <p:txBody>
          <a:bodyPr/>
          <a:lstStyle>
            <a:lvl1pPr>
              <a:defRPr/>
            </a:lvl1pPr>
          </a:lstStyle>
          <a:p>
            <a:pPr>
              <a:defRPr/>
            </a:pPr>
            <a:fld id="{387138E1-C6B1-43EE-9512-E5D4DC39776B}" type="slidenum">
              <a:rPr lang="en-US"/>
              <a:pPr>
                <a:defRPr/>
              </a:pPr>
              <a:t>‹#›</a:t>
            </a:fld>
            <a:endParaRPr lang="en-US"/>
          </a:p>
        </p:txBody>
      </p:sp>
      <p:sp>
        <p:nvSpPr>
          <p:cNvPr id="5" name="Rectangle 7"/>
          <p:cNvSpPr>
            <a:spLocks noChangeArrowheads="1"/>
          </p:cNvSpPr>
          <p:nvPr userDrawn="1"/>
        </p:nvSpPr>
        <p:spPr bwMode="auto">
          <a:xfrm flipV="1">
            <a:off x="1058039" y="980161"/>
            <a:ext cx="9004945" cy="31669"/>
          </a:xfrm>
          <a:prstGeom prst="rect">
            <a:avLst/>
          </a:prstGeom>
          <a:gradFill rotWithShape="1">
            <a:gsLst>
              <a:gs pos="0">
                <a:srgbClr val="224768"/>
              </a:gs>
              <a:gs pos="100000">
                <a:srgbClr val="86AED6"/>
              </a:gs>
            </a:gsLst>
            <a:lin ang="0" scaled="1"/>
          </a:gradFill>
          <a:ln w="9525">
            <a:noFill/>
            <a:miter lim="800000"/>
            <a:headEnd/>
            <a:tailEnd/>
          </a:ln>
          <a:effectLst/>
        </p:spPr>
        <p:txBody>
          <a:bodyPr wrap="none" anchor="ctr"/>
          <a:lstStyle/>
          <a:p>
            <a:pPr>
              <a:defRPr/>
            </a:pPr>
            <a:endParaRPr lang="sv-SE">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sv-SE"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4"/>
          <p:cNvSpPr>
            <a:spLocks noGrp="1" noChangeArrowheads="1"/>
          </p:cNvSpPr>
          <p:nvPr>
            <p:ph type="sldNum" sz="quarter" idx="10"/>
          </p:nvPr>
        </p:nvSpPr>
        <p:spPr>
          <a:ln/>
        </p:spPr>
        <p:txBody>
          <a:bodyPr/>
          <a:lstStyle>
            <a:lvl1pPr>
              <a:defRPr/>
            </a:lvl1pPr>
          </a:lstStyle>
          <a:p>
            <a:pPr>
              <a:defRPr/>
            </a:pPr>
            <a:fld id="{387138E1-C6B1-43EE-9512-E5D4DC39776B}" type="slidenum">
              <a:rPr lang="en-US"/>
              <a:pPr>
                <a:defRPr/>
              </a:pPr>
              <a:t>‹#›</a:t>
            </a:fld>
            <a:endParaRPr lang="en-US"/>
          </a:p>
        </p:txBody>
      </p:sp>
      <p:sp>
        <p:nvSpPr>
          <p:cNvPr id="5" name="Rectangle 7"/>
          <p:cNvSpPr>
            <a:spLocks noChangeArrowheads="1"/>
          </p:cNvSpPr>
          <p:nvPr userDrawn="1"/>
        </p:nvSpPr>
        <p:spPr bwMode="auto">
          <a:xfrm flipV="1">
            <a:off x="1058039" y="980161"/>
            <a:ext cx="9004945" cy="31669"/>
          </a:xfrm>
          <a:prstGeom prst="rect">
            <a:avLst/>
          </a:prstGeom>
          <a:gradFill rotWithShape="1">
            <a:gsLst>
              <a:gs pos="0">
                <a:srgbClr val="224768"/>
              </a:gs>
              <a:gs pos="100000">
                <a:srgbClr val="86AED6"/>
              </a:gs>
            </a:gsLst>
            <a:lin ang="0" scaled="1"/>
          </a:gradFill>
          <a:ln w="9525">
            <a:noFill/>
            <a:miter lim="800000"/>
            <a:headEnd/>
            <a:tailEnd/>
          </a:ln>
          <a:effectLst/>
        </p:spPr>
        <p:txBody>
          <a:bodyPr wrap="none" anchor="ctr"/>
          <a:lstStyle/>
          <a:p>
            <a:pPr>
              <a:defRPr/>
            </a:pPr>
            <a:endParaRPr lang="sv-SE">
              <a:solidFill>
                <a:srgbClr val="000000"/>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sv-SE" dirty="0"/>
          </a:p>
        </p:txBody>
      </p:sp>
      <p:sp>
        <p:nvSpPr>
          <p:cNvPr id="3" name="Rectangle 4"/>
          <p:cNvSpPr>
            <a:spLocks noGrp="1" noChangeArrowheads="1"/>
          </p:cNvSpPr>
          <p:nvPr>
            <p:ph type="sldNum" sz="quarter" idx="10"/>
          </p:nvPr>
        </p:nvSpPr>
        <p:spPr>
          <a:ln/>
        </p:spPr>
        <p:txBody>
          <a:bodyPr/>
          <a:lstStyle>
            <a:lvl1pPr>
              <a:defRPr/>
            </a:lvl1pPr>
          </a:lstStyle>
          <a:p>
            <a:pPr>
              <a:defRPr/>
            </a:pPr>
            <a:fld id="{ED558FB1-14E4-4010-8C59-18540580AB70}"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Rectangle 4"/>
          <p:cNvSpPr>
            <a:spLocks noGrp="1" noChangeArrowheads="1"/>
          </p:cNvSpPr>
          <p:nvPr>
            <p:ph type="sldNum" sz="quarter" idx="10"/>
          </p:nvPr>
        </p:nvSpPr>
        <p:spPr>
          <a:ln/>
        </p:spPr>
        <p:txBody>
          <a:bodyPr/>
          <a:lstStyle>
            <a:lvl1pPr>
              <a:defRPr/>
            </a:lvl1pPr>
          </a:lstStyle>
          <a:p>
            <a:pPr>
              <a:defRPr/>
            </a:pPr>
            <a:fld id="{ED558FB1-14E4-4010-8C59-18540580AB70}" type="slidenum">
              <a:rPr lang="en-US"/>
              <a:pPr>
                <a:defRPr/>
              </a:pPr>
              <a:t>‹#›</a:t>
            </a:fld>
            <a:endParaRPr lang="en-US" dirty="0"/>
          </a:p>
        </p:txBody>
      </p:sp>
      <p:sp>
        <p:nvSpPr>
          <p:cNvPr id="4" name="Rectangle 3"/>
          <p:cNvSpPr>
            <a:spLocks noChangeArrowheads="1"/>
          </p:cNvSpPr>
          <p:nvPr userDrawn="1"/>
        </p:nvSpPr>
        <p:spPr bwMode="auto">
          <a:xfrm rot="16200000" flipV="1">
            <a:off x="6487264" y="3702945"/>
            <a:ext cx="4560359" cy="44570"/>
          </a:xfrm>
          <a:prstGeom prst="rect">
            <a:avLst/>
          </a:prstGeom>
          <a:gradFill rotWithShape="1">
            <a:gsLst>
              <a:gs pos="0">
                <a:srgbClr val="224768"/>
              </a:gs>
              <a:gs pos="100000">
                <a:srgbClr val="86AED6"/>
              </a:gs>
            </a:gsLst>
            <a:lin ang="0" scaled="1"/>
          </a:gradFill>
          <a:ln w="9525">
            <a:noFill/>
            <a:miter lim="800000"/>
            <a:headEnd/>
            <a:tailEnd/>
          </a:ln>
          <a:effectLst/>
        </p:spPr>
        <p:txBody>
          <a:bodyPr wrap="none" anchor="ctr"/>
          <a:lstStyle/>
          <a:p>
            <a:pPr>
              <a:defRPr/>
            </a:pPr>
            <a:endParaRPr lang="sv-SE">
              <a:solidFill>
                <a:srgbClr val="000000"/>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58087" y="44337"/>
            <a:ext cx="10045542" cy="1140090"/>
          </a:xfrm>
        </p:spPr>
        <p:txBody>
          <a:bodyPr/>
          <a:lstStyle/>
          <a:p>
            <a:r>
              <a:rPr lang="en-US"/>
              <a:t>Click to edit Master title style</a:t>
            </a:r>
            <a:endParaRPr lang="sv-SE"/>
          </a:p>
        </p:txBody>
      </p:sp>
      <p:sp>
        <p:nvSpPr>
          <p:cNvPr id="3" name="Chart Placeholder 2"/>
          <p:cNvSpPr>
            <a:spLocks noGrp="1"/>
          </p:cNvSpPr>
          <p:nvPr>
            <p:ph type="chart" idx="1"/>
          </p:nvPr>
        </p:nvSpPr>
        <p:spPr>
          <a:xfrm>
            <a:off x="908828" y="1409280"/>
            <a:ext cx="9330494" cy="4514439"/>
          </a:xfrm>
        </p:spPr>
        <p:txBody>
          <a:bodyPr/>
          <a:lstStyle/>
          <a:p>
            <a:pPr lvl="0"/>
            <a:endParaRPr lang="sv-SE" noProof="0" dirty="0"/>
          </a:p>
        </p:txBody>
      </p:sp>
      <p:sp>
        <p:nvSpPr>
          <p:cNvPr id="4" name="Rectangle 4"/>
          <p:cNvSpPr>
            <a:spLocks noGrp="1" noChangeArrowheads="1"/>
          </p:cNvSpPr>
          <p:nvPr>
            <p:ph type="sldNum" sz="quarter" idx="10"/>
          </p:nvPr>
        </p:nvSpPr>
        <p:spPr>
          <a:ln/>
        </p:spPr>
        <p:txBody>
          <a:bodyPr/>
          <a:lstStyle>
            <a:lvl1pPr>
              <a:defRPr/>
            </a:lvl1pPr>
          </a:lstStyle>
          <a:p>
            <a:pPr>
              <a:defRPr/>
            </a:pPr>
            <a:fld id="{DB25E3DE-E648-4AD6-8D1E-092C09B8F215}" type="slidenum">
              <a:rPr lang="en-US"/>
              <a:pPr>
                <a:defRPr/>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sv-SE" dirty="0"/>
          </a:p>
        </p:txBody>
      </p:sp>
      <p:sp>
        <p:nvSpPr>
          <p:cNvPr id="3" name="Content Placeholder 2"/>
          <p:cNvSpPr>
            <a:spLocks noGrp="1"/>
          </p:cNvSpPr>
          <p:nvPr>
            <p:ph sz="half" idx="1"/>
          </p:nvPr>
        </p:nvSpPr>
        <p:spPr>
          <a:xfrm>
            <a:off x="908829" y="1409280"/>
            <a:ext cx="4571263" cy="4514439"/>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Content Placeholder 3"/>
          <p:cNvSpPr>
            <a:spLocks noGrp="1"/>
          </p:cNvSpPr>
          <p:nvPr>
            <p:ph sz="half" idx="2"/>
          </p:nvPr>
        </p:nvSpPr>
        <p:spPr>
          <a:xfrm>
            <a:off x="5666120" y="1409280"/>
            <a:ext cx="4573202" cy="4514439"/>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5" name="Rectangle 4"/>
          <p:cNvSpPr>
            <a:spLocks noGrp="1" noChangeArrowheads="1"/>
          </p:cNvSpPr>
          <p:nvPr>
            <p:ph type="sldNum" sz="quarter" idx="10"/>
          </p:nvPr>
        </p:nvSpPr>
        <p:spPr>
          <a:ln/>
        </p:spPr>
        <p:txBody>
          <a:bodyPr/>
          <a:lstStyle>
            <a:lvl1pPr>
              <a:defRPr/>
            </a:lvl1pPr>
          </a:lstStyle>
          <a:p>
            <a:pPr>
              <a:defRPr/>
            </a:pPr>
            <a:fld id="{BE380A23-F6F0-446E-8C39-BD20CCEAA832}"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361536B9-18D1-41A0-A8D4-2F6212A1CB4A}"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58087" y="273939"/>
            <a:ext cx="10045542" cy="1140090"/>
          </a:xfrm>
        </p:spPr>
        <p:txBody>
          <a:bodyPr/>
          <a:lstStyle>
            <a:lvl1pPr>
              <a:defRPr/>
            </a:lvl1pPr>
          </a:lstStyle>
          <a:p>
            <a:r>
              <a:rPr lang="en-US"/>
              <a:t>Click to edit Master title style</a:t>
            </a:r>
            <a:endParaRPr lang="sv-SE"/>
          </a:p>
        </p:txBody>
      </p:sp>
      <p:sp>
        <p:nvSpPr>
          <p:cNvPr id="3" name="Text Placeholder 2"/>
          <p:cNvSpPr>
            <a:spLocks noGrp="1"/>
          </p:cNvSpPr>
          <p:nvPr>
            <p:ph type="body" idx="1"/>
          </p:nvPr>
        </p:nvSpPr>
        <p:spPr>
          <a:xfrm>
            <a:off x="558086" y="1531204"/>
            <a:ext cx="4931695" cy="6381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58086" y="2169337"/>
            <a:ext cx="4931695" cy="394122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5" name="Text Placeholder 4"/>
          <p:cNvSpPr>
            <a:spLocks noGrp="1"/>
          </p:cNvSpPr>
          <p:nvPr>
            <p:ph type="body" sz="quarter" idx="3"/>
          </p:nvPr>
        </p:nvSpPr>
        <p:spPr>
          <a:xfrm>
            <a:off x="5669997" y="1531204"/>
            <a:ext cx="4933632" cy="6381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69997" y="2169337"/>
            <a:ext cx="4933632" cy="394122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ectangle 4"/>
          <p:cNvSpPr>
            <a:spLocks noGrp="1" noChangeArrowheads="1"/>
          </p:cNvSpPr>
          <p:nvPr>
            <p:ph type="sldNum" sz="quarter" idx="10"/>
          </p:nvPr>
        </p:nvSpPr>
        <p:spPr>
          <a:ln/>
        </p:spPr>
        <p:txBody>
          <a:bodyPr/>
          <a:lstStyle>
            <a:lvl1pPr>
              <a:defRPr/>
            </a:lvl1pPr>
          </a:lstStyle>
          <a:p>
            <a:pPr>
              <a:defRPr/>
            </a:pPr>
            <a:fld id="{91774B16-7C05-4695-AE8A-7ED31AE3CCD9}"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8087" y="272355"/>
            <a:ext cx="3672127" cy="1159091"/>
          </a:xfrm>
        </p:spPr>
        <p:txBody>
          <a:bodyPr anchor="b"/>
          <a:lstStyle>
            <a:lvl1pPr algn="l">
              <a:defRPr sz="2000" b="1"/>
            </a:lvl1pPr>
          </a:lstStyle>
          <a:p>
            <a:r>
              <a:rPr lang="en-US"/>
              <a:t>Click to edit Master title style</a:t>
            </a:r>
            <a:endParaRPr lang="sv-SE"/>
          </a:p>
        </p:txBody>
      </p:sp>
      <p:sp>
        <p:nvSpPr>
          <p:cNvPr id="3" name="Content Placeholder 2"/>
          <p:cNvSpPr>
            <a:spLocks noGrp="1"/>
          </p:cNvSpPr>
          <p:nvPr>
            <p:ph idx="1"/>
          </p:nvPr>
        </p:nvSpPr>
        <p:spPr>
          <a:xfrm>
            <a:off x="4363921" y="272357"/>
            <a:ext cx="6239708" cy="58382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558087" y="1431448"/>
            <a:ext cx="3672127" cy="46791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851D41B7-97A0-474B-9458-8D867E68EFCA}"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7774" y="4788377"/>
            <a:ext cx="6697028" cy="565295"/>
          </a:xfrm>
        </p:spPr>
        <p:txBody>
          <a:bodyPr anchor="b"/>
          <a:lstStyle>
            <a:lvl1pPr algn="l">
              <a:defRPr sz="2000" b="1"/>
            </a:lvl1pPr>
          </a:lstStyle>
          <a:p>
            <a:r>
              <a:rPr lang="en-US"/>
              <a:t>Click to edit Master title style</a:t>
            </a:r>
            <a:endParaRPr lang="sv-SE"/>
          </a:p>
        </p:txBody>
      </p:sp>
      <p:sp>
        <p:nvSpPr>
          <p:cNvPr id="3" name="Picture Placeholder 2"/>
          <p:cNvSpPr>
            <a:spLocks noGrp="1"/>
          </p:cNvSpPr>
          <p:nvPr>
            <p:ph type="pic" idx="1"/>
          </p:nvPr>
        </p:nvSpPr>
        <p:spPr>
          <a:xfrm>
            <a:off x="2187774" y="611215"/>
            <a:ext cx="6697028" cy="41043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Text Placeholder 3"/>
          <p:cNvSpPr>
            <a:spLocks noGrp="1"/>
          </p:cNvSpPr>
          <p:nvPr>
            <p:ph type="body" sz="half" idx="2"/>
          </p:nvPr>
        </p:nvSpPr>
        <p:spPr>
          <a:xfrm>
            <a:off x="2187774" y="5353671"/>
            <a:ext cx="6697028" cy="8028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A25E23CE-5AD2-4830-9C5B-D6C1217F1EE0}"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4"/>
          <p:cNvSpPr>
            <a:spLocks noGrp="1" noChangeArrowheads="1"/>
          </p:cNvSpPr>
          <p:nvPr>
            <p:ph type="sldNum" sz="quarter" idx="10"/>
          </p:nvPr>
        </p:nvSpPr>
        <p:spPr>
          <a:ln/>
        </p:spPr>
        <p:txBody>
          <a:bodyPr/>
          <a:lstStyle>
            <a:lvl1pPr>
              <a:defRPr/>
            </a:lvl1pPr>
          </a:lstStyle>
          <a:p>
            <a:pPr>
              <a:defRPr/>
            </a:pPr>
            <a:fld id="{78B2ADF8-D34D-4207-BCA3-810F2E178781}"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092242" y="44337"/>
            <a:ext cx="2511385" cy="5879380"/>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558086" y="44337"/>
            <a:ext cx="7348128" cy="587938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Rectangle 4"/>
          <p:cNvSpPr>
            <a:spLocks noGrp="1" noChangeArrowheads="1"/>
          </p:cNvSpPr>
          <p:nvPr>
            <p:ph type="sldNum" sz="quarter" idx="10"/>
          </p:nvPr>
        </p:nvSpPr>
        <p:spPr>
          <a:ln/>
        </p:spPr>
        <p:txBody>
          <a:bodyPr/>
          <a:lstStyle>
            <a:lvl1pPr>
              <a:defRPr/>
            </a:lvl1pPr>
          </a:lstStyle>
          <a:p>
            <a:pPr>
              <a:defRPr/>
            </a:pPr>
            <a:fld id="{7BD2082A-C6A4-4C06-AB8E-27AEAB034B16}"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sv-SE" dirty="0"/>
          </a:p>
        </p:txBody>
      </p:sp>
      <p:sp>
        <p:nvSpPr>
          <p:cNvPr id="3" name="Rectangle 4"/>
          <p:cNvSpPr>
            <a:spLocks noGrp="1" noChangeArrowheads="1"/>
          </p:cNvSpPr>
          <p:nvPr>
            <p:ph type="sldNum" sz="quarter" idx="10"/>
          </p:nvPr>
        </p:nvSpPr>
        <p:spPr>
          <a:ln/>
        </p:spPr>
        <p:txBody>
          <a:bodyPr/>
          <a:lstStyle>
            <a:lvl1pPr>
              <a:defRPr/>
            </a:lvl1pPr>
          </a:lstStyle>
          <a:p>
            <a:pPr>
              <a:defRPr/>
            </a:pPr>
            <a:fld id="{ED558FB1-14E4-4010-8C59-18540580AB7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Rectangle 4"/>
          <p:cNvSpPr>
            <a:spLocks noGrp="1" noChangeArrowheads="1"/>
          </p:cNvSpPr>
          <p:nvPr>
            <p:ph type="sldNum" sz="quarter" idx="10"/>
          </p:nvPr>
        </p:nvSpPr>
        <p:spPr>
          <a:ln/>
        </p:spPr>
        <p:txBody>
          <a:bodyPr/>
          <a:lstStyle>
            <a:lvl1pPr>
              <a:defRPr/>
            </a:lvl1pPr>
          </a:lstStyle>
          <a:p>
            <a:pPr>
              <a:defRPr/>
            </a:pPr>
            <a:fld id="{ED558FB1-14E4-4010-8C59-18540580AB70}" type="slidenum">
              <a:rPr lang="en-US"/>
              <a:pPr>
                <a:defRPr/>
              </a:pPr>
              <a:t>‹#›</a:t>
            </a:fld>
            <a:endParaRPr lang="en-US" dirty="0"/>
          </a:p>
        </p:txBody>
      </p:sp>
      <p:sp>
        <p:nvSpPr>
          <p:cNvPr id="4" name="Rectangle 3"/>
          <p:cNvSpPr>
            <a:spLocks noChangeArrowheads="1"/>
          </p:cNvSpPr>
          <p:nvPr userDrawn="1"/>
        </p:nvSpPr>
        <p:spPr bwMode="auto">
          <a:xfrm rot="16200000" flipV="1">
            <a:off x="6487264" y="3702945"/>
            <a:ext cx="4560359" cy="44570"/>
          </a:xfrm>
          <a:prstGeom prst="rect">
            <a:avLst/>
          </a:prstGeom>
          <a:gradFill rotWithShape="1">
            <a:gsLst>
              <a:gs pos="0">
                <a:srgbClr val="224768"/>
              </a:gs>
              <a:gs pos="100000">
                <a:srgbClr val="86AED6"/>
              </a:gs>
            </a:gsLst>
            <a:lin ang="0" scaled="1"/>
          </a:gradFill>
          <a:ln w="9525">
            <a:noFill/>
            <a:miter lim="800000"/>
            <a:headEnd/>
            <a:tailEnd/>
          </a:ln>
          <a:effectLst/>
        </p:spPr>
        <p:txBody>
          <a:bodyPr wrap="none" anchor="ctr"/>
          <a:lstStyle/>
          <a:p>
            <a:pPr>
              <a:defRPr/>
            </a:pPr>
            <a:endParaRPr lang="sv-SE">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58087" y="44337"/>
            <a:ext cx="10045542" cy="1140090"/>
          </a:xfrm>
        </p:spPr>
        <p:txBody>
          <a:bodyPr/>
          <a:lstStyle/>
          <a:p>
            <a:r>
              <a:rPr lang="en-US"/>
              <a:t>Click to edit Master title style</a:t>
            </a:r>
            <a:endParaRPr lang="sv-SE"/>
          </a:p>
        </p:txBody>
      </p:sp>
      <p:sp>
        <p:nvSpPr>
          <p:cNvPr id="3" name="Chart Placeholder 2"/>
          <p:cNvSpPr>
            <a:spLocks noGrp="1"/>
          </p:cNvSpPr>
          <p:nvPr>
            <p:ph type="chart" idx="1"/>
          </p:nvPr>
        </p:nvSpPr>
        <p:spPr>
          <a:xfrm>
            <a:off x="908828" y="1409280"/>
            <a:ext cx="9330494" cy="4514439"/>
          </a:xfrm>
        </p:spPr>
        <p:txBody>
          <a:bodyPr/>
          <a:lstStyle/>
          <a:p>
            <a:pPr lvl="0"/>
            <a:endParaRPr lang="sv-SE" noProof="0" dirty="0"/>
          </a:p>
        </p:txBody>
      </p:sp>
      <p:sp>
        <p:nvSpPr>
          <p:cNvPr id="4" name="Rectangle 4"/>
          <p:cNvSpPr>
            <a:spLocks noGrp="1" noChangeArrowheads="1"/>
          </p:cNvSpPr>
          <p:nvPr>
            <p:ph type="sldNum" sz="quarter" idx="10"/>
          </p:nvPr>
        </p:nvSpPr>
        <p:spPr>
          <a:ln/>
        </p:spPr>
        <p:txBody>
          <a:bodyPr/>
          <a:lstStyle>
            <a:lvl1pPr>
              <a:defRPr/>
            </a:lvl1pPr>
          </a:lstStyle>
          <a:p>
            <a:pPr>
              <a:defRPr/>
            </a:pPr>
            <a:fld id="{DB25E3DE-E648-4AD6-8D1E-092C09B8F215}"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sv-SE" dirty="0"/>
          </a:p>
        </p:txBody>
      </p:sp>
      <p:sp>
        <p:nvSpPr>
          <p:cNvPr id="3" name="Content Placeholder 2"/>
          <p:cNvSpPr>
            <a:spLocks noGrp="1"/>
          </p:cNvSpPr>
          <p:nvPr>
            <p:ph sz="half" idx="1"/>
          </p:nvPr>
        </p:nvSpPr>
        <p:spPr>
          <a:xfrm>
            <a:off x="908829" y="1409280"/>
            <a:ext cx="4571263" cy="4514439"/>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Content Placeholder 3"/>
          <p:cNvSpPr>
            <a:spLocks noGrp="1"/>
          </p:cNvSpPr>
          <p:nvPr>
            <p:ph sz="half" idx="2"/>
          </p:nvPr>
        </p:nvSpPr>
        <p:spPr>
          <a:xfrm>
            <a:off x="5666120" y="1409280"/>
            <a:ext cx="4573202" cy="4514439"/>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5" name="Rectangle 4"/>
          <p:cNvSpPr>
            <a:spLocks noGrp="1" noChangeArrowheads="1"/>
          </p:cNvSpPr>
          <p:nvPr>
            <p:ph type="sldNum" sz="quarter" idx="10"/>
          </p:nvPr>
        </p:nvSpPr>
        <p:spPr>
          <a:ln/>
        </p:spPr>
        <p:txBody>
          <a:bodyPr/>
          <a:lstStyle>
            <a:lvl1pPr>
              <a:defRPr/>
            </a:lvl1pPr>
          </a:lstStyle>
          <a:p>
            <a:pPr>
              <a:defRPr/>
            </a:pPr>
            <a:fld id="{BE380A23-F6F0-446E-8C39-BD20CCEAA83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361536B9-18D1-41A0-A8D4-2F6212A1CB4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58087" y="273939"/>
            <a:ext cx="10045542" cy="1140090"/>
          </a:xfrm>
        </p:spPr>
        <p:txBody>
          <a:bodyPr/>
          <a:lstStyle>
            <a:lvl1pPr>
              <a:defRPr/>
            </a:lvl1pPr>
          </a:lstStyle>
          <a:p>
            <a:r>
              <a:rPr lang="en-US"/>
              <a:t>Click to edit Master title style</a:t>
            </a:r>
            <a:endParaRPr lang="sv-SE"/>
          </a:p>
        </p:txBody>
      </p:sp>
      <p:sp>
        <p:nvSpPr>
          <p:cNvPr id="3" name="Text Placeholder 2"/>
          <p:cNvSpPr>
            <a:spLocks noGrp="1"/>
          </p:cNvSpPr>
          <p:nvPr>
            <p:ph type="body" idx="1"/>
          </p:nvPr>
        </p:nvSpPr>
        <p:spPr>
          <a:xfrm>
            <a:off x="558086" y="1531204"/>
            <a:ext cx="4931695" cy="6381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58086" y="2169337"/>
            <a:ext cx="4931695" cy="394122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5" name="Text Placeholder 4"/>
          <p:cNvSpPr>
            <a:spLocks noGrp="1"/>
          </p:cNvSpPr>
          <p:nvPr>
            <p:ph type="body" sz="quarter" idx="3"/>
          </p:nvPr>
        </p:nvSpPr>
        <p:spPr>
          <a:xfrm>
            <a:off x="5669997" y="1531204"/>
            <a:ext cx="4933632" cy="6381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69997" y="2169337"/>
            <a:ext cx="4933632" cy="394122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ectangle 4"/>
          <p:cNvSpPr>
            <a:spLocks noGrp="1" noChangeArrowheads="1"/>
          </p:cNvSpPr>
          <p:nvPr>
            <p:ph type="sldNum" sz="quarter" idx="10"/>
          </p:nvPr>
        </p:nvSpPr>
        <p:spPr>
          <a:ln/>
        </p:spPr>
        <p:txBody>
          <a:bodyPr/>
          <a:lstStyle>
            <a:lvl1pPr>
              <a:defRPr/>
            </a:lvl1pPr>
          </a:lstStyle>
          <a:p>
            <a:pPr>
              <a:defRPr/>
            </a:pPr>
            <a:fld id="{91774B16-7C05-4695-AE8A-7ED31AE3CCD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1.png"/><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bwMode="auto">
          <a:xfrm>
            <a:off x="558087" y="44337"/>
            <a:ext cx="10045542" cy="114009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31747" name="Rectangle 3"/>
          <p:cNvSpPr>
            <a:spLocks noGrp="1" noChangeArrowheads="1"/>
          </p:cNvSpPr>
          <p:nvPr>
            <p:ph type="body" idx="1"/>
          </p:nvPr>
        </p:nvSpPr>
        <p:spPr bwMode="auto">
          <a:xfrm>
            <a:off x="908828" y="1409280"/>
            <a:ext cx="9330494" cy="451443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76" name="Rectangle 4"/>
          <p:cNvSpPr>
            <a:spLocks noGrp="1" noChangeArrowheads="1"/>
          </p:cNvSpPr>
          <p:nvPr>
            <p:ph type="sldNum" sz="quarter" idx="4"/>
          </p:nvPr>
        </p:nvSpPr>
        <p:spPr bwMode="auto">
          <a:xfrm>
            <a:off x="4263155" y="6392420"/>
            <a:ext cx="2604400" cy="4750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100" b="0">
                <a:solidFill>
                  <a:srgbClr val="5F5F5F"/>
                </a:solidFill>
                <a:latin typeface="Gill Sans MT" pitchFamily="34" charset="0"/>
              </a:defRPr>
            </a:lvl1pPr>
          </a:lstStyle>
          <a:p>
            <a:pPr fontAlgn="base">
              <a:spcBef>
                <a:spcPct val="0"/>
              </a:spcBef>
              <a:spcAft>
                <a:spcPct val="0"/>
              </a:spcAft>
              <a:defRPr/>
            </a:pPr>
            <a:fld id="{89602080-13E0-446C-8D0B-5510672D8280}" type="slidenum">
              <a:rPr lang="en-US" smtClean="0"/>
              <a:pPr fontAlgn="base">
                <a:spcBef>
                  <a:spcPct val="0"/>
                </a:spcBef>
                <a:spcAft>
                  <a:spcPct val="0"/>
                </a:spcAft>
                <a:defRPr/>
              </a:pPr>
              <a:t>‹#›</a:t>
            </a:fld>
            <a:endParaRPr lang="en-US" dirty="0"/>
          </a:p>
        </p:txBody>
      </p:sp>
      <p:pic>
        <p:nvPicPr>
          <p:cNvPr id="7" name="Picture 2" descr="P:\_Demoskop\Grafisk Profil\Logga med ny färg, Justin Kase.png"/>
          <p:cNvPicPr>
            <a:picLocks noChangeAspect="1" noChangeArrowheads="1"/>
          </p:cNvPicPr>
          <p:nvPr userDrawn="1"/>
        </p:nvPicPr>
        <p:blipFill>
          <a:blip r:embed="rId15" cstate="print"/>
          <a:srcRect/>
          <a:stretch>
            <a:fillRect/>
          </a:stretch>
        </p:blipFill>
        <p:spPr bwMode="auto">
          <a:xfrm>
            <a:off x="9469464" y="6342066"/>
            <a:ext cx="1584000" cy="408827"/>
          </a:xfrm>
          <a:prstGeom prst="rect">
            <a:avLst/>
          </a:prstGeom>
          <a:noFill/>
        </p:spPr>
      </p:pic>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Lst>
  <p:hf hdr="0" ftr="0" dt="0"/>
  <p:txStyles>
    <p:titleStyle>
      <a:lvl1pPr algn="ctr" rtl="0" eaLnBrk="0" fontAlgn="base" hangingPunct="0">
        <a:spcBef>
          <a:spcPct val="0"/>
        </a:spcBef>
        <a:spcAft>
          <a:spcPct val="0"/>
        </a:spcAft>
        <a:defRPr sz="3000">
          <a:solidFill>
            <a:srgbClr val="224768"/>
          </a:solidFill>
          <a:latin typeface="Gill Sans MT" pitchFamily="34" charset="0"/>
          <a:ea typeface="+mj-ea"/>
          <a:cs typeface="+mj-cs"/>
        </a:defRPr>
      </a:lvl1pPr>
      <a:lvl2pPr algn="ctr" rtl="0" eaLnBrk="0" fontAlgn="base" hangingPunct="0">
        <a:spcBef>
          <a:spcPct val="0"/>
        </a:spcBef>
        <a:spcAft>
          <a:spcPct val="0"/>
        </a:spcAft>
        <a:defRPr sz="3000">
          <a:solidFill>
            <a:srgbClr val="000080"/>
          </a:solidFill>
          <a:latin typeface="Trebuchet MS" pitchFamily="34" charset="0"/>
        </a:defRPr>
      </a:lvl2pPr>
      <a:lvl3pPr algn="ctr" rtl="0" eaLnBrk="0" fontAlgn="base" hangingPunct="0">
        <a:spcBef>
          <a:spcPct val="0"/>
        </a:spcBef>
        <a:spcAft>
          <a:spcPct val="0"/>
        </a:spcAft>
        <a:defRPr sz="3000">
          <a:solidFill>
            <a:srgbClr val="000080"/>
          </a:solidFill>
          <a:latin typeface="Trebuchet MS" pitchFamily="34" charset="0"/>
        </a:defRPr>
      </a:lvl3pPr>
      <a:lvl4pPr algn="ctr" rtl="0" eaLnBrk="0" fontAlgn="base" hangingPunct="0">
        <a:spcBef>
          <a:spcPct val="0"/>
        </a:spcBef>
        <a:spcAft>
          <a:spcPct val="0"/>
        </a:spcAft>
        <a:defRPr sz="3000">
          <a:solidFill>
            <a:srgbClr val="000080"/>
          </a:solidFill>
          <a:latin typeface="Trebuchet MS" pitchFamily="34" charset="0"/>
        </a:defRPr>
      </a:lvl4pPr>
      <a:lvl5pPr algn="ctr" rtl="0" eaLnBrk="0" fontAlgn="base" hangingPunct="0">
        <a:spcBef>
          <a:spcPct val="0"/>
        </a:spcBef>
        <a:spcAft>
          <a:spcPct val="0"/>
        </a:spcAft>
        <a:defRPr sz="3000">
          <a:solidFill>
            <a:srgbClr val="000080"/>
          </a:solidFill>
          <a:latin typeface="Trebuchet MS" pitchFamily="34" charset="0"/>
        </a:defRPr>
      </a:lvl5pPr>
      <a:lvl6pPr marL="457200" algn="ctr" rtl="0" fontAlgn="base">
        <a:spcBef>
          <a:spcPct val="0"/>
        </a:spcBef>
        <a:spcAft>
          <a:spcPct val="0"/>
        </a:spcAft>
        <a:defRPr sz="3000">
          <a:solidFill>
            <a:srgbClr val="000080"/>
          </a:solidFill>
          <a:latin typeface="Trebuchet MS" pitchFamily="34" charset="0"/>
        </a:defRPr>
      </a:lvl6pPr>
      <a:lvl7pPr marL="914400" algn="ctr" rtl="0" fontAlgn="base">
        <a:spcBef>
          <a:spcPct val="0"/>
        </a:spcBef>
        <a:spcAft>
          <a:spcPct val="0"/>
        </a:spcAft>
        <a:defRPr sz="3000">
          <a:solidFill>
            <a:srgbClr val="000080"/>
          </a:solidFill>
          <a:latin typeface="Trebuchet MS" pitchFamily="34" charset="0"/>
        </a:defRPr>
      </a:lvl7pPr>
      <a:lvl8pPr marL="1371600" algn="ctr" rtl="0" fontAlgn="base">
        <a:spcBef>
          <a:spcPct val="0"/>
        </a:spcBef>
        <a:spcAft>
          <a:spcPct val="0"/>
        </a:spcAft>
        <a:defRPr sz="3000">
          <a:solidFill>
            <a:srgbClr val="000080"/>
          </a:solidFill>
          <a:latin typeface="Trebuchet MS" pitchFamily="34" charset="0"/>
        </a:defRPr>
      </a:lvl8pPr>
      <a:lvl9pPr marL="1828800" algn="ctr" rtl="0" fontAlgn="base">
        <a:spcBef>
          <a:spcPct val="0"/>
        </a:spcBef>
        <a:spcAft>
          <a:spcPct val="0"/>
        </a:spcAft>
        <a:defRPr sz="3000">
          <a:solidFill>
            <a:srgbClr val="000080"/>
          </a:solidFill>
          <a:latin typeface="Trebuchet MS" pitchFamily="34" charset="0"/>
        </a:defRPr>
      </a:lvl9pPr>
    </p:titleStyle>
    <p:bodyStyle>
      <a:lvl1pPr marL="342900" indent="-342900" algn="l" rtl="0" eaLnBrk="0" fontAlgn="base" hangingPunct="0">
        <a:spcBef>
          <a:spcPct val="20000"/>
        </a:spcBef>
        <a:spcAft>
          <a:spcPct val="0"/>
        </a:spcAft>
        <a:buClr>
          <a:srgbClr val="000066"/>
        </a:buClr>
        <a:buFont typeface="Marlett" pitchFamily="2" charset="2"/>
        <a:buChar char="4"/>
        <a:defRPr sz="1600">
          <a:solidFill>
            <a:srgbClr val="333333"/>
          </a:solidFill>
          <a:latin typeface="Gill Sans MT" pitchFamily="34" charset="0"/>
          <a:ea typeface="+mn-ea"/>
          <a:cs typeface="+mn-cs"/>
        </a:defRPr>
      </a:lvl1pPr>
      <a:lvl2pPr marL="742950" indent="-285750" algn="l" rtl="0" eaLnBrk="0" fontAlgn="base" hangingPunct="0">
        <a:spcBef>
          <a:spcPct val="20000"/>
        </a:spcBef>
        <a:spcAft>
          <a:spcPct val="0"/>
        </a:spcAft>
        <a:buClr>
          <a:srgbClr val="000066"/>
        </a:buClr>
        <a:buFont typeface="Marlett" pitchFamily="2" charset="2"/>
        <a:buChar char="4"/>
        <a:defRPr sz="1400">
          <a:solidFill>
            <a:srgbClr val="333333"/>
          </a:solidFill>
          <a:latin typeface="Gill Sans MT" pitchFamily="34" charset="0"/>
        </a:defRPr>
      </a:lvl2pPr>
      <a:lvl3pPr marL="1143000" indent="-228600" algn="l" rtl="0" eaLnBrk="0" fontAlgn="base" hangingPunct="0">
        <a:spcBef>
          <a:spcPct val="20000"/>
        </a:spcBef>
        <a:spcAft>
          <a:spcPct val="0"/>
        </a:spcAft>
        <a:buClr>
          <a:srgbClr val="000066"/>
        </a:buClr>
        <a:buFont typeface="Marlett" pitchFamily="2" charset="2"/>
        <a:buChar char="4"/>
        <a:defRPr sz="1300">
          <a:solidFill>
            <a:srgbClr val="333333"/>
          </a:solidFill>
          <a:latin typeface="Gill Sans MT" pitchFamily="34" charset="0"/>
        </a:defRPr>
      </a:lvl3pPr>
      <a:lvl4pPr marL="1600200" indent="-228600" algn="l" rtl="0" eaLnBrk="0" fontAlgn="base" hangingPunct="0">
        <a:spcBef>
          <a:spcPct val="20000"/>
        </a:spcBef>
        <a:spcAft>
          <a:spcPct val="0"/>
        </a:spcAft>
        <a:buClr>
          <a:srgbClr val="000066"/>
        </a:buClr>
        <a:buFont typeface="Marlett" pitchFamily="2" charset="2"/>
        <a:buChar char="4"/>
        <a:defRPr sz="1200">
          <a:solidFill>
            <a:srgbClr val="333333"/>
          </a:solidFill>
          <a:latin typeface="Gill Sans MT" pitchFamily="34" charset="0"/>
        </a:defRPr>
      </a:lvl4pPr>
      <a:lvl5pPr marL="2057400" indent="-228600" algn="l" rtl="0" eaLnBrk="0" fontAlgn="base" hangingPunct="0">
        <a:spcBef>
          <a:spcPct val="20000"/>
        </a:spcBef>
        <a:spcAft>
          <a:spcPct val="0"/>
        </a:spcAft>
        <a:buClr>
          <a:srgbClr val="000066"/>
        </a:buClr>
        <a:buFont typeface="Marlett" pitchFamily="2" charset="2"/>
        <a:buChar char="4"/>
        <a:defRPr sz="1100">
          <a:solidFill>
            <a:srgbClr val="333333"/>
          </a:solidFill>
          <a:latin typeface="Gill Sans MT" pitchFamily="34" charset="0"/>
        </a:defRPr>
      </a:lvl5pPr>
      <a:lvl6pPr marL="2514600" indent="-228600" algn="l" rtl="0" fontAlgn="base">
        <a:spcBef>
          <a:spcPct val="20000"/>
        </a:spcBef>
        <a:spcAft>
          <a:spcPct val="0"/>
        </a:spcAft>
        <a:buClr>
          <a:srgbClr val="000066"/>
        </a:buClr>
        <a:buFont typeface="Marlett" pitchFamily="2" charset="2"/>
        <a:buChar char="4"/>
        <a:defRPr sz="1100">
          <a:solidFill>
            <a:srgbClr val="333333"/>
          </a:solidFill>
          <a:latin typeface="+mn-lt"/>
        </a:defRPr>
      </a:lvl6pPr>
      <a:lvl7pPr marL="2971800" indent="-228600" algn="l" rtl="0" fontAlgn="base">
        <a:spcBef>
          <a:spcPct val="20000"/>
        </a:spcBef>
        <a:spcAft>
          <a:spcPct val="0"/>
        </a:spcAft>
        <a:buClr>
          <a:srgbClr val="000066"/>
        </a:buClr>
        <a:buFont typeface="Marlett" pitchFamily="2" charset="2"/>
        <a:buChar char="4"/>
        <a:defRPr sz="1100">
          <a:solidFill>
            <a:srgbClr val="333333"/>
          </a:solidFill>
          <a:latin typeface="+mn-lt"/>
        </a:defRPr>
      </a:lvl7pPr>
      <a:lvl8pPr marL="3429000" indent="-228600" algn="l" rtl="0" fontAlgn="base">
        <a:spcBef>
          <a:spcPct val="20000"/>
        </a:spcBef>
        <a:spcAft>
          <a:spcPct val="0"/>
        </a:spcAft>
        <a:buClr>
          <a:srgbClr val="000066"/>
        </a:buClr>
        <a:buFont typeface="Marlett" pitchFamily="2" charset="2"/>
        <a:buChar char="4"/>
        <a:defRPr sz="1100">
          <a:solidFill>
            <a:srgbClr val="333333"/>
          </a:solidFill>
          <a:latin typeface="+mn-lt"/>
        </a:defRPr>
      </a:lvl8pPr>
      <a:lvl9pPr marL="3886200" indent="-228600" algn="l" rtl="0" fontAlgn="base">
        <a:spcBef>
          <a:spcPct val="20000"/>
        </a:spcBef>
        <a:spcAft>
          <a:spcPct val="0"/>
        </a:spcAft>
        <a:buClr>
          <a:srgbClr val="000066"/>
        </a:buClr>
        <a:buFont typeface="Marlett" pitchFamily="2" charset="2"/>
        <a:buChar char="4"/>
        <a:defRPr sz="1100">
          <a:solidFill>
            <a:srgbClr val="333333"/>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bwMode="auto">
          <a:xfrm>
            <a:off x="558087" y="44337"/>
            <a:ext cx="10045542" cy="114009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31747" name="Rectangle 3"/>
          <p:cNvSpPr>
            <a:spLocks noGrp="1" noChangeArrowheads="1"/>
          </p:cNvSpPr>
          <p:nvPr>
            <p:ph type="body" idx="1"/>
          </p:nvPr>
        </p:nvSpPr>
        <p:spPr bwMode="auto">
          <a:xfrm>
            <a:off x="908828" y="1409280"/>
            <a:ext cx="9330494" cy="451443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076" name="Rectangle 4"/>
          <p:cNvSpPr>
            <a:spLocks noGrp="1" noChangeArrowheads="1"/>
          </p:cNvSpPr>
          <p:nvPr>
            <p:ph type="sldNum" sz="quarter" idx="4"/>
          </p:nvPr>
        </p:nvSpPr>
        <p:spPr bwMode="auto">
          <a:xfrm>
            <a:off x="4263155" y="6392420"/>
            <a:ext cx="2604400" cy="4750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100" b="0">
                <a:solidFill>
                  <a:srgbClr val="5F5F5F"/>
                </a:solidFill>
                <a:latin typeface="Gill Sans MT" pitchFamily="34" charset="0"/>
              </a:defRPr>
            </a:lvl1pPr>
          </a:lstStyle>
          <a:p>
            <a:pPr fontAlgn="base">
              <a:spcBef>
                <a:spcPct val="0"/>
              </a:spcBef>
              <a:spcAft>
                <a:spcPct val="0"/>
              </a:spcAft>
              <a:defRPr/>
            </a:pPr>
            <a:fld id="{89602080-13E0-446C-8D0B-5510672D8280}" type="slidenum">
              <a:rPr lang="en-US" smtClean="0"/>
              <a:pPr fontAlgn="base">
                <a:spcBef>
                  <a:spcPct val="0"/>
                </a:spcBef>
                <a:spcAft>
                  <a:spcPct val="0"/>
                </a:spcAft>
                <a:defRPr/>
              </a:pPr>
              <a:t>‹#›</a:t>
            </a:fld>
            <a:endParaRPr lang="en-US" dirty="0"/>
          </a:p>
        </p:txBody>
      </p:sp>
      <p:sp>
        <p:nvSpPr>
          <p:cNvPr id="7" name="Rectangle 6"/>
          <p:cNvSpPr/>
          <p:nvPr userDrawn="1"/>
        </p:nvSpPr>
        <p:spPr>
          <a:xfrm>
            <a:off x="1" y="6610296"/>
            <a:ext cx="1303562" cy="246221"/>
          </a:xfrm>
          <a:prstGeom prst="rect">
            <a:avLst/>
          </a:prstGeom>
        </p:spPr>
        <p:txBody>
          <a:bodyPr wrap="none">
            <a:spAutoFit/>
          </a:bodyPr>
          <a:lstStyle/>
          <a:p>
            <a:r>
              <a:rPr lang="de-DE" sz="1000" i="1" dirty="0">
                <a:solidFill>
                  <a:srgbClr val="FFFFFF">
                    <a:lumMod val="50000"/>
                  </a:srgbClr>
                </a:solidFill>
                <a:latin typeface="Gill Sans MT" pitchFamily="34" charset="0"/>
              </a:rPr>
              <a:t>© Demoskop AB 2017</a:t>
            </a:r>
            <a:endParaRPr lang="sv-SE" sz="1000" i="1" dirty="0">
              <a:solidFill>
                <a:srgbClr val="FFFFFF">
                  <a:lumMod val="50000"/>
                </a:srgbClr>
              </a:solidFill>
              <a:latin typeface="Gill Sans MT" pitchFamily="34" charset="0"/>
            </a:endParaRPr>
          </a:p>
        </p:txBody>
      </p:sp>
      <p:pic>
        <p:nvPicPr>
          <p:cNvPr id="8" name="Picture 2" descr="P:\_Demoskop\Grafisk Profil\Logga med ny färg, Justin Kase.png"/>
          <p:cNvPicPr>
            <a:picLocks noChangeAspect="1" noChangeArrowheads="1"/>
          </p:cNvPicPr>
          <p:nvPr userDrawn="1"/>
        </p:nvPicPr>
        <p:blipFill>
          <a:blip r:embed="rId15" cstate="print"/>
          <a:srcRect/>
          <a:stretch>
            <a:fillRect/>
          </a:stretch>
        </p:blipFill>
        <p:spPr bwMode="auto">
          <a:xfrm>
            <a:off x="9469464" y="6342066"/>
            <a:ext cx="1584000" cy="408827"/>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ctr" rtl="0" eaLnBrk="1" fontAlgn="base" hangingPunct="1">
        <a:spcBef>
          <a:spcPct val="0"/>
        </a:spcBef>
        <a:spcAft>
          <a:spcPct val="0"/>
        </a:spcAft>
        <a:defRPr sz="3000">
          <a:solidFill>
            <a:srgbClr val="224768"/>
          </a:solidFill>
          <a:latin typeface="Gill Sans MT" pitchFamily="34" charset="0"/>
          <a:ea typeface="+mj-ea"/>
          <a:cs typeface="+mj-cs"/>
        </a:defRPr>
      </a:lvl1pPr>
      <a:lvl2pPr algn="ctr" rtl="0" eaLnBrk="1" fontAlgn="base" hangingPunct="1">
        <a:spcBef>
          <a:spcPct val="0"/>
        </a:spcBef>
        <a:spcAft>
          <a:spcPct val="0"/>
        </a:spcAft>
        <a:defRPr sz="3000">
          <a:solidFill>
            <a:srgbClr val="000080"/>
          </a:solidFill>
          <a:latin typeface="Trebuchet MS" pitchFamily="34" charset="0"/>
        </a:defRPr>
      </a:lvl2pPr>
      <a:lvl3pPr algn="ctr" rtl="0" eaLnBrk="1" fontAlgn="base" hangingPunct="1">
        <a:spcBef>
          <a:spcPct val="0"/>
        </a:spcBef>
        <a:spcAft>
          <a:spcPct val="0"/>
        </a:spcAft>
        <a:defRPr sz="3000">
          <a:solidFill>
            <a:srgbClr val="000080"/>
          </a:solidFill>
          <a:latin typeface="Trebuchet MS" pitchFamily="34" charset="0"/>
        </a:defRPr>
      </a:lvl3pPr>
      <a:lvl4pPr algn="ctr" rtl="0" eaLnBrk="1" fontAlgn="base" hangingPunct="1">
        <a:spcBef>
          <a:spcPct val="0"/>
        </a:spcBef>
        <a:spcAft>
          <a:spcPct val="0"/>
        </a:spcAft>
        <a:defRPr sz="3000">
          <a:solidFill>
            <a:srgbClr val="000080"/>
          </a:solidFill>
          <a:latin typeface="Trebuchet MS" pitchFamily="34" charset="0"/>
        </a:defRPr>
      </a:lvl4pPr>
      <a:lvl5pPr algn="ctr" rtl="0" eaLnBrk="1" fontAlgn="base" hangingPunct="1">
        <a:spcBef>
          <a:spcPct val="0"/>
        </a:spcBef>
        <a:spcAft>
          <a:spcPct val="0"/>
        </a:spcAft>
        <a:defRPr sz="3000">
          <a:solidFill>
            <a:srgbClr val="000080"/>
          </a:solidFill>
          <a:latin typeface="Trebuchet MS" pitchFamily="34" charset="0"/>
        </a:defRPr>
      </a:lvl5pPr>
      <a:lvl6pPr marL="457200" algn="ctr" rtl="0" eaLnBrk="1" fontAlgn="base" hangingPunct="1">
        <a:spcBef>
          <a:spcPct val="0"/>
        </a:spcBef>
        <a:spcAft>
          <a:spcPct val="0"/>
        </a:spcAft>
        <a:defRPr sz="3000">
          <a:solidFill>
            <a:srgbClr val="000080"/>
          </a:solidFill>
          <a:latin typeface="Trebuchet MS" pitchFamily="34" charset="0"/>
        </a:defRPr>
      </a:lvl6pPr>
      <a:lvl7pPr marL="914400" algn="ctr" rtl="0" eaLnBrk="1" fontAlgn="base" hangingPunct="1">
        <a:spcBef>
          <a:spcPct val="0"/>
        </a:spcBef>
        <a:spcAft>
          <a:spcPct val="0"/>
        </a:spcAft>
        <a:defRPr sz="3000">
          <a:solidFill>
            <a:srgbClr val="000080"/>
          </a:solidFill>
          <a:latin typeface="Trebuchet MS" pitchFamily="34" charset="0"/>
        </a:defRPr>
      </a:lvl7pPr>
      <a:lvl8pPr marL="1371600" algn="ctr" rtl="0" eaLnBrk="1" fontAlgn="base" hangingPunct="1">
        <a:spcBef>
          <a:spcPct val="0"/>
        </a:spcBef>
        <a:spcAft>
          <a:spcPct val="0"/>
        </a:spcAft>
        <a:defRPr sz="3000">
          <a:solidFill>
            <a:srgbClr val="000080"/>
          </a:solidFill>
          <a:latin typeface="Trebuchet MS" pitchFamily="34" charset="0"/>
        </a:defRPr>
      </a:lvl8pPr>
      <a:lvl9pPr marL="1828800" algn="ctr" rtl="0" eaLnBrk="1" fontAlgn="base" hangingPunct="1">
        <a:spcBef>
          <a:spcPct val="0"/>
        </a:spcBef>
        <a:spcAft>
          <a:spcPct val="0"/>
        </a:spcAft>
        <a:defRPr sz="3000">
          <a:solidFill>
            <a:srgbClr val="000080"/>
          </a:solidFill>
          <a:latin typeface="Trebuchet MS" pitchFamily="34" charset="0"/>
        </a:defRPr>
      </a:lvl9pPr>
    </p:titleStyle>
    <p:bodyStyle>
      <a:lvl1pPr marL="342900" indent="-342900" algn="l" rtl="0" eaLnBrk="1" fontAlgn="base" hangingPunct="1">
        <a:spcBef>
          <a:spcPct val="20000"/>
        </a:spcBef>
        <a:spcAft>
          <a:spcPct val="0"/>
        </a:spcAft>
        <a:buClr>
          <a:srgbClr val="000066"/>
        </a:buClr>
        <a:buFont typeface="Marlett" pitchFamily="2" charset="2"/>
        <a:buChar char="4"/>
        <a:defRPr sz="1600">
          <a:solidFill>
            <a:srgbClr val="333333"/>
          </a:solidFill>
          <a:latin typeface="Gill Sans MT" pitchFamily="34" charset="0"/>
          <a:ea typeface="+mn-ea"/>
          <a:cs typeface="+mn-cs"/>
        </a:defRPr>
      </a:lvl1pPr>
      <a:lvl2pPr marL="742950" indent="-285750" algn="l" rtl="0" eaLnBrk="1" fontAlgn="base" hangingPunct="1">
        <a:spcBef>
          <a:spcPct val="20000"/>
        </a:spcBef>
        <a:spcAft>
          <a:spcPct val="0"/>
        </a:spcAft>
        <a:buClr>
          <a:srgbClr val="000066"/>
        </a:buClr>
        <a:buFont typeface="Marlett" pitchFamily="2" charset="2"/>
        <a:buChar char="4"/>
        <a:defRPr sz="1400">
          <a:solidFill>
            <a:srgbClr val="333333"/>
          </a:solidFill>
          <a:latin typeface="Gill Sans MT" pitchFamily="34" charset="0"/>
        </a:defRPr>
      </a:lvl2pPr>
      <a:lvl3pPr marL="1143000" indent="-228600" algn="l" rtl="0" eaLnBrk="1" fontAlgn="base" hangingPunct="1">
        <a:spcBef>
          <a:spcPct val="20000"/>
        </a:spcBef>
        <a:spcAft>
          <a:spcPct val="0"/>
        </a:spcAft>
        <a:buClr>
          <a:srgbClr val="000066"/>
        </a:buClr>
        <a:buFont typeface="Marlett" pitchFamily="2" charset="2"/>
        <a:buChar char="4"/>
        <a:defRPr sz="1300">
          <a:solidFill>
            <a:srgbClr val="333333"/>
          </a:solidFill>
          <a:latin typeface="Gill Sans MT" pitchFamily="34" charset="0"/>
        </a:defRPr>
      </a:lvl3pPr>
      <a:lvl4pPr marL="1600200" indent="-228600" algn="l" rtl="0" eaLnBrk="1" fontAlgn="base" hangingPunct="1">
        <a:spcBef>
          <a:spcPct val="20000"/>
        </a:spcBef>
        <a:spcAft>
          <a:spcPct val="0"/>
        </a:spcAft>
        <a:buClr>
          <a:srgbClr val="000066"/>
        </a:buClr>
        <a:buFont typeface="Marlett" pitchFamily="2" charset="2"/>
        <a:buChar char="4"/>
        <a:defRPr sz="1200">
          <a:solidFill>
            <a:srgbClr val="333333"/>
          </a:solidFill>
          <a:latin typeface="Gill Sans MT" pitchFamily="34" charset="0"/>
        </a:defRPr>
      </a:lvl4pPr>
      <a:lvl5pPr marL="2057400" indent="-228600" algn="l" rtl="0" eaLnBrk="1" fontAlgn="base" hangingPunct="1">
        <a:spcBef>
          <a:spcPct val="20000"/>
        </a:spcBef>
        <a:spcAft>
          <a:spcPct val="0"/>
        </a:spcAft>
        <a:buClr>
          <a:srgbClr val="000066"/>
        </a:buClr>
        <a:buFont typeface="Marlett" pitchFamily="2" charset="2"/>
        <a:buChar char="4"/>
        <a:defRPr sz="1100">
          <a:solidFill>
            <a:srgbClr val="333333"/>
          </a:solidFill>
          <a:latin typeface="Gill Sans MT" pitchFamily="34" charset="0"/>
        </a:defRPr>
      </a:lvl5pPr>
      <a:lvl6pPr marL="2514600" indent="-228600" algn="l" rtl="0" eaLnBrk="1" fontAlgn="base" hangingPunct="1">
        <a:spcBef>
          <a:spcPct val="20000"/>
        </a:spcBef>
        <a:spcAft>
          <a:spcPct val="0"/>
        </a:spcAft>
        <a:buClr>
          <a:srgbClr val="000066"/>
        </a:buClr>
        <a:buFont typeface="Marlett" pitchFamily="2" charset="2"/>
        <a:buChar char="4"/>
        <a:defRPr sz="1100">
          <a:solidFill>
            <a:srgbClr val="333333"/>
          </a:solidFill>
          <a:latin typeface="+mn-lt"/>
        </a:defRPr>
      </a:lvl6pPr>
      <a:lvl7pPr marL="2971800" indent="-228600" algn="l" rtl="0" eaLnBrk="1" fontAlgn="base" hangingPunct="1">
        <a:spcBef>
          <a:spcPct val="20000"/>
        </a:spcBef>
        <a:spcAft>
          <a:spcPct val="0"/>
        </a:spcAft>
        <a:buClr>
          <a:srgbClr val="000066"/>
        </a:buClr>
        <a:buFont typeface="Marlett" pitchFamily="2" charset="2"/>
        <a:buChar char="4"/>
        <a:defRPr sz="1100">
          <a:solidFill>
            <a:srgbClr val="333333"/>
          </a:solidFill>
          <a:latin typeface="+mn-lt"/>
        </a:defRPr>
      </a:lvl7pPr>
      <a:lvl8pPr marL="3429000" indent="-228600" algn="l" rtl="0" eaLnBrk="1" fontAlgn="base" hangingPunct="1">
        <a:spcBef>
          <a:spcPct val="20000"/>
        </a:spcBef>
        <a:spcAft>
          <a:spcPct val="0"/>
        </a:spcAft>
        <a:buClr>
          <a:srgbClr val="000066"/>
        </a:buClr>
        <a:buFont typeface="Marlett" pitchFamily="2" charset="2"/>
        <a:buChar char="4"/>
        <a:defRPr sz="1100">
          <a:solidFill>
            <a:srgbClr val="333333"/>
          </a:solidFill>
          <a:latin typeface="+mn-lt"/>
        </a:defRPr>
      </a:lvl8pPr>
      <a:lvl9pPr marL="3886200" indent="-228600" algn="l" rtl="0" eaLnBrk="1" fontAlgn="base" hangingPunct="1">
        <a:spcBef>
          <a:spcPct val="20000"/>
        </a:spcBef>
        <a:spcAft>
          <a:spcPct val="0"/>
        </a:spcAft>
        <a:buClr>
          <a:srgbClr val="000066"/>
        </a:buClr>
        <a:buFont typeface="Marlett" pitchFamily="2" charset="2"/>
        <a:buChar char="4"/>
        <a:defRPr sz="1100">
          <a:solidFill>
            <a:srgbClr val="333333"/>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bwMode="auto">
          <a:xfrm>
            <a:off x="558087" y="44337"/>
            <a:ext cx="10045542" cy="114009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31747" name="Rectangle 3"/>
          <p:cNvSpPr>
            <a:spLocks noGrp="1" noChangeArrowheads="1"/>
          </p:cNvSpPr>
          <p:nvPr>
            <p:ph type="body" idx="1"/>
          </p:nvPr>
        </p:nvSpPr>
        <p:spPr bwMode="auto">
          <a:xfrm>
            <a:off x="908828" y="1409280"/>
            <a:ext cx="9330494" cy="451443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76" name="Rectangle 4"/>
          <p:cNvSpPr>
            <a:spLocks noGrp="1" noChangeArrowheads="1"/>
          </p:cNvSpPr>
          <p:nvPr>
            <p:ph type="sldNum" sz="quarter" idx="4"/>
          </p:nvPr>
        </p:nvSpPr>
        <p:spPr bwMode="auto">
          <a:xfrm>
            <a:off x="4263155" y="6392420"/>
            <a:ext cx="2604400" cy="4750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100" b="0">
                <a:solidFill>
                  <a:srgbClr val="5F5F5F"/>
                </a:solidFill>
                <a:latin typeface="Gill Sans MT" pitchFamily="34" charset="0"/>
              </a:defRPr>
            </a:lvl1pPr>
          </a:lstStyle>
          <a:p>
            <a:pPr fontAlgn="base">
              <a:spcBef>
                <a:spcPct val="0"/>
              </a:spcBef>
              <a:spcAft>
                <a:spcPct val="0"/>
              </a:spcAft>
              <a:defRPr/>
            </a:pPr>
            <a:fld id="{89602080-13E0-446C-8D0B-5510672D8280}" type="slidenum">
              <a:rPr lang="en-US" smtClean="0"/>
              <a:pPr fontAlgn="base">
                <a:spcBef>
                  <a:spcPct val="0"/>
                </a:spcBef>
                <a:spcAft>
                  <a:spcPct val="0"/>
                </a:spcAft>
                <a:defRPr/>
              </a:pPr>
              <a:t>‹#›</a:t>
            </a:fld>
            <a:endParaRPr lang="en-US" dirty="0"/>
          </a:p>
        </p:txBody>
      </p:sp>
      <p:pic>
        <p:nvPicPr>
          <p:cNvPr id="7" name="Picture 2" descr="P:\_Demoskop\Grafisk Profil\Logga med ny färg, Justin Kase.png"/>
          <p:cNvPicPr>
            <a:picLocks noChangeAspect="1" noChangeArrowheads="1"/>
          </p:cNvPicPr>
          <p:nvPr userDrawn="1"/>
        </p:nvPicPr>
        <p:blipFill>
          <a:blip r:embed="rId15" cstate="print"/>
          <a:srcRect/>
          <a:stretch>
            <a:fillRect/>
          </a:stretch>
        </p:blipFill>
        <p:spPr bwMode="auto">
          <a:xfrm>
            <a:off x="9469464" y="6342066"/>
            <a:ext cx="1584000" cy="408827"/>
          </a:xfrm>
          <a:prstGeom prst="rect">
            <a:avLst/>
          </a:prstGeom>
          <a:noFill/>
        </p:spPr>
      </p:pic>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Lst>
  <p:hf hdr="0" ftr="0" dt="0"/>
  <p:txStyles>
    <p:titleStyle>
      <a:lvl1pPr algn="ctr" rtl="0" eaLnBrk="0" fontAlgn="base" hangingPunct="0">
        <a:spcBef>
          <a:spcPct val="0"/>
        </a:spcBef>
        <a:spcAft>
          <a:spcPct val="0"/>
        </a:spcAft>
        <a:defRPr sz="3000">
          <a:solidFill>
            <a:srgbClr val="224768"/>
          </a:solidFill>
          <a:latin typeface="Gill Sans MT" pitchFamily="34" charset="0"/>
          <a:ea typeface="+mj-ea"/>
          <a:cs typeface="+mj-cs"/>
        </a:defRPr>
      </a:lvl1pPr>
      <a:lvl2pPr algn="ctr" rtl="0" eaLnBrk="0" fontAlgn="base" hangingPunct="0">
        <a:spcBef>
          <a:spcPct val="0"/>
        </a:spcBef>
        <a:spcAft>
          <a:spcPct val="0"/>
        </a:spcAft>
        <a:defRPr sz="3000">
          <a:solidFill>
            <a:srgbClr val="000080"/>
          </a:solidFill>
          <a:latin typeface="Trebuchet MS" pitchFamily="34" charset="0"/>
        </a:defRPr>
      </a:lvl2pPr>
      <a:lvl3pPr algn="ctr" rtl="0" eaLnBrk="0" fontAlgn="base" hangingPunct="0">
        <a:spcBef>
          <a:spcPct val="0"/>
        </a:spcBef>
        <a:spcAft>
          <a:spcPct val="0"/>
        </a:spcAft>
        <a:defRPr sz="3000">
          <a:solidFill>
            <a:srgbClr val="000080"/>
          </a:solidFill>
          <a:latin typeface="Trebuchet MS" pitchFamily="34" charset="0"/>
        </a:defRPr>
      </a:lvl3pPr>
      <a:lvl4pPr algn="ctr" rtl="0" eaLnBrk="0" fontAlgn="base" hangingPunct="0">
        <a:spcBef>
          <a:spcPct val="0"/>
        </a:spcBef>
        <a:spcAft>
          <a:spcPct val="0"/>
        </a:spcAft>
        <a:defRPr sz="3000">
          <a:solidFill>
            <a:srgbClr val="000080"/>
          </a:solidFill>
          <a:latin typeface="Trebuchet MS" pitchFamily="34" charset="0"/>
        </a:defRPr>
      </a:lvl4pPr>
      <a:lvl5pPr algn="ctr" rtl="0" eaLnBrk="0" fontAlgn="base" hangingPunct="0">
        <a:spcBef>
          <a:spcPct val="0"/>
        </a:spcBef>
        <a:spcAft>
          <a:spcPct val="0"/>
        </a:spcAft>
        <a:defRPr sz="3000">
          <a:solidFill>
            <a:srgbClr val="000080"/>
          </a:solidFill>
          <a:latin typeface="Trebuchet MS" pitchFamily="34" charset="0"/>
        </a:defRPr>
      </a:lvl5pPr>
      <a:lvl6pPr marL="457200" algn="ctr" rtl="0" fontAlgn="base">
        <a:spcBef>
          <a:spcPct val="0"/>
        </a:spcBef>
        <a:spcAft>
          <a:spcPct val="0"/>
        </a:spcAft>
        <a:defRPr sz="3000">
          <a:solidFill>
            <a:srgbClr val="000080"/>
          </a:solidFill>
          <a:latin typeface="Trebuchet MS" pitchFamily="34" charset="0"/>
        </a:defRPr>
      </a:lvl6pPr>
      <a:lvl7pPr marL="914400" algn="ctr" rtl="0" fontAlgn="base">
        <a:spcBef>
          <a:spcPct val="0"/>
        </a:spcBef>
        <a:spcAft>
          <a:spcPct val="0"/>
        </a:spcAft>
        <a:defRPr sz="3000">
          <a:solidFill>
            <a:srgbClr val="000080"/>
          </a:solidFill>
          <a:latin typeface="Trebuchet MS" pitchFamily="34" charset="0"/>
        </a:defRPr>
      </a:lvl7pPr>
      <a:lvl8pPr marL="1371600" algn="ctr" rtl="0" fontAlgn="base">
        <a:spcBef>
          <a:spcPct val="0"/>
        </a:spcBef>
        <a:spcAft>
          <a:spcPct val="0"/>
        </a:spcAft>
        <a:defRPr sz="3000">
          <a:solidFill>
            <a:srgbClr val="000080"/>
          </a:solidFill>
          <a:latin typeface="Trebuchet MS" pitchFamily="34" charset="0"/>
        </a:defRPr>
      </a:lvl8pPr>
      <a:lvl9pPr marL="1828800" algn="ctr" rtl="0" fontAlgn="base">
        <a:spcBef>
          <a:spcPct val="0"/>
        </a:spcBef>
        <a:spcAft>
          <a:spcPct val="0"/>
        </a:spcAft>
        <a:defRPr sz="3000">
          <a:solidFill>
            <a:srgbClr val="000080"/>
          </a:solidFill>
          <a:latin typeface="Trebuchet MS" pitchFamily="34" charset="0"/>
        </a:defRPr>
      </a:lvl9pPr>
    </p:titleStyle>
    <p:bodyStyle>
      <a:lvl1pPr marL="342900" indent="-342900" algn="l" rtl="0" eaLnBrk="0" fontAlgn="base" hangingPunct="0">
        <a:spcBef>
          <a:spcPct val="20000"/>
        </a:spcBef>
        <a:spcAft>
          <a:spcPct val="0"/>
        </a:spcAft>
        <a:buClr>
          <a:srgbClr val="000066"/>
        </a:buClr>
        <a:buFont typeface="Marlett" pitchFamily="2" charset="2"/>
        <a:buChar char="4"/>
        <a:defRPr sz="1600">
          <a:solidFill>
            <a:srgbClr val="333333"/>
          </a:solidFill>
          <a:latin typeface="Gill Sans MT" pitchFamily="34" charset="0"/>
          <a:ea typeface="+mn-ea"/>
          <a:cs typeface="+mn-cs"/>
        </a:defRPr>
      </a:lvl1pPr>
      <a:lvl2pPr marL="742950" indent="-285750" algn="l" rtl="0" eaLnBrk="0" fontAlgn="base" hangingPunct="0">
        <a:spcBef>
          <a:spcPct val="20000"/>
        </a:spcBef>
        <a:spcAft>
          <a:spcPct val="0"/>
        </a:spcAft>
        <a:buClr>
          <a:srgbClr val="000066"/>
        </a:buClr>
        <a:buFont typeface="Marlett" pitchFamily="2" charset="2"/>
        <a:buChar char="4"/>
        <a:defRPr sz="1400">
          <a:solidFill>
            <a:srgbClr val="333333"/>
          </a:solidFill>
          <a:latin typeface="Gill Sans MT" pitchFamily="34" charset="0"/>
        </a:defRPr>
      </a:lvl2pPr>
      <a:lvl3pPr marL="1143000" indent="-228600" algn="l" rtl="0" eaLnBrk="0" fontAlgn="base" hangingPunct="0">
        <a:spcBef>
          <a:spcPct val="20000"/>
        </a:spcBef>
        <a:spcAft>
          <a:spcPct val="0"/>
        </a:spcAft>
        <a:buClr>
          <a:srgbClr val="000066"/>
        </a:buClr>
        <a:buFont typeface="Marlett" pitchFamily="2" charset="2"/>
        <a:buChar char="4"/>
        <a:defRPr sz="1300">
          <a:solidFill>
            <a:srgbClr val="333333"/>
          </a:solidFill>
          <a:latin typeface="Gill Sans MT" pitchFamily="34" charset="0"/>
        </a:defRPr>
      </a:lvl3pPr>
      <a:lvl4pPr marL="1600200" indent="-228600" algn="l" rtl="0" eaLnBrk="0" fontAlgn="base" hangingPunct="0">
        <a:spcBef>
          <a:spcPct val="20000"/>
        </a:spcBef>
        <a:spcAft>
          <a:spcPct val="0"/>
        </a:spcAft>
        <a:buClr>
          <a:srgbClr val="000066"/>
        </a:buClr>
        <a:buFont typeface="Marlett" pitchFamily="2" charset="2"/>
        <a:buChar char="4"/>
        <a:defRPr sz="1200">
          <a:solidFill>
            <a:srgbClr val="333333"/>
          </a:solidFill>
          <a:latin typeface="Gill Sans MT" pitchFamily="34" charset="0"/>
        </a:defRPr>
      </a:lvl4pPr>
      <a:lvl5pPr marL="2057400" indent="-228600" algn="l" rtl="0" eaLnBrk="0" fontAlgn="base" hangingPunct="0">
        <a:spcBef>
          <a:spcPct val="20000"/>
        </a:spcBef>
        <a:spcAft>
          <a:spcPct val="0"/>
        </a:spcAft>
        <a:buClr>
          <a:srgbClr val="000066"/>
        </a:buClr>
        <a:buFont typeface="Marlett" pitchFamily="2" charset="2"/>
        <a:buChar char="4"/>
        <a:defRPr sz="1100">
          <a:solidFill>
            <a:srgbClr val="333333"/>
          </a:solidFill>
          <a:latin typeface="Gill Sans MT" pitchFamily="34" charset="0"/>
        </a:defRPr>
      </a:lvl5pPr>
      <a:lvl6pPr marL="2514600" indent="-228600" algn="l" rtl="0" fontAlgn="base">
        <a:spcBef>
          <a:spcPct val="20000"/>
        </a:spcBef>
        <a:spcAft>
          <a:spcPct val="0"/>
        </a:spcAft>
        <a:buClr>
          <a:srgbClr val="000066"/>
        </a:buClr>
        <a:buFont typeface="Marlett" pitchFamily="2" charset="2"/>
        <a:buChar char="4"/>
        <a:defRPr sz="1100">
          <a:solidFill>
            <a:srgbClr val="333333"/>
          </a:solidFill>
          <a:latin typeface="+mn-lt"/>
        </a:defRPr>
      </a:lvl6pPr>
      <a:lvl7pPr marL="2971800" indent="-228600" algn="l" rtl="0" fontAlgn="base">
        <a:spcBef>
          <a:spcPct val="20000"/>
        </a:spcBef>
        <a:spcAft>
          <a:spcPct val="0"/>
        </a:spcAft>
        <a:buClr>
          <a:srgbClr val="000066"/>
        </a:buClr>
        <a:buFont typeface="Marlett" pitchFamily="2" charset="2"/>
        <a:buChar char="4"/>
        <a:defRPr sz="1100">
          <a:solidFill>
            <a:srgbClr val="333333"/>
          </a:solidFill>
          <a:latin typeface="+mn-lt"/>
        </a:defRPr>
      </a:lvl7pPr>
      <a:lvl8pPr marL="3429000" indent="-228600" algn="l" rtl="0" fontAlgn="base">
        <a:spcBef>
          <a:spcPct val="20000"/>
        </a:spcBef>
        <a:spcAft>
          <a:spcPct val="0"/>
        </a:spcAft>
        <a:buClr>
          <a:srgbClr val="000066"/>
        </a:buClr>
        <a:buFont typeface="Marlett" pitchFamily="2" charset="2"/>
        <a:buChar char="4"/>
        <a:defRPr sz="1100">
          <a:solidFill>
            <a:srgbClr val="333333"/>
          </a:solidFill>
          <a:latin typeface="+mn-lt"/>
        </a:defRPr>
      </a:lvl8pPr>
      <a:lvl9pPr marL="3886200" indent="-228600" algn="l" rtl="0" fontAlgn="base">
        <a:spcBef>
          <a:spcPct val="20000"/>
        </a:spcBef>
        <a:spcAft>
          <a:spcPct val="0"/>
        </a:spcAft>
        <a:buClr>
          <a:srgbClr val="000066"/>
        </a:buClr>
        <a:buFont typeface="Marlett" pitchFamily="2" charset="2"/>
        <a:buChar char="4"/>
        <a:defRPr sz="1100">
          <a:solidFill>
            <a:srgbClr val="333333"/>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subTitle" idx="1"/>
          </p:nvPr>
        </p:nvSpPr>
        <p:spPr/>
        <p:txBody>
          <a:bodyPr/>
          <a:lstStyle/>
          <a:p>
            <a:pPr eaLnBrk="1" hangingPunct="1"/>
            <a:r>
              <a:rPr lang="sv-SE" dirty="0">
                <a:latin typeface="Gill Sans MT" pitchFamily="34" charset="0"/>
              </a:rPr>
              <a:t>2019-12-11</a:t>
            </a:r>
            <a:endParaRPr lang="en-US" dirty="0">
              <a:latin typeface="Gill Sans MT" pitchFamily="34" charset="0"/>
            </a:endParaRPr>
          </a:p>
        </p:txBody>
      </p:sp>
      <p:sp>
        <p:nvSpPr>
          <p:cNvPr id="4" name="Title 3"/>
          <p:cNvSpPr>
            <a:spLocks noGrp="1"/>
          </p:cNvSpPr>
          <p:nvPr>
            <p:ph type="ctrTitle"/>
          </p:nvPr>
        </p:nvSpPr>
        <p:spPr/>
        <p:txBody>
          <a:bodyPr/>
          <a:lstStyle/>
          <a:p>
            <a:r>
              <a:rPr lang="sv-SE" sz="4800" dirty="0"/>
              <a:t>Rapport</a:t>
            </a:r>
            <a:br>
              <a:rPr lang="sv-SE" sz="4800" dirty="0"/>
            </a:br>
            <a:r>
              <a:rPr lang="sv-SE" dirty="0"/>
              <a:t> Kunskap, oro, attityder </a:t>
            </a:r>
            <a:br>
              <a:rPr lang="sv-SE" dirty="0"/>
            </a:br>
            <a:r>
              <a:rPr lang="sv-SE" sz="2800" dirty="0"/>
              <a:t>Barsebäcksverket </a:t>
            </a:r>
            <a:br>
              <a:rPr lang="sv-SE" sz="3200" dirty="0"/>
            </a:br>
            <a:endParaRPr lang="sv-S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387138E1-C6B1-43EE-9512-E5D4DC39776B}" type="slidenum">
              <a:rPr lang="en-US" smtClean="0"/>
              <a:pPr>
                <a:defRPr/>
              </a:pPr>
              <a:t>10</a:t>
            </a:fld>
            <a:endParaRPr lang="en-US"/>
          </a:p>
        </p:txBody>
      </p:sp>
      <p:graphicFrame>
        <p:nvGraphicFramePr>
          <p:cNvPr id="9" name="Object 20"/>
          <p:cNvGraphicFramePr>
            <a:graphicFrameLocks noChangeAspect="1"/>
          </p:cNvGraphicFramePr>
          <p:nvPr>
            <p:extLst>
              <p:ext uri="{D42A27DB-BD31-4B8C-83A1-F6EECF244321}">
                <p14:modId xmlns:p14="http://schemas.microsoft.com/office/powerpoint/2010/main" val="2480624457"/>
              </p:ext>
            </p:extLst>
          </p:nvPr>
        </p:nvGraphicFramePr>
        <p:xfrm>
          <a:off x="746507" y="1604043"/>
          <a:ext cx="9756598" cy="4413097"/>
        </p:xfrm>
        <a:graphic>
          <a:graphicData uri="http://schemas.openxmlformats.org/drawingml/2006/chart">
            <c:chart xmlns:c="http://schemas.openxmlformats.org/drawingml/2006/chart" xmlns:r="http://schemas.openxmlformats.org/officeDocument/2006/relationships" r:id="rId2"/>
          </a:graphicData>
        </a:graphic>
      </p:graphicFrame>
      <p:sp>
        <p:nvSpPr>
          <p:cNvPr id="11" name="Title 1"/>
          <p:cNvSpPr>
            <a:spLocks noGrp="1"/>
          </p:cNvSpPr>
          <p:nvPr>
            <p:ph type="title"/>
          </p:nvPr>
        </p:nvSpPr>
        <p:spPr>
          <a:xfrm>
            <a:off x="0" y="44337"/>
            <a:ext cx="11161713" cy="1140090"/>
          </a:xfrm>
        </p:spPr>
        <p:txBody>
          <a:bodyPr/>
          <a:lstStyle/>
          <a:p>
            <a:r>
              <a:rPr lang="sv-SE" sz="2800" dirty="0"/>
              <a:t>Begränsad </a:t>
            </a:r>
            <a:r>
              <a:rPr lang="sv-SE" dirty="0"/>
              <a:t>kännedom</a:t>
            </a:r>
            <a:r>
              <a:rPr lang="sv-SE" sz="2800" dirty="0"/>
              <a:t> om verkets framtid bland yngre</a:t>
            </a:r>
          </a:p>
        </p:txBody>
      </p:sp>
      <p:cxnSp>
        <p:nvCxnSpPr>
          <p:cNvPr id="7" name="Straight Connector 6"/>
          <p:cNvCxnSpPr/>
          <p:nvPr/>
        </p:nvCxnSpPr>
        <p:spPr bwMode="auto">
          <a:xfrm>
            <a:off x="570712" y="2414724"/>
            <a:ext cx="9623682" cy="0"/>
          </a:xfrm>
          <a:prstGeom prst="line">
            <a:avLst/>
          </a:prstGeom>
          <a:solidFill>
            <a:schemeClr val="accent1"/>
          </a:solidFill>
          <a:ln w="12700" cap="flat" cmpd="sng" algn="ctr">
            <a:solidFill>
              <a:schemeClr val="bg1">
                <a:lumMod val="65000"/>
              </a:schemeClr>
            </a:solidFill>
            <a:prstDash val="solid"/>
            <a:round/>
            <a:headEnd type="none" w="med" len="med"/>
            <a:tailEnd type="none" w="med" len="med"/>
          </a:ln>
          <a:effectLst/>
        </p:spPr>
      </p:cxnSp>
      <p:sp>
        <p:nvSpPr>
          <p:cNvPr id="8" name="Text Box 4"/>
          <p:cNvSpPr txBox="1">
            <a:spLocks noChangeArrowheads="1"/>
          </p:cNvSpPr>
          <p:nvPr/>
        </p:nvSpPr>
        <p:spPr bwMode="auto">
          <a:xfrm>
            <a:off x="1" y="1109861"/>
            <a:ext cx="11161713" cy="338554"/>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cs typeface="Calibri" pitchFamily="34" charset="0"/>
              </a:rPr>
              <a:t>Hur väl känner du till vad som kommer att hända med Barsebäcksverket under de närmaste åren?</a:t>
            </a:r>
            <a:endParaRPr lang="sv-SE" sz="1600" b="0" i="1" dirty="0">
              <a:solidFill>
                <a:srgbClr val="333333"/>
              </a:solidFill>
              <a:cs typeface="Calibri" pitchFamily="34" charset="0"/>
            </a:endParaRPr>
          </a:p>
        </p:txBody>
      </p:sp>
      <p:sp>
        <p:nvSpPr>
          <p:cNvPr id="12" name="Text Box 22"/>
          <p:cNvSpPr txBox="1">
            <a:spLocks noChangeArrowheads="1"/>
          </p:cNvSpPr>
          <p:nvPr/>
        </p:nvSpPr>
        <p:spPr bwMode="auto">
          <a:xfrm>
            <a:off x="396280" y="6300589"/>
            <a:ext cx="5040560" cy="243853"/>
          </a:xfrm>
          <a:prstGeom prst="rect">
            <a:avLst/>
          </a:prstGeom>
          <a:noFill/>
          <a:ln w="9525">
            <a:noFill/>
            <a:miter lim="800000"/>
            <a:headEnd/>
            <a:tailEnd/>
          </a:ln>
        </p:spPr>
        <p:txBody>
          <a:bodyPr wrap="square">
            <a:spAutoFit/>
          </a:bodyPr>
          <a:lstStyle/>
          <a:p>
            <a:pPr>
              <a:spcBef>
                <a:spcPct val="50000"/>
              </a:spcBef>
            </a:pPr>
            <a:r>
              <a:rPr lang="sv-SE" sz="1000" dirty="0">
                <a:solidFill>
                  <a:srgbClr val="333333"/>
                </a:solidFill>
                <a:latin typeface="+mj-lt"/>
              </a:rPr>
              <a:t>Bas: Närområdet, 350 intervjuer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CA69AB19-58CF-482C-B179-30FAD4BF10E4}" type="slidenum">
              <a:rPr lang="en-US"/>
              <a:pPr>
                <a:defRPr/>
              </a:pPr>
              <a:t>11</a:t>
            </a:fld>
            <a:endParaRPr lang="en-US"/>
          </a:p>
        </p:txBody>
      </p:sp>
      <p:sp>
        <p:nvSpPr>
          <p:cNvPr id="29699" name="Rectangle 2"/>
          <p:cNvSpPr>
            <a:spLocks noGrp="1" noChangeArrowheads="1"/>
          </p:cNvSpPr>
          <p:nvPr>
            <p:ph type="title"/>
          </p:nvPr>
        </p:nvSpPr>
        <p:spPr/>
        <p:txBody>
          <a:bodyPr/>
          <a:lstStyle/>
          <a:p>
            <a:pPr eaLnBrk="1" hangingPunct="1"/>
            <a:r>
              <a:rPr lang="sv-SE" dirty="0"/>
              <a:t>Olika aspekter av stängningen</a:t>
            </a:r>
            <a:endParaRPr lang="en-US" dirty="0"/>
          </a:p>
        </p:txBody>
      </p:sp>
      <p:sp>
        <p:nvSpPr>
          <p:cNvPr id="29700" name="Rectangle 3"/>
          <p:cNvSpPr>
            <a:spLocks noGrp="1" noChangeArrowheads="1"/>
          </p:cNvSpPr>
          <p:nvPr>
            <p:ph type="body" idx="1"/>
          </p:nvPr>
        </p:nvSpPr>
        <p:spPr>
          <a:xfrm>
            <a:off x="972344" y="1332037"/>
            <a:ext cx="9056727" cy="5040560"/>
          </a:xfrm>
        </p:spPr>
        <p:txBody>
          <a:bodyPr numCol="2" spcCol="360000"/>
          <a:lstStyle/>
          <a:p>
            <a:pPr eaLnBrk="1" hangingPunct="1"/>
            <a:r>
              <a:rPr lang="sv-SE" b="1" dirty="0"/>
              <a:t>Låg kunskapsnivå om rivningen och mellanlagret</a:t>
            </a:r>
          </a:p>
          <a:p>
            <a:pPr lvl="1" eaLnBrk="1" hangingPunct="1"/>
            <a:r>
              <a:rPr lang="sv-SE" dirty="0"/>
              <a:t>Endast runt en av tio i Skåne känner till planerna för rivningen och det tillfälliga lagret.</a:t>
            </a:r>
          </a:p>
          <a:p>
            <a:pPr lvl="1" eaLnBrk="1" hangingPunct="1"/>
            <a:r>
              <a:rPr lang="sv-SE" dirty="0"/>
              <a:t>Även i närområdet är kunskapen begränsad. En av fyra känner till planerna om rivningen och en av fem planerna för det tillfälliga lagret.</a:t>
            </a:r>
            <a:endParaRPr lang="sv-SE" b="1" dirty="0"/>
          </a:p>
          <a:p>
            <a:pPr eaLnBrk="1" hangingPunct="1"/>
            <a:endParaRPr lang="sv-SE" b="1" dirty="0"/>
          </a:p>
          <a:p>
            <a:pPr eaLnBrk="1" hangingPunct="1"/>
            <a:r>
              <a:rPr lang="sv-SE" b="1" dirty="0"/>
              <a:t>Något ökad kritik i närområdet, oförändrat i övriga Skåne </a:t>
            </a:r>
          </a:p>
          <a:p>
            <a:pPr lvl="1" eaLnBrk="1" hangingPunct="1"/>
            <a:r>
              <a:rPr lang="sv-SE" dirty="0"/>
              <a:t>I Skåne är andelen positiva (18%) till hanteringen av avfallet i paritet med de senaste åren.  </a:t>
            </a:r>
          </a:p>
          <a:p>
            <a:pPr lvl="1" eaLnBrk="1" hangingPunct="1"/>
            <a:r>
              <a:rPr lang="sv-SE" dirty="0"/>
              <a:t>I närområdet är en av fyra (26%) positiv. </a:t>
            </a:r>
          </a:p>
          <a:p>
            <a:pPr lvl="1" eaLnBrk="1" hangingPunct="1"/>
            <a:r>
              <a:rPr lang="sv-SE" dirty="0"/>
              <a:t>Två av fem (22%) i Skåne är nu positiva till rivningen av byggnaderna, vilket är en viss tillbakagång från de senaste åren. </a:t>
            </a:r>
          </a:p>
          <a:p>
            <a:pPr lvl="1" eaLnBrk="1" hangingPunct="1"/>
            <a:r>
              <a:rPr lang="sv-SE" dirty="0"/>
              <a:t>Bland boende i närområdet är andelen</a:t>
            </a:r>
            <a:r>
              <a:rPr lang="sv-SE" b="1" dirty="0"/>
              <a:t> </a:t>
            </a:r>
            <a:r>
              <a:rPr lang="sv-SE" dirty="0"/>
              <a:t>positiva till rivningen av byggnaderna fortfarande större (37%), men en viss tillbakagång från de två föregående  mätningarna kan konstateras.</a:t>
            </a:r>
          </a:p>
          <a:p>
            <a:pPr lvl="1" eaLnBrk="1" hangingPunct="1"/>
            <a:r>
              <a:rPr lang="sv-SE" dirty="0"/>
              <a:t>Yngre har i mindre utsträckning uppfattningar om hanteringen av rivningen och hanteringen av avfallet.</a:t>
            </a:r>
          </a:p>
          <a:p>
            <a:pPr lvl="1" eaLnBrk="1" hangingPunct="1"/>
            <a:endParaRPr lang="sv-SE" dirty="0"/>
          </a:p>
          <a:p>
            <a:pPr marL="0" indent="0" eaLnBrk="1" hangingPunct="1">
              <a:buNone/>
            </a:pPr>
            <a:r>
              <a:rPr lang="sv-SE" dirty="0"/>
              <a:t> </a:t>
            </a:r>
          </a:p>
          <a:p>
            <a:pPr lvl="1" eaLnBrk="1" hangingPunct="1"/>
            <a:endParaRPr lang="en-U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Begränsad kännedom om planerna för rivningen</a:t>
            </a:r>
            <a:br>
              <a:rPr lang="sv-SE" dirty="0"/>
            </a:br>
            <a:r>
              <a:rPr lang="sv-SE" dirty="0"/>
              <a:t> och det tillfälliga lagret</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12</a:t>
            </a:fld>
            <a:endParaRPr lang="en-US"/>
          </a:p>
        </p:txBody>
      </p:sp>
      <p:graphicFrame>
        <p:nvGraphicFramePr>
          <p:cNvPr id="5" name="Object 3"/>
          <p:cNvGraphicFramePr>
            <a:graphicFrameLocks noChangeAspect="1"/>
          </p:cNvGraphicFramePr>
          <p:nvPr>
            <p:extLst>
              <p:ext uri="{D42A27DB-BD31-4B8C-83A1-F6EECF244321}">
                <p14:modId xmlns:p14="http://schemas.microsoft.com/office/powerpoint/2010/main" val="3282936206"/>
              </p:ext>
            </p:extLst>
          </p:nvPr>
        </p:nvGraphicFramePr>
        <p:xfrm>
          <a:off x="131226" y="1634154"/>
          <a:ext cx="10811364" cy="446376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Box 5"/>
          <p:cNvSpPr txBox="1">
            <a:spLocks noChangeArrowheads="1"/>
          </p:cNvSpPr>
          <p:nvPr/>
        </p:nvSpPr>
        <p:spPr bwMode="auto">
          <a:xfrm>
            <a:off x="1182474" y="1829558"/>
            <a:ext cx="437942" cy="253269"/>
          </a:xfrm>
          <a:prstGeom prst="rect">
            <a:avLst/>
          </a:prstGeom>
          <a:noFill/>
          <a:ln w="9525">
            <a:noFill/>
            <a:miter lim="800000"/>
            <a:headEnd/>
            <a:tailEnd/>
          </a:ln>
          <a:effectLst/>
        </p:spPr>
        <p:txBody>
          <a:bodyPr>
            <a:spAutoFit/>
          </a:bodyPr>
          <a:lstStyle/>
          <a:p>
            <a:pPr>
              <a:spcBef>
                <a:spcPct val="50000"/>
              </a:spcBef>
            </a:pPr>
            <a:r>
              <a:rPr lang="sv-SE" sz="1050" b="0" dirty="0">
                <a:solidFill>
                  <a:schemeClr val="bg2"/>
                </a:solidFill>
                <a:latin typeface="Verdana" pitchFamily="34" charset="0"/>
              </a:rPr>
              <a:t>%</a:t>
            </a:r>
            <a:endParaRPr lang="en-US" sz="1050" b="0" dirty="0">
              <a:solidFill>
                <a:schemeClr val="bg2"/>
              </a:solidFill>
              <a:latin typeface="Verdana" pitchFamily="34" charset="0"/>
            </a:endParaRPr>
          </a:p>
        </p:txBody>
      </p:sp>
      <p:sp>
        <p:nvSpPr>
          <p:cNvPr id="12"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Samtliga 2019, 800 intervjuer</a:t>
            </a:r>
          </a:p>
        </p:txBody>
      </p:sp>
      <p:sp>
        <p:nvSpPr>
          <p:cNvPr id="10" name="Text Box 4"/>
          <p:cNvSpPr txBox="1">
            <a:spLocks noChangeArrowheads="1"/>
          </p:cNvSpPr>
          <p:nvPr/>
        </p:nvSpPr>
        <p:spPr bwMode="auto">
          <a:xfrm>
            <a:off x="1008180" y="1260029"/>
            <a:ext cx="9140377" cy="338554"/>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cs typeface="Calibri" pitchFamily="34" charset="0"/>
              </a:rPr>
              <a:t>Inför den kommande rivningen har Barsebäck byggt ett tillfälligt mellanlager. Hur väl känner du till... ?</a:t>
            </a:r>
          </a:p>
        </p:txBody>
      </p:sp>
      <p:sp>
        <p:nvSpPr>
          <p:cNvPr id="14" name="TextBox 13"/>
          <p:cNvSpPr txBox="1"/>
          <p:nvPr/>
        </p:nvSpPr>
        <p:spPr>
          <a:xfrm>
            <a:off x="2484512" y="5796533"/>
            <a:ext cx="1524211" cy="261610"/>
          </a:xfrm>
          <a:prstGeom prst="rect">
            <a:avLst/>
          </a:prstGeom>
          <a:solidFill>
            <a:schemeClr val="bg1">
              <a:lumMod val="95000"/>
            </a:schemeClr>
          </a:solidFill>
          <a:ln w="12700">
            <a:solidFill>
              <a:srgbClr val="A6A6A6"/>
            </a:solidFill>
          </a:ln>
          <a:effectLst/>
        </p:spPr>
        <p:txBody>
          <a:bodyPr wrap="square" rtlCol="0" anchor="ctr" anchorCtr="0">
            <a:spAutoFit/>
          </a:bodyPr>
          <a:lstStyle/>
          <a:p>
            <a:pPr lvl="0" algn="ctr">
              <a:spcBef>
                <a:spcPct val="50000"/>
              </a:spcBef>
            </a:pPr>
            <a:r>
              <a:rPr lang="sv-SE" sz="1100" dirty="0">
                <a:solidFill>
                  <a:srgbClr val="333333"/>
                </a:solidFill>
              </a:rPr>
              <a:t>Planerna för rivningen</a:t>
            </a:r>
            <a:endParaRPr lang="en-US" sz="1100" dirty="0">
              <a:solidFill>
                <a:srgbClr val="333333"/>
              </a:solidFill>
              <a:cs typeface="Calibri" pitchFamily="34" charset="0"/>
            </a:endParaRPr>
          </a:p>
        </p:txBody>
      </p:sp>
      <p:sp>
        <p:nvSpPr>
          <p:cNvPr id="15" name="TextBox 14"/>
          <p:cNvSpPr txBox="1"/>
          <p:nvPr/>
        </p:nvSpPr>
        <p:spPr>
          <a:xfrm>
            <a:off x="6084912" y="5808615"/>
            <a:ext cx="2304256" cy="261610"/>
          </a:xfrm>
          <a:prstGeom prst="rect">
            <a:avLst/>
          </a:prstGeom>
          <a:solidFill>
            <a:schemeClr val="bg1">
              <a:lumMod val="95000"/>
            </a:schemeClr>
          </a:solidFill>
          <a:ln w="12700">
            <a:solidFill>
              <a:srgbClr val="A6A6A6"/>
            </a:solidFill>
          </a:ln>
          <a:effectLst/>
        </p:spPr>
        <p:txBody>
          <a:bodyPr wrap="square" rtlCol="0" anchor="ctr" anchorCtr="0">
            <a:spAutoFit/>
          </a:bodyPr>
          <a:lstStyle/>
          <a:p>
            <a:pPr algn="ctr">
              <a:spcBef>
                <a:spcPct val="50000"/>
              </a:spcBef>
            </a:pPr>
            <a:r>
              <a:rPr lang="sv-SE" sz="1100" dirty="0">
                <a:solidFill>
                  <a:srgbClr val="333333"/>
                </a:solidFill>
              </a:rPr>
              <a:t>Planerna för det tillfälliga lagret</a:t>
            </a:r>
            <a:endParaRPr lang="en-US" sz="1100" dirty="0">
              <a:solidFill>
                <a:srgbClr val="333333"/>
              </a:solidFill>
              <a:cs typeface="Calibr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56CC1347-8654-4348-ACEC-E46FB0A6C2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0797" y="1446566"/>
            <a:ext cx="7191375" cy="4371975"/>
          </a:xfrm>
          <a:prstGeom prst="rect">
            <a:avLst/>
          </a:prstGeom>
        </p:spPr>
      </p:pic>
      <p:sp>
        <p:nvSpPr>
          <p:cNvPr id="2" name="Title 1"/>
          <p:cNvSpPr>
            <a:spLocks noGrp="1"/>
          </p:cNvSpPr>
          <p:nvPr>
            <p:ph type="title"/>
          </p:nvPr>
        </p:nvSpPr>
        <p:spPr>
          <a:xfrm>
            <a:off x="219123" y="44337"/>
            <a:ext cx="10384506" cy="1140090"/>
          </a:xfrm>
          <a:effectLst/>
        </p:spPr>
        <p:txBody>
          <a:bodyPr/>
          <a:lstStyle/>
          <a:p>
            <a:r>
              <a:rPr lang="sv-SE" dirty="0"/>
              <a:t>Några tror att mellanlagret byggs i brist på kunskap om slutlagring</a:t>
            </a:r>
          </a:p>
        </p:txBody>
      </p:sp>
      <p:sp>
        <p:nvSpPr>
          <p:cNvPr id="3" name="Slide Number Placeholder 2"/>
          <p:cNvSpPr>
            <a:spLocks noGrp="1"/>
          </p:cNvSpPr>
          <p:nvPr>
            <p:ph type="sldNum" sz="quarter" idx="10"/>
          </p:nvPr>
        </p:nvSpPr>
        <p:spPr>
          <a:effectLst/>
        </p:spPr>
        <p:txBody>
          <a:bodyPr/>
          <a:lstStyle/>
          <a:p>
            <a:pPr>
              <a:defRPr/>
            </a:pPr>
            <a:fld id="{ED558FB1-14E4-4010-8C59-18540580AB70}" type="slidenum">
              <a:rPr lang="en-US" smtClean="0"/>
              <a:pPr>
                <a:defRPr/>
              </a:pPr>
              <a:t>13</a:t>
            </a:fld>
            <a:endParaRPr lang="en-US"/>
          </a:p>
        </p:txBody>
      </p:sp>
      <p:sp>
        <p:nvSpPr>
          <p:cNvPr id="4" name="Text Box 2"/>
          <p:cNvSpPr txBox="1">
            <a:spLocks noChangeArrowheads="1"/>
          </p:cNvSpPr>
          <p:nvPr/>
        </p:nvSpPr>
        <p:spPr bwMode="auto">
          <a:xfrm>
            <a:off x="571651" y="921475"/>
            <a:ext cx="10018413" cy="338554"/>
          </a:xfrm>
          <a:prstGeom prst="rect">
            <a:avLst/>
          </a:prstGeom>
          <a:noFill/>
          <a:ln w="9525">
            <a:noFill/>
            <a:miter lim="800000"/>
            <a:headEnd/>
            <a:tailEnd/>
          </a:ln>
          <a:effectLst/>
        </p:spPr>
        <p:txBody>
          <a:bodyPr>
            <a:spAutoFit/>
          </a:bodyPr>
          <a:lstStyle/>
          <a:p>
            <a:pPr algn="ctr">
              <a:spcBef>
                <a:spcPct val="50000"/>
              </a:spcBef>
            </a:pPr>
            <a:r>
              <a:rPr lang="sv-SE" sz="1600" i="1" dirty="0">
                <a:solidFill>
                  <a:srgbClr val="333333"/>
                </a:solidFill>
              </a:rPr>
              <a:t>Vet du varför det tillfälliga lagret byggs? </a:t>
            </a:r>
            <a:endParaRPr lang="sv-SE" sz="1600" dirty="0">
              <a:solidFill>
                <a:srgbClr val="333333"/>
              </a:solidFill>
            </a:endParaRPr>
          </a:p>
        </p:txBody>
      </p:sp>
      <p:sp>
        <p:nvSpPr>
          <p:cNvPr id="7" name="Text Box 22"/>
          <p:cNvSpPr txBox="1">
            <a:spLocks noChangeArrowheads="1"/>
          </p:cNvSpPr>
          <p:nvPr/>
        </p:nvSpPr>
        <p:spPr bwMode="auto">
          <a:xfrm>
            <a:off x="571651" y="6150151"/>
            <a:ext cx="5009206" cy="243853"/>
          </a:xfrm>
          <a:prstGeom prst="rect">
            <a:avLst/>
          </a:prstGeom>
          <a:noFill/>
          <a:ln w="9525">
            <a:noFill/>
            <a:miter lim="800000"/>
            <a:headEnd/>
            <a:tailEnd/>
          </a:ln>
          <a:effectLst/>
        </p:spPr>
        <p:txBody>
          <a:bodyPr>
            <a:spAutoFit/>
          </a:bodyPr>
          <a:lstStyle/>
          <a:p>
            <a:pPr>
              <a:spcBef>
                <a:spcPct val="50000"/>
              </a:spcBef>
            </a:pPr>
            <a:r>
              <a:rPr lang="sv-SE" sz="1000" dirty="0">
                <a:solidFill>
                  <a:srgbClr val="333333"/>
                </a:solidFill>
              </a:rPr>
              <a:t>Bas: Känner till, 328 intervjuer</a:t>
            </a:r>
          </a:p>
        </p:txBody>
      </p:sp>
      <p:sp>
        <p:nvSpPr>
          <p:cNvPr id="10" name="TextBox 9"/>
          <p:cNvSpPr txBox="1"/>
          <p:nvPr/>
        </p:nvSpPr>
        <p:spPr>
          <a:xfrm>
            <a:off x="6899316" y="1595538"/>
            <a:ext cx="3076404" cy="461665"/>
          </a:xfrm>
          <a:prstGeom prst="rect">
            <a:avLst/>
          </a:prstGeom>
          <a:solidFill>
            <a:schemeClr val="bg1"/>
          </a:solidFill>
          <a:ln w="12700">
            <a:solidFill>
              <a:srgbClr val="002060"/>
            </a:solidFill>
          </a:ln>
          <a:effectLst/>
        </p:spPr>
        <p:txBody>
          <a:bodyPr wrap="square" rtlCol="0" anchor="ctr" anchorCtr="0">
            <a:spAutoFit/>
          </a:bodyPr>
          <a:lstStyle/>
          <a:p>
            <a:pPr algn="ctr">
              <a:spcBef>
                <a:spcPct val="50000"/>
              </a:spcBef>
            </a:pPr>
            <a:r>
              <a:rPr lang="sv-SE" sz="1200" dirty="0">
                <a:solidFill>
                  <a:srgbClr val="333333"/>
                </a:solidFill>
                <a:cs typeface="Calibri" pitchFamily="34" charset="0"/>
              </a:rPr>
              <a:t>19% i närområdet och 12% i Skåne anser sig känna till varför lagret byggs.</a:t>
            </a:r>
            <a:endParaRPr lang="en-US" sz="1200" dirty="0">
              <a:solidFill>
                <a:srgbClr val="333333"/>
              </a:solidFill>
              <a:cs typeface="Calibri" pitchFamily="34" charset="0"/>
            </a:endParaRPr>
          </a:p>
        </p:txBody>
      </p:sp>
      <p:sp>
        <p:nvSpPr>
          <p:cNvPr id="11" name="Rounded Rectangular Callout 10"/>
          <p:cNvSpPr/>
          <p:nvPr/>
        </p:nvSpPr>
        <p:spPr bwMode="auto">
          <a:xfrm>
            <a:off x="3060576" y="1476053"/>
            <a:ext cx="2724815" cy="530653"/>
          </a:xfrm>
          <a:prstGeom prst="wedgeRoundRectCallout">
            <a:avLst>
              <a:gd name="adj1" fmla="val -18675"/>
              <a:gd name="adj2" fmla="val 86040"/>
              <a:gd name="adj3" fmla="val 16667"/>
            </a:avLst>
          </a:prstGeom>
          <a:solidFill>
            <a:srgbClr val="92D05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300" i="1">
                <a:solidFill>
                  <a:srgbClr val="333333"/>
                </a:solidFill>
              </a:rPr>
              <a:t>För att det inte är färdigbyggt.</a:t>
            </a:r>
            <a:endParaRPr kumimoji="0" lang="sv-SE" sz="1300" i="1" u="none" strike="noStrike" cap="none" normalizeH="0" baseline="0" dirty="0">
              <a:ln>
                <a:noFill/>
              </a:ln>
              <a:solidFill>
                <a:srgbClr val="333333"/>
              </a:solidFill>
              <a:effectLst/>
            </a:endParaRPr>
          </a:p>
        </p:txBody>
      </p:sp>
      <p:sp>
        <p:nvSpPr>
          <p:cNvPr id="12" name="Rounded Rectangular Callout 11"/>
          <p:cNvSpPr/>
          <p:nvPr/>
        </p:nvSpPr>
        <p:spPr bwMode="auto">
          <a:xfrm>
            <a:off x="468288" y="2124125"/>
            <a:ext cx="2549021" cy="508018"/>
          </a:xfrm>
          <a:prstGeom prst="wedgeRoundRectCallout">
            <a:avLst>
              <a:gd name="adj1" fmla="val 48805"/>
              <a:gd name="adj2" fmla="val 73592"/>
              <a:gd name="adj3" fmla="val 16667"/>
            </a:avLst>
          </a:prstGeom>
          <a:solidFill>
            <a:srgbClr val="92D05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200" i="1">
                <a:solidFill>
                  <a:srgbClr val="333333"/>
                </a:solidFill>
              </a:rPr>
              <a:t>Behov av mer utrymme</a:t>
            </a:r>
            <a:endParaRPr kumimoji="0" lang="sv-SE" sz="1200" i="1" u="none" strike="noStrike" cap="none" normalizeH="0" baseline="0" dirty="0">
              <a:ln>
                <a:noFill/>
              </a:ln>
              <a:solidFill>
                <a:srgbClr val="333333"/>
              </a:solidFill>
              <a:effectLst/>
            </a:endParaRPr>
          </a:p>
        </p:txBody>
      </p:sp>
      <p:sp>
        <p:nvSpPr>
          <p:cNvPr id="13" name="Rounded Rectangular Callout 12"/>
          <p:cNvSpPr/>
          <p:nvPr/>
        </p:nvSpPr>
        <p:spPr bwMode="auto">
          <a:xfrm>
            <a:off x="7338803" y="5334867"/>
            <a:ext cx="2296714" cy="461666"/>
          </a:xfrm>
          <a:prstGeom prst="wedgeRoundRectCallout">
            <a:avLst>
              <a:gd name="adj1" fmla="val -32477"/>
              <a:gd name="adj2" fmla="val -100897"/>
              <a:gd name="adj3" fmla="val 16667"/>
            </a:avLst>
          </a:prstGeom>
          <a:solidFill>
            <a:srgbClr val="92D05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200" i="1">
                <a:solidFill>
                  <a:srgbClr val="333333"/>
                </a:solidFill>
              </a:rPr>
              <a:t>Man kan inte flytta avfallet</a:t>
            </a:r>
            <a:endParaRPr kumimoji="0" lang="sv-SE" sz="1200" i="1" u="none" strike="noStrike" cap="none" normalizeH="0" baseline="0" dirty="0">
              <a:ln>
                <a:noFill/>
              </a:ln>
              <a:solidFill>
                <a:srgbClr val="333333"/>
              </a:solidFill>
              <a:effectLst/>
            </a:endParaRPr>
          </a:p>
        </p:txBody>
      </p:sp>
      <p:sp>
        <p:nvSpPr>
          <p:cNvPr id="14" name="Rounded Rectangular Callout 13"/>
          <p:cNvSpPr/>
          <p:nvPr/>
        </p:nvSpPr>
        <p:spPr bwMode="auto">
          <a:xfrm>
            <a:off x="324272" y="4284365"/>
            <a:ext cx="2461124" cy="671510"/>
          </a:xfrm>
          <a:prstGeom prst="wedgeRoundRectCallout">
            <a:avLst>
              <a:gd name="adj1" fmla="val 67312"/>
              <a:gd name="adj2" fmla="val -45502"/>
              <a:gd name="adj3" fmla="val 16667"/>
            </a:avLst>
          </a:prstGeom>
          <a:solidFill>
            <a:srgbClr val="92D05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200" i="1" dirty="0">
                <a:solidFill>
                  <a:srgbClr val="333333"/>
                </a:solidFill>
              </a:rPr>
              <a:t>Det är för att man vet inte vart det vara</a:t>
            </a:r>
            <a:endParaRPr kumimoji="0" lang="sv-SE" sz="1200" i="1" u="none" strike="noStrike" cap="none" normalizeH="0" baseline="0" dirty="0">
              <a:ln>
                <a:noFill/>
              </a:ln>
              <a:solidFill>
                <a:srgbClr val="333333"/>
              </a:solidFill>
              <a:effectLst/>
            </a:endParaRPr>
          </a:p>
        </p:txBody>
      </p:sp>
      <p:sp>
        <p:nvSpPr>
          <p:cNvPr id="15" name="Rounded Rectangular Callout 14"/>
          <p:cNvSpPr/>
          <p:nvPr/>
        </p:nvSpPr>
        <p:spPr bwMode="auto">
          <a:xfrm>
            <a:off x="737632" y="5293377"/>
            <a:ext cx="3515891" cy="646422"/>
          </a:xfrm>
          <a:prstGeom prst="wedgeRoundRectCallout">
            <a:avLst>
              <a:gd name="adj1" fmla="val 35492"/>
              <a:gd name="adj2" fmla="val -68719"/>
              <a:gd name="adj3" fmla="val 16667"/>
            </a:avLst>
          </a:prstGeom>
          <a:solidFill>
            <a:srgbClr val="92D05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200" i="1">
                <a:solidFill>
                  <a:srgbClr val="333333"/>
                </a:solidFill>
              </a:rPr>
              <a:t>Det är i väntan på definitiva lagret färdigt</a:t>
            </a:r>
            <a:endParaRPr kumimoji="0" lang="sv-SE" sz="1200" i="1" u="none" strike="noStrike" cap="none" normalizeH="0" baseline="0" dirty="0">
              <a:ln>
                <a:noFill/>
              </a:ln>
              <a:solidFill>
                <a:srgbClr val="333333"/>
              </a:solidFill>
              <a:effectLst/>
            </a:endParaRPr>
          </a:p>
        </p:txBody>
      </p:sp>
      <p:sp>
        <p:nvSpPr>
          <p:cNvPr id="16" name="Rounded Rectangular Callout 15"/>
          <p:cNvSpPr/>
          <p:nvPr/>
        </p:nvSpPr>
        <p:spPr bwMode="auto">
          <a:xfrm>
            <a:off x="4438192" y="5287710"/>
            <a:ext cx="2724815" cy="861896"/>
          </a:xfrm>
          <a:prstGeom prst="wedgeRoundRectCallout">
            <a:avLst>
              <a:gd name="adj1" fmla="val 10231"/>
              <a:gd name="adj2" fmla="val -75949"/>
              <a:gd name="adj3" fmla="val 16667"/>
            </a:avLst>
          </a:prstGeom>
          <a:solidFill>
            <a:srgbClr val="92D05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300" i="1" dirty="0">
                <a:solidFill>
                  <a:srgbClr val="333333"/>
                </a:solidFill>
              </a:rPr>
              <a:t>För att det sedan tas till slut förvaring</a:t>
            </a:r>
            <a:endParaRPr kumimoji="0" lang="sv-SE" sz="1300" i="1" u="none" strike="noStrike" cap="none" normalizeH="0" baseline="0" dirty="0">
              <a:ln>
                <a:noFill/>
              </a:ln>
              <a:solidFill>
                <a:srgbClr val="333333"/>
              </a:solidFill>
              <a:effectLst/>
            </a:endParaRPr>
          </a:p>
        </p:txBody>
      </p:sp>
      <p:sp>
        <p:nvSpPr>
          <p:cNvPr id="17" name="Rounded Rectangular Callout 16"/>
          <p:cNvSpPr/>
          <p:nvPr/>
        </p:nvSpPr>
        <p:spPr bwMode="auto">
          <a:xfrm>
            <a:off x="326058" y="3244510"/>
            <a:ext cx="2130002" cy="535799"/>
          </a:xfrm>
          <a:prstGeom prst="wedgeRoundRectCallout">
            <a:avLst>
              <a:gd name="adj1" fmla="val 64002"/>
              <a:gd name="adj2" fmla="val -19247"/>
              <a:gd name="adj3" fmla="val 16667"/>
            </a:avLst>
          </a:prstGeom>
          <a:solidFill>
            <a:srgbClr val="92D05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200" i="1">
                <a:solidFill>
                  <a:srgbClr val="333333"/>
                </a:solidFill>
              </a:rPr>
              <a:t>Förvaras för att de inte vet var detta vägen</a:t>
            </a:r>
            <a:endParaRPr kumimoji="0" lang="sv-SE" sz="1200" i="1" u="none" strike="noStrike" cap="none" normalizeH="0" baseline="0" dirty="0">
              <a:ln>
                <a:noFill/>
              </a:ln>
              <a:solidFill>
                <a:srgbClr val="333333"/>
              </a:solidFill>
              <a:effectLs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226" y="-36115"/>
            <a:ext cx="10723467" cy="1140090"/>
          </a:xfrm>
        </p:spPr>
        <p:txBody>
          <a:bodyPr/>
          <a:lstStyle/>
          <a:p>
            <a:r>
              <a:rPr lang="sv-SE" dirty="0"/>
              <a:t>Kunskapen om avfallshanteringen begränsad</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14</a:t>
            </a:fld>
            <a:endParaRPr lang="en-US"/>
          </a:p>
        </p:txBody>
      </p:sp>
      <p:sp>
        <p:nvSpPr>
          <p:cNvPr id="4" name="Text Box 4"/>
          <p:cNvSpPr txBox="1">
            <a:spLocks noChangeArrowheads="1"/>
          </p:cNvSpPr>
          <p:nvPr/>
        </p:nvSpPr>
        <p:spPr bwMode="auto">
          <a:xfrm>
            <a:off x="1044352" y="1268159"/>
            <a:ext cx="9073008" cy="338554"/>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cs typeface="Calibri" pitchFamily="34" charset="0"/>
              </a:rPr>
              <a:t>Är du positiv, negativ eller varken eller till hur följande hanteras i samband med avvecklingen av Barsebäcksverket?</a:t>
            </a:r>
          </a:p>
        </p:txBody>
      </p:sp>
      <p:graphicFrame>
        <p:nvGraphicFramePr>
          <p:cNvPr id="5" name="Object 3"/>
          <p:cNvGraphicFramePr>
            <a:graphicFrameLocks noChangeAspect="1"/>
          </p:cNvGraphicFramePr>
          <p:nvPr>
            <p:extLst>
              <p:ext uri="{D42A27DB-BD31-4B8C-83A1-F6EECF244321}">
                <p14:modId xmlns:p14="http://schemas.microsoft.com/office/powerpoint/2010/main" val="3856167066"/>
              </p:ext>
            </p:extLst>
          </p:nvPr>
        </p:nvGraphicFramePr>
        <p:xfrm>
          <a:off x="219123" y="1764814"/>
          <a:ext cx="10811364" cy="4463767"/>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p:cNvSpPr txBox="1"/>
          <p:nvPr/>
        </p:nvSpPr>
        <p:spPr>
          <a:xfrm>
            <a:off x="2562392" y="5535589"/>
            <a:ext cx="1524211" cy="260944"/>
          </a:xfrm>
          <a:prstGeom prst="rect">
            <a:avLst/>
          </a:prstGeom>
          <a:solidFill>
            <a:schemeClr val="bg1">
              <a:lumMod val="95000"/>
            </a:schemeClr>
          </a:solidFill>
          <a:ln w="12700">
            <a:solidFill>
              <a:srgbClr val="A6A6A6"/>
            </a:solidFill>
          </a:ln>
          <a:effectLst/>
        </p:spPr>
        <p:txBody>
          <a:bodyPr wrap="square" rtlCol="0" anchor="ctr" anchorCtr="0">
            <a:spAutoFit/>
          </a:bodyPr>
          <a:lstStyle/>
          <a:p>
            <a:pPr algn="ctr">
              <a:spcBef>
                <a:spcPct val="50000"/>
              </a:spcBef>
            </a:pPr>
            <a:r>
              <a:rPr lang="sv-SE" sz="1100" dirty="0">
                <a:solidFill>
                  <a:srgbClr val="333333"/>
                </a:solidFill>
                <a:cs typeface="Calibri" pitchFamily="34" charset="0"/>
              </a:rPr>
              <a:t>Avfallet</a:t>
            </a:r>
            <a:endParaRPr lang="en-US" sz="1100" dirty="0">
              <a:solidFill>
                <a:srgbClr val="333333"/>
              </a:solidFill>
              <a:cs typeface="Calibri" pitchFamily="34" charset="0"/>
            </a:endParaRPr>
          </a:p>
        </p:txBody>
      </p:sp>
      <p:sp>
        <p:nvSpPr>
          <p:cNvPr id="14" name="TextBox 13"/>
          <p:cNvSpPr txBox="1"/>
          <p:nvPr/>
        </p:nvSpPr>
        <p:spPr>
          <a:xfrm>
            <a:off x="5932446" y="5526975"/>
            <a:ext cx="2636918" cy="260944"/>
          </a:xfrm>
          <a:prstGeom prst="rect">
            <a:avLst/>
          </a:prstGeom>
          <a:solidFill>
            <a:schemeClr val="bg1">
              <a:lumMod val="95000"/>
            </a:schemeClr>
          </a:solidFill>
          <a:ln w="12700">
            <a:solidFill>
              <a:srgbClr val="A6A6A6"/>
            </a:solidFill>
          </a:ln>
          <a:effectLst/>
        </p:spPr>
        <p:txBody>
          <a:bodyPr wrap="square" rtlCol="0" anchor="ctr" anchorCtr="0">
            <a:spAutoFit/>
          </a:bodyPr>
          <a:lstStyle/>
          <a:p>
            <a:pPr algn="ctr">
              <a:spcBef>
                <a:spcPct val="50000"/>
              </a:spcBef>
            </a:pPr>
            <a:r>
              <a:rPr lang="sv-SE" sz="1100" dirty="0">
                <a:solidFill>
                  <a:srgbClr val="333333"/>
                </a:solidFill>
                <a:cs typeface="Calibri" pitchFamily="34" charset="0"/>
              </a:rPr>
              <a:t>Rivningen av byggnaderna</a:t>
            </a:r>
            <a:endParaRPr lang="en-US" sz="1100" dirty="0">
              <a:solidFill>
                <a:srgbClr val="333333"/>
              </a:solidFill>
              <a:cs typeface="Calibri" pitchFamily="34" charset="0"/>
            </a:endParaRPr>
          </a:p>
        </p:txBody>
      </p:sp>
      <p:sp>
        <p:nvSpPr>
          <p:cNvPr id="9"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Samtliga 2019, 800 intervjuer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387138E1-C6B1-43EE-9512-E5D4DC39776B}" type="slidenum">
              <a:rPr lang="en-US" smtClean="0"/>
              <a:pPr>
                <a:defRPr/>
              </a:pPr>
              <a:t>15</a:t>
            </a:fld>
            <a:endParaRPr lang="en-US"/>
          </a:p>
        </p:txBody>
      </p:sp>
      <p:graphicFrame>
        <p:nvGraphicFramePr>
          <p:cNvPr id="9" name="Object 20"/>
          <p:cNvGraphicFramePr>
            <a:graphicFrameLocks noChangeAspect="1"/>
          </p:cNvGraphicFramePr>
          <p:nvPr>
            <p:extLst>
              <p:ext uri="{D42A27DB-BD31-4B8C-83A1-F6EECF244321}">
                <p14:modId xmlns:p14="http://schemas.microsoft.com/office/powerpoint/2010/main" val="617012095"/>
              </p:ext>
            </p:extLst>
          </p:nvPr>
        </p:nvGraphicFramePr>
        <p:xfrm>
          <a:off x="756320" y="1620069"/>
          <a:ext cx="9756598" cy="4413097"/>
        </p:xfrm>
        <a:graphic>
          <a:graphicData uri="http://schemas.openxmlformats.org/drawingml/2006/chart">
            <c:chart xmlns:c="http://schemas.openxmlformats.org/drawingml/2006/chart" xmlns:r="http://schemas.openxmlformats.org/officeDocument/2006/relationships" r:id="rId2"/>
          </a:graphicData>
        </a:graphic>
      </p:graphicFrame>
      <p:sp>
        <p:nvSpPr>
          <p:cNvPr id="11" name="Title 1"/>
          <p:cNvSpPr>
            <a:spLocks noGrp="1"/>
          </p:cNvSpPr>
          <p:nvPr>
            <p:ph type="title"/>
          </p:nvPr>
        </p:nvSpPr>
        <p:spPr>
          <a:xfrm>
            <a:off x="558086" y="44337"/>
            <a:ext cx="10045542" cy="1140090"/>
          </a:xfrm>
        </p:spPr>
        <p:txBody>
          <a:bodyPr/>
          <a:lstStyle/>
          <a:p>
            <a:r>
              <a:rPr lang="sv-SE" dirty="0"/>
              <a:t>Yngre har i mindre utsträckning åsikter </a:t>
            </a:r>
            <a:br>
              <a:rPr lang="sv-SE" dirty="0"/>
            </a:br>
            <a:r>
              <a:rPr lang="sv-SE" dirty="0"/>
              <a:t>om hur rivningen och avfallet hanteras </a:t>
            </a:r>
          </a:p>
        </p:txBody>
      </p:sp>
      <p:sp>
        <p:nvSpPr>
          <p:cNvPr id="7" name="Text Box 4"/>
          <p:cNvSpPr txBox="1">
            <a:spLocks noChangeArrowheads="1"/>
          </p:cNvSpPr>
          <p:nvPr/>
        </p:nvSpPr>
        <p:spPr bwMode="auto">
          <a:xfrm>
            <a:off x="1008180" y="1065491"/>
            <a:ext cx="9140377" cy="338554"/>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cs typeface="Calibri" pitchFamily="34" charset="0"/>
              </a:rPr>
              <a:t>Är du positiv, negativ eller varken eller till hur följande hanteras i samband med avvecklingen av Barsebäcksverket?</a:t>
            </a:r>
          </a:p>
        </p:txBody>
      </p:sp>
      <p:cxnSp>
        <p:nvCxnSpPr>
          <p:cNvPr id="12" name="Straight Connector 11"/>
          <p:cNvCxnSpPr/>
          <p:nvPr/>
        </p:nvCxnSpPr>
        <p:spPr bwMode="auto">
          <a:xfrm>
            <a:off x="579178" y="4017541"/>
            <a:ext cx="9623682" cy="0"/>
          </a:xfrm>
          <a:prstGeom prst="line">
            <a:avLst/>
          </a:prstGeom>
          <a:solidFill>
            <a:schemeClr val="accent1"/>
          </a:solidFill>
          <a:ln w="12700" cap="flat" cmpd="sng" algn="ctr">
            <a:solidFill>
              <a:schemeClr val="bg1">
                <a:lumMod val="65000"/>
              </a:schemeClr>
            </a:solidFill>
            <a:prstDash val="solid"/>
            <a:round/>
            <a:headEnd type="none" w="med" len="med"/>
            <a:tailEnd type="none" w="med" len="med"/>
          </a:ln>
          <a:effectLst/>
        </p:spPr>
      </p:cxnSp>
      <p:cxnSp>
        <p:nvCxnSpPr>
          <p:cNvPr id="14" name="Straight Connector 13"/>
          <p:cNvCxnSpPr/>
          <p:nvPr/>
        </p:nvCxnSpPr>
        <p:spPr bwMode="auto">
          <a:xfrm>
            <a:off x="587645" y="3492277"/>
            <a:ext cx="9623682" cy="0"/>
          </a:xfrm>
          <a:prstGeom prst="line">
            <a:avLst/>
          </a:prstGeom>
          <a:solidFill>
            <a:schemeClr val="accent1"/>
          </a:solidFill>
          <a:ln w="28575" cap="flat" cmpd="sng" algn="ctr">
            <a:solidFill>
              <a:schemeClr val="bg1">
                <a:lumMod val="65000"/>
              </a:schemeClr>
            </a:solidFill>
            <a:prstDash val="solid"/>
            <a:round/>
            <a:headEnd type="none" w="med" len="med"/>
            <a:tailEnd type="none" w="med" len="med"/>
          </a:ln>
          <a:effectLst/>
        </p:spPr>
      </p:cxnSp>
      <p:sp>
        <p:nvSpPr>
          <p:cNvPr id="8" name="TextBox 7"/>
          <p:cNvSpPr txBox="1"/>
          <p:nvPr/>
        </p:nvSpPr>
        <p:spPr>
          <a:xfrm>
            <a:off x="540296" y="2340729"/>
            <a:ext cx="1424098" cy="430887"/>
          </a:xfrm>
          <a:prstGeom prst="rect">
            <a:avLst/>
          </a:prstGeom>
          <a:solidFill>
            <a:schemeClr val="bg1">
              <a:lumMod val="95000"/>
            </a:schemeClr>
          </a:solidFill>
          <a:ln w="12700">
            <a:solidFill>
              <a:srgbClr val="002060"/>
            </a:solidFill>
          </a:ln>
          <a:effectLst/>
        </p:spPr>
        <p:txBody>
          <a:bodyPr wrap="square" rtlCol="0" anchor="ctr" anchorCtr="0">
            <a:spAutoFit/>
          </a:bodyPr>
          <a:lstStyle/>
          <a:p>
            <a:pPr algn="ctr">
              <a:spcBef>
                <a:spcPct val="50000"/>
              </a:spcBef>
            </a:pPr>
            <a:r>
              <a:rPr lang="sv-SE" sz="1100" dirty="0">
                <a:solidFill>
                  <a:srgbClr val="333333"/>
                </a:solidFill>
                <a:cs typeface="Calibri" pitchFamily="34" charset="0"/>
              </a:rPr>
              <a:t>Rivningen av byggnaderna</a:t>
            </a:r>
            <a:endParaRPr lang="en-US" sz="1100" dirty="0">
              <a:solidFill>
                <a:srgbClr val="333333"/>
              </a:solidFill>
              <a:cs typeface="Calibri" pitchFamily="34" charset="0"/>
            </a:endParaRPr>
          </a:p>
        </p:txBody>
      </p:sp>
      <p:sp>
        <p:nvSpPr>
          <p:cNvPr id="10" name="TextBox 9"/>
          <p:cNvSpPr txBox="1"/>
          <p:nvPr/>
        </p:nvSpPr>
        <p:spPr>
          <a:xfrm>
            <a:off x="540296" y="4382632"/>
            <a:ext cx="1440160" cy="261610"/>
          </a:xfrm>
          <a:prstGeom prst="rect">
            <a:avLst/>
          </a:prstGeom>
          <a:solidFill>
            <a:schemeClr val="bg1">
              <a:lumMod val="95000"/>
            </a:schemeClr>
          </a:solidFill>
          <a:ln w="12700">
            <a:solidFill>
              <a:srgbClr val="002060"/>
            </a:solidFill>
          </a:ln>
          <a:effectLst/>
        </p:spPr>
        <p:txBody>
          <a:bodyPr wrap="square" rtlCol="0" anchor="ctr" anchorCtr="0">
            <a:spAutoFit/>
          </a:bodyPr>
          <a:lstStyle/>
          <a:p>
            <a:pPr algn="ctr">
              <a:spcBef>
                <a:spcPct val="50000"/>
              </a:spcBef>
            </a:pPr>
            <a:r>
              <a:rPr lang="sv-SE" sz="1100" dirty="0">
                <a:solidFill>
                  <a:srgbClr val="333333"/>
                </a:solidFill>
              </a:rPr>
              <a:t>Avfallet</a:t>
            </a:r>
            <a:endParaRPr lang="en-US" sz="1100" dirty="0">
              <a:solidFill>
                <a:srgbClr val="333333"/>
              </a:solidFill>
              <a:cs typeface="Calibri" pitchFamily="34" charset="0"/>
            </a:endParaRPr>
          </a:p>
        </p:txBody>
      </p:sp>
      <p:cxnSp>
        <p:nvCxnSpPr>
          <p:cNvPr id="13" name="Straight Connector 12"/>
          <p:cNvCxnSpPr/>
          <p:nvPr/>
        </p:nvCxnSpPr>
        <p:spPr bwMode="auto">
          <a:xfrm>
            <a:off x="587645" y="2005509"/>
            <a:ext cx="9623682" cy="0"/>
          </a:xfrm>
          <a:prstGeom prst="line">
            <a:avLst/>
          </a:prstGeom>
          <a:solidFill>
            <a:schemeClr val="accent1"/>
          </a:solidFill>
          <a:ln w="12700" cap="flat" cmpd="sng" algn="ctr">
            <a:solidFill>
              <a:schemeClr val="bg1">
                <a:lumMod val="65000"/>
              </a:schemeClr>
            </a:solidFill>
            <a:prstDash val="solid"/>
            <a:round/>
            <a:headEnd type="none" w="med" len="med"/>
            <a:tailEnd type="none" w="med" len="med"/>
          </a:ln>
          <a:effectLst/>
        </p:spPr>
      </p:cxnSp>
      <p:sp>
        <p:nvSpPr>
          <p:cNvPr id="16" name="Text Box 22"/>
          <p:cNvSpPr txBox="1">
            <a:spLocks noChangeArrowheads="1"/>
          </p:cNvSpPr>
          <p:nvPr/>
        </p:nvSpPr>
        <p:spPr bwMode="auto">
          <a:xfrm>
            <a:off x="396280" y="6300589"/>
            <a:ext cx="5040560" cy="243853"/>
          </a:xfrm>
          <a:prstGeom prst="rect">
            <a:avLst/>
          </a:prstGeom>
          <a:noFill/>
          <a:ln w="9525">
            <a:noFill/>
            <a:miter lim="800000"/>
            <a:headEnd/>
            <a:tailEnd/>
          </a:ln>
        </p:spPr>
        <p:txBody>
          <a:bodyPr wrap="square">
            <a:spAutoFit/>
          </a:bodyPr>
          <a:lstStyle/>
          <a:p>
            <a:pPr>
              <a:spcBef>
                <a:spcPct val="50000"/>
              </a:spcBef>
            </a:pPr>
            <a:r>
              <a:rPr lang="sv-SE" sz="1000" dirty="0">
                <a:solidFill>
                  <a:srgbClr val="333333"/>
                </a:solidFill>
                <a:latin typeface="+mj-lt"/>
              </a:rPr>
              <a:t>Bas: Närområdet, 350 intervjuer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123" y="44337"/>
            <a:ext cx="10384504" cy="1140090"/>
          </a:xfrm>
        </p:spPr>
        <p:txBody>
          <a:bodyPr/>
          <a:lstStyle/>
          <a:p>
            <a:r>
              <a:rPr lang="sv-SE" dirty="0"/>
              <a:t>Små förändringar mot 2017</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16</a:t>
            </a:fld>
            <a:endParaRPr lang="en-US"/>
          </a:p>
        </p:txBody>
      </p:sp>
      <p:graphicFrame>
        <p:nvGraphicFramePr>
          <p:cNvPr id="13" name="Object 4"/>
          <p:cNvGraphicFramePr>
            <a:graphicFrameLocks noChangeAspect="1"/>
          </p:cNvGraphicFramePr>
          <p:nvPr>
            <p:extLst>
              <p:ext uri="{D42A27DB-BD31-4B8C-83A1-F6EECF244321}">
                <p14:modId xmlns:p14="http://schemas.microsoft.com/office/powerpoint/2010/main" val="2095085891"/>
              </p:ext>
            </p:extLst>
          </p:nvPr>
        </p:nvGraphicFramePr>
        <p:xfrm>
          <a:off x="1260376" y="1193706"/>
          <a:ext cx="9682214" cy="4740427"/>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Box 5"/>
          <p:cNvSpPr txBox="1">
            <a:spLocks noChangeArrowheads="1"/>
          </p:cNvSpPr>
          <p:nvPr/>
        </p:nvSpPr>
        <p:spPr bwMode="auto">
          <a:xfrm>
            <a:off x="1254482" y="1477030"/>
            <a:ext cx="437942" cy="253269"/>
          </a:xfrm>
          <a:prstGeom prst="rect">
            <a:avLst/>
          </a:prstGeom>
          <a:noFill/>
          <a:ln w="9525">
            <a:noFill/>
            <a:miter lim="800000"/>
            <a:headEnd/>
            <a:tailEnd/>
          </a:ln>
          <a:effectLst/>
        </p:spPr>
        <p:txBody>
          <a:bodyPr>
            <a:spAutoFit/>
          </a:bodyPr>
          <a:lstStyle/>
          <a:p>
            <a:pPr>
              <a:spcBef>
                <a:spcPct val="50000"/>
              </a:spcBef>
            </a:pPr>
            <a:r>
              <a:rPr lang="sv-SE" sz="1050" b="0" dirty="0">
                <a:solidFill>
                  <a:schemeClr val="bg2"/>
                </a:solidFill>
                <a:latin typeface="Verdana" pitchFamily="34" charset="0"/>
              </a:rPr>
              <a:t>%</a:t>
            </a:r>
            <a:endParaRPr lang="en-US" sz="1050" b="0" dirty="0">
              <a:solidFill>
                <a:schemeClr val="bg2"/>
              </a:solidFill>
              <a:latin typeface="Verdana" pitchFamily="34" charset="0"/>
            </a:endParaRPr>
          </a:p>
        </p:txBody>
      </p:sp>
      <p:sp>
        <p:nvSpPr>
          <p:cNvPr id="10" name="TextBox 9"/>
          <p:cNvSpPr txBox="1"/>
          <p:nvPr/>
        </p:nvSpPr>
        <p:spPr>
          <a:xfrm>
            <a:off x="2268488" y="1764085"/>
            <a:ext cx="1230562" cy="260944"/>
          </a:xfrm>
          <a:prstGeom prst="rect">
            <a:avLst/>
          </a:prstGeom>
          <a:solidFill>
            <a:schemeClr val="bg1">
              <a:lumMod val="95000"/>
            </a:schemeClr>
          </a:solidFill>
          <a:ln w="22225">
            <a:solidFill>
              <a:schemeClr val="bg1">
                <a:lumMod val="85000"/>
              </a:schemeClr>
            </a:solidFill>
          </a:ln>
          <a:effectLst/>
        </p:spPr>
        <p:txBody>
          <a:bodyPr wrap="square" rtlCol="0" anchor="ctr" anchorCtr="0">
            <a:spAutoFit/>
          </a:bodyPr>
          <a:lstStyle/>
          <a:p>
            <a:pPr algn="ctr">
              <a:spcBef>
                <a:spcPct val="50000"/>
              </a:spcBef>
            </a:pPr>
            <a:r>
              <a:rPr lang="sv-SE" sz="1100" dirty="0">
                <a:solidFill>
                  <a:srgbClr val="333333"/>
                </a:solidFill>
                <a:cs typeface="Calibri" pitchFamily="34" charset="0"/>
              </a:rPr>
              <a:t>Positiv</a:t>
            </a:r>
            <a:endParaRPr lang="en-US" sz="1100" dirty="0">
              <a:solidFill>
                <a:srgbClr val="333333"/>
              </a:solidFill>
              <a:cs typeface="Calibri" pitchFamily="34" charset="0"/>
            </a:endParaRPr>
          </a:p>
        </p:txBody>
      </p:sp>
      <p:sp>
        <p:nvSpPr>
          <p:cNvPr id="11" name="TextBox 10"/>
          <p:cNvSpPr txBox="1"/>
          <p:nvPr/>
        </p:nvSpPr>
        <p:spPr>
          <a:xfrm>
            <a:off x="4788768" y="5575008"/>
            <a:ext cx="1524211" cy="260944"/>
          </a:xfrm>
          <a:prstGeom prst="rect">
            <a:avLst/>
          </a:prstGeom>
          <a:solidFill>
            <a:schemeClr val="bg1">
              <a:lumMod val="95000"/>
            </a:schemeClr>
          </a:solidFill>
          <a:ln w="12700">
            <a:solidFill>
              <a:schemeClr val="bg1">
                <a:lumMod val="75000"/>
              </a:schemeClr>
            </a:solidFill>
          </a:ln>
          <a:effectLst/>
        </p:spPr>
        <p:txBody>
          <a:bodyPr wrap="square" rtlCol="0" anchor="ctr" anchorCtr="0">
            <a:spAutoFit/>
          </a:bodyPr>
          <a:lstStyle/>
          <a:p>
            <a:pPr algn="ctr">
              <a:spcBef>
                <a:spcPct val="50000"/>
              </a:spcBef>
            </a:pPr>
            <a:r>
              <a:rPr lang="sv-SE" sz="1100" b="1" dirty="0">
                <a:solidFill>
                  <a:srgbClr val="333333"/>
                </a:solidFill>
                <a:cs typeface="Calibri" pitchFamily="34" charset="0"/>
              </a:rPr>
              <a:t>Närområdet</a:t>
            </a:r>
            <a:endParaRPr lang="en-US" sz="1100" b="1" dirty="0">
              <a:solidFill>
                <a:srgbClr val="333333"/>
              </a:solidFill>
              <a:cs typeface="Calibri" pitchFamily="34" charset="0"/>
            </a:endParaRPr>
          </a:p>
        </p:txBody>
      </p:sp>
      <p:sp>
        <p:nvSpPr>
          <p:cNvPr id="14" name="Text Box 4"/>
          <p:cNvSpPr txBox="1">
            <a:spLocks noChangeArrowheads="1"/>
          </p:cNvSpPr>
          <p:nvPr/>
        </p:nvSpPr>
        <p:spPr bwMode="auto">
          <a:xfrm>
            <a:off x="900336" y="1030940"/>
            <a:ext cx="9361040" cy="338554"/>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cs typeface="Calibri" pitchFamily="34" charset="0"/>
              </a:rPr>
              <a:t>Är du positiv, negativ eller varken eller till hur följande hanteras i samband med avvecklingen av Barsebäcksverket?</a:t>
            </a:r>
          </a:p>
        </p:txBody>
      </p:sp>
      <p:sp>
        <p:nvSpPr>
          <p:cNvPr id="12"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Närområdet</a:t>
            </a:r>
          </a:p>
        </p:txBody>
      </p:sp>
      <p:sp>
        <p:nvSpPr>
          <p:cNvPr id="15" name="Text Box 22">
            <a:extLst>
              <a:ext uri="{FF2B5EF4-FFF2-40B4-BE49-F238E27FC236}">
                <a16:creationId xmlns:a16="http://schemas.microsoft.com/office/drawing/2014/main" id="{F5C49D12-988A-41F3-BF8E-6C7FA92EF908}"/>
              </a:ext>
            </a:extLst>
          </p:cNvPr>
          <p:cNvSpPr txBox="1">
            <a:spLocks noChangeArrowheads="1"/>
          </p:cNvSpPr>
          <p:nvPr/>
        </p:nvSpPr>
        <p:spPr bwMode="auto">
          <a:xfrm>
            <a:off x="396280" y="6300589"/>
            <a:ext cx="5040560" cy="243853"/>
          </a:xfrm>
          <a:prstGeom prst="rect">
            <a:avLst/>
          </a:prstGeom>
          <a:noFill/>
          <a:ln w="9525">
            <a:noFill/>
            <a:miter lim="800000"/>
            <a:headEnd/>
            <a:tailEnd/>
          </a:ln>
        </p:spPr>
        <p:txBody>
          <a:bodyPr wrap="square">
            <a:spAutoFit/>
          </a:bodyPr>
          <a:lstStyle/>
          <a:p>
            <a:pPr>
              <a:spcBef>
                <a:spcPct val="50000"/>
              </a:spcBef>
            </a:pPr>
            <a:r>
              <a:rPr lang="sv-SE" sz="1000" dirty="0">
                <a:solidFill>
                  <a:srgbClr val="333333"/>
                </a:solidFill>
                <a:latin typeface="+mj-lt"/>
              </a:rPr>
              <a:t>Bas: Närområdet, 350 intervjuer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123" y="0"/>
            <a:ext cx="10723467" cy="1112775"/>
          </a:xfrm>
        </p:spPr>
        <p:txBody>
          <a:bodyPr/>
          <a:lstStyle/>
          <a:p>
            <a:r>
              <a:rPr lang="sv-SE" dirty="0"/>
              <a:t>Något färre positiva till rivningen av byggnaderna</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17</a:t>
            </a:fld>
            <a:endParaRPr lang="en-US"/>
          </a:p>
        </p:txBody>
      </p:sp>
      <p:graphicFrame>
        <p:nvGraphicFramePr>
          <p:cNvPr id="13" name="Object 4"/>
          <p:cNvGraphicFramePr>
            <a:graphicFrameLocks noChangeAspect="1"/>
          </p:cNvGraphicFramePr>
          <p:nvPr>
            <p:extLst>
              <p:ext uri="{D42A27DB-BD31-4B8C-83A1-F6EECF244321}">
                <p14:modId xmlns:p14="http://schemas.microsoft.com/office/powerpoint/2010/main" val="2284956559"/>
              </p:ext>
            </p:extLst>
          </p:nvPr>
        </p:nvGraphicFramePr>
        <p:xfrm>
          <a:off x="1188368" y="1193706"/>
          <a:ext cx="9754222" cy="4740427"/>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4788768" y="5575008"/>
            <a:ext cx="1524211" cy="260944"/>
          </a:xfrm>
          <a:prstGeom prst="rect">
            <a:avLst/>
          </a:prstGeom>
          <a:solidFill>
            <a:schemeClr val="bg1">
              <a:lumMod val="95000"/>
            </a:schemeClr>
          </a:solidFill>
          <a:ln w="12700">
            <a:solidFill>
              <a:schemeClr val="bg1">
                <a:lumMod val="75000"/>
              </a:schemeClr>
            </a:solidFill>
          </a:ln>
          <a:effectLst/>
        </p:spPr>
        <p:txBody>
          <a:bodyPr wrap="square" rtlCol="0" anchor="ctr" anchorCtr="0">
            <a:spAutoFit/>
          </a:bodyPr>
          <a:lstStyle/>
          <a:p>
            <a:pPr algn="ctr">
              <a:spcBef>
                <a:spcPct val="50000"/>
              </a:spcBef>
            </a:pPr>
            <a:r>
              <a:rPr lang="sv-SE" sz="1100" b="1" dirty="0">
                <a:solidFill>
                  <a:srgbClr val="333333"/>
                </a:solidFill>
                <a:cs typeface="Calibri" pitchFamily="34" charset="0"/>
              </a:rPr>
              <a:t>Skåne</a:t>
            </a:r>
            <a:endParaRPr lang="en-US" sz="1100" b="1" dirty="0">
              <a:solidFill>
                <a:srgbClr val="333333"/>
              </a:solidFill>
              <a:cs typeface="Calibri" pitchFamily="34" charset="0"/>
            </a:endParaRPr>
          </a:p>
        </p:txBody>
      </p:sp>
      <p:sp>
        <p:nvSpPr>
          <p:cNvPr id="11"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Skåne</a:t>
            </a:r>
          </a:p>
        </p:txBody>
      </p:sp>
      <p:sp>
        <p:nvSpPr>
          <p:cNvPr id="15" name="Text Box 4"/>
          <p:cNvSpPr txBox="1">
            <a:spLocks noChangeArrowheads="1"/>
          </p:cNvSpPr>
          <p:nvPr/>
        </p:nvSpPr>
        <p:spPr bwMode="auto">
          <a:xfrm>
            <a:off x="900336" y="1030940"/>
            <a:ext cx="9361040" cy="338554"/>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cs typeface="Calibri" pitchFamily="34" charset="0"/>
              </a:rPr>
              <a:t>Är du positiv, negativ eller varken eller till hur följande hanteras i samband med avvecklingen av Barsebäcksverket?</a:t>
            </a:r>
          </a:p>
        </p:txBody>
      </p:sp>
      <p:sp>
        <p:nvSpPr>
          <p:cNvPr id="17" name="Text Box 5"/>
          <p:cNvSpPr txBox="1">
            <a:spLocks noChangeArrowheads="1"/>
          </p:cNvSpPr>
          <p:nvPr/>
        </p:nvSpPr>
        <p:spPr bwMode="auto">
          <a:xfrm>
            <a:off x="1254482" y="1477030"/>
            <a:ext cx="437942" cy="253269"/>
          </a:xfrm>
          <a:prstGeom prst="rect">
            <a:avLst/>
          </a:prstGeom>
          <a:noFill/>
          <a:ln w="9525">
            <a:noFill/>
            <a:miter lim="800000"/>
            <a:headEnd/>
            <a:tailEnd/>
          </a:ln>
          <a:effectLst/>
        </p:spPr>
        <p:txBody>
          <a:bodyPr>
            <a:spAutoFit/>
          </a:bodyPr>
          <a:lstStyle/>
          <a:p>
            <a:pPr>
              <a:spcBef>
                <a:spcPct val="50000"/>
              </a:spcBef>
            </a:pPr>
            <a:r>
              <a:rPr lang="sv-SE" sz="1050" b="0" dirty="0">
                <a:solidFill>
                  <a:schemeClr val="bg2"/>
                </a:solidFill>
                <a:latin typeface="Verdana" pitchFamily="34" charset="0"/>
              </a:rPr>
              <a:t>%</a:t>
            </a:r>
            <a:endParaRPr lang="en-US" sz="1050" b="0" dirty="0">
              <a:solidFill>
                <a:schemeClr val="bg2"/>
              </a:solidFill>
              <a:latin typeface="Verdana" pitchFamily="34" charset="0"/>
            </a:endParaRPr>
          </a:p>
        </p:txBody>
      </p:sp>
      <p:sp>
        <p:nvSpPr>
          <p:cNvPr id="18" name="TextBox 17"/>
          <p:cNvSpPr txBox="1"/>
          <p:nvPr/>
        </p:nvSpPr>
        <p:spPr>
          <a:xfrm>
            <a:off x="2268488" y="1764085"/>
            <a:ext cx="1230562" cy="260944"/>
          </a:xfrm>
          <a:prstGeom prst="rect">
            <a:avLst/>
          </a:prstGeom>
          <a:solidFill>
            <a:schemeClr val="bg1">
              <a:lumMod val="95000"/>
            </a:schemeClr>
          </a:solidFill>
          <a:ln w="22225">
            <a:solidFill>
              <a:schemeClr val="bg1">
                <a:lumMod val="85000"/>
              </a:schemeClr>
            </a:solidFill>
          </a:ln>
          <a:effectLst/>
        </p:spPr>
        <p:txBody>
          <a:bodyPr wrap="square" rtlCol="0" anchor="ctr" anchorCtr="0">
            <a:spAutoFit/>
          </a:bodyPr>
          <a:lstStyle/>
          <a:p>
            <a:pPr algn="ctr">
              <a:spcBef>
                <a:spcPct val="50000"/>
              </a:spcBef>
            </a:pPr>
            <a:r>
              <a:rPr lang="sv-SE" sz="1100" dirty="0">
                <a:solidFill>
                  <a:srgbClr val="333333"/>
                </a:solidFill>
                <a:cs typeface="Calibri" pitchFamily="34" charset="0"/>
              </a:rPr>
              <a:t>Positiv</a:t>
            </a:r>
            <a:endParaRPr lang="en-US" sz="1100" dirty="0">
              <a:solidFill>
                <a:srgbClr val="333333"/>
              </a:solidFill>
              <a:cs typeface="Calibri"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17279BCB-4DFF-4EC7-9D12-08C196899ADB}" type="slidenum">
              <a:rPr lang="en-US"/>
              <a:pPr>
                <a:defRPr/>
              </a:pPr>
              <a:t>18</a:t>
            </a:fld>
            <a:endParaRPr lang="en-US"/>
          </a:p>
        </p:txBody>
      </p:sp>
      <p:sp>
        <p:nvSpPr>
          <p:cNvPr id="34819" name="Rectangle 2"/>
          <p:cNvSpPr>
            <a:spLocks noGrp="1" noChangeArrowheads="1"/>
          </p:cNvSpPr>
          <p:nvPr>
            <p:ph type="title"/>
          </p:nvPr>
        </p:nvSpPr>
        <p:spPr/>
        <p:txBody>
          <a:bodyPr/>
          <a:lstStyle/>
          <a:p>
            <a:pPr eaLnBrk="1" hangingPunct="1"/>
            <a:r>
              <a:rPr lang="sv-SE"/>
              <a:t>Oro i samband med avvecklingen</a:t>
            </a:r>
            <a:endParaRPr lang="en-US"/>
          </a:p>
        </p:txBody>
      </p:sp>
      <p:sp>
        <p:nvSpPr>
          <p:cNvPr id="34820" name="Rectangle 3"/>
          <p:cNvSpPr>
            <a:spLocks noGrp="1" noChangeArrowheads="1"/>
          </p:cNvSpPr>
          <p:nvPr>
            <p:ph type="body" idx="1"/>
          </p:nvPr>
        </p:nvSpPr>
        <p:spPr>
          <a:xfrm>
            <a:off x="1188367" y="1281018"/>
            <a:ext cx="8712969" cy="4515515"/>
          </a:xfrm>
          <a:noFill/>
        </p:spPr>
        <p:txBody>
          <a:bodyPr numCol="2" spcCol="360000"/>
          <a:lstStyle/>
          <a:p>
            <a:pPr eaLnBrk="1" hangingPunct="1"/>
            <a:r>
              <a:rPr lang="sv-SE" b="1" dirty="0"/>
              <a:t>Minskad oro avseende avfallshanteringen i närområdet</a:t>
            </a:r>
          </a:p>
          <a:p>
            <a:pPr lvl="1" eaLnBrk="1" hangingPunct="1"/>
            <a:r>
              <a:rPr lang="sv-SE" dirty="0"/>
              <a:t>Oron för avfallshanteringen har åter sjunkit i närområdet och är tillbaka på ungefär en av tio (11%). Oron för miljöpåverkan, näringslivet, elpriserna, arbetstillfällen är låg och på en i stort oförändrad nivå.</a:t>
            </a:r>
          </a:p>
          <a:p>
            <a:pPr eaLnBrk="1" hangingPunct="1"/>
            <a:endParaRPr lang="sv-SE" b="1" dirty="0"/>
          </a:p>
          <a:p>
            <a:pPr eaLnBrk="1" hangingPunct="1"/>
            <a:r>
              <a:rPr lang="sv-SE" b="1" dirty="0"/>
              <a:t>Små förändringar i Skåne i stort</a:t>
            </a:r>
          </a:p>
          <a:p>
            <a:pPr lvl="1" eaLnBrk="1" hangingPunct="1"/>
            <a:r>
              <a:rPr lang="sv-SE" dirty="0"/>
              <a:t>I Skåne i stort är en sex oroade för hanteringen avfallet. Det är samma nivå som vid den senaste mätningen. Oron för miljöpåverkan fortsätter att sjunka och är nu nere på fyra procent. Oron för höjda elpriser, näringslivet och arbetstillfällen är låg och i stor oförändrad. Något fler än tidigare känner annan oro. Framförallt är det utsläpp och läckor som nämns.</a:t>
            </a:r>
          </a:p>
          <a:p>
            <a:pPr eaLnBrk="1" hangingPunct="1"/>
            <a:r>
              <a:rPr lang="sv-SE" b="1" dirty="0"/>
              <a:t>Det tillfälliga lagret oroar måttligt men mest i närområdet</a:t>
            </a:r>
          </a:p>
          <a:p>
            <a:pPr lvl="1" eaLnBrk="1" hangingPunct="1"/>
            <a:r>
              <a:rPr lang="sv-SE" dirty="0"/>
              <a:t>En av tio i närområdet oroar sig för det tillfälliga lagret.</a:t>
            </a:r>
          </a:p>
          <a:p>
            <a:pPr lvl="1" eaLnBrk="1" hangingPunct="1"/>
            <a:r>
              <a:rPr lang="sv-SE" dirty="0"/>
              <a:t>Oron är något större bland yngre, men det är också den grupp som i minst utsträckning har en uppfattning.</a:t>
            </a:r>
          </a:p>
          <a:p>
            <a:pPr lvl="1" eaLnBrk="1" hangingPunct="1"/>
            <a:r>
              <a:rPr lang="sv-SE" dirty="0"/>
              <a:t>I Skåne i stort är oron något mindre (7%).</a:t>
            </a:r>
          </a:p>
          <a:p>
            <a:pPr marL="457200" lvl="1" indent="0" eaLnBrk="1" hangingPunct="1">
              <a:buNone/>
            </a:pPr>
            <a:endParaRPr lang="sv-SE" dirty="0"/>
          </a:p>
          <a:p>
            <a:pPr eaLnBrk="1" hangingPunct="1"/>
            <a:endParaRPr lang="sv-SE" b="1" dirty="0"/>
          </a:p>
          <a:p>
            <a:pPr eaLnBrk="1" hangingPunct="1"/>
            <a:endParaRPr lang="sv-SE" b="1" dirty="0"/>
          </a:p>
          <a:p>
            <a:pPr eaLnBrk="1" hangingPunct="1"/>
            <a:endParaRPr lang="sv-SE" b="1" dirty="0"/>
          </a:p>
          <a:p>
            <a:pPr eaLnBrk="1" hangingPunct="1"/>
            <a:endParaRPr lang="sv-SE" b="1" dirty="0"/>
          </a:p>
          <a:p>
            <a:pPr eaLnBrk="1" hangingPunct="1"/>
            <a:endParaRPr lang="sv-SE" b="1" dirty="0"/>
          </a:p>
          <a:p>
            <a:pPr lvl="1" eaLnBrk="1" hangingPunct="1"/>
            <a:endParaRPr lang="sv-SE" dirty="0"/>
          </a:p>
          <a:p>
            <a:pPr eaLnBrk="1" hangingPunct="1"/>
            <a:endParaRPr lang="sv-SE"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4"/>
          <p:cNvGraphicFramePr>
            <a:graphicFrameLocks noChangeAspect="1"/>
          </p:cNvGraphicFramePr>
          <p:nvPr>
            <p:extLst>
              <p:ext uri="{D42A27DB-BD31-4B8C-83A1-F6EECF244321}">
                <p14:modId xmlns:p14="http://schemas.microsoft.com/office/powerpoint/2010/main" val="2865884826"/>
              </p:ext>
            </p:extLst>
          </p:nvPr>
        </p:nvGraphicFramePr>
        <p:xfrm>
          <a:off x="219123" y="1193706"/>
          <a:ext cx="10723467" cy="474042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sv-SE" dirty="0"/>
              <a:t>Minskad oro för hantering av avfallet i närområdet</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19</a:t>
            </a:fld>
            <a:endParaRPr lang="en-US"/>
          </a:p>
        </p:txBody>
      </p:sp>
      <p:sp>
        <p:nvSpPr>
          <p:cNvPr id="4" name="Text Box 4"/>
          <p:cNvSpPr txBox="1">
            <a:spLocks noChangeArrowheads="1"/>
          </p:cNvSpPr>
          <p:nvPr/>
        </p:nvSpPr>
        <p:spPr bwMode="auto">
          <a:xfrm>
            <a:off x="307021" y="979980"/>
            <a:ext cx="10547671" cy="338554"/>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cs typeface="Calibri" pitchFamily="34" charset="0"/>
              </a:rPr>
              <a:t>Finns det något särskilt du oroar dig för i samband med avvecklingen av Barsebäcksverket?</a:t>
            </a:r>
          </a:p>
        </p:txBody>
      </p:sp>
      <p:sp>
        <p:nvSpPr>
          <p:cNvPr id="16" name="Text Box 5"/>
          <p:cNvSpPr txBox="1">
            <a:spLocks noChangeArrowheads="1"/>
          </p:cNvSpPr>
          <p:nvPr/>
        </p:nvSpPr>
        <p:spPr bwMode="auto">
          <a:xfrm>
            <a:off x="219124" y="1912159"/>
            <a:ext cx="437942" cy="253269"/>
          </a:xfrm>
          <a:prstGeom prst="rect">
            <a:avLst/>
          </a:prstGeom>
          <a:noFill/>
          <a:ln w="9525">
            <a:noFill/>
            <a:miter lim="800000"/>
            <a:headEnd/>
            <a:tailEnd/>
          </a:ln>
          <a:effectLst/>
        </p:spPr>
        <p:txBody>
          <a:bodyPr>
            <a:spAutoFit/>
          </a:bodyPr>
          <a:lstStyle/>
          <a:p>
            <a:pPr>
              <a:spcBef>
                <a:spcPct val="50000"/>
              </a:spcBef>
            </a:pPr>
            <a:r>
              <a:rPr lang="sv-SE" sz="1050" b="0" dirty="0">
                <a:solidFill>
                  <a:schemeClr val="bg2"/>
                </a:solidFill>
                <a:latin typeface="Verdana" pitchFamily="34" charset="0"/>
              </a:rPr>
              <a:t>%</a:t>
            </a:r>
            <a:endParaRPr lang="en-US" sz="1050" b="0" dirty="0">
              <a:solidFill>
                <a:schemeClr val="bg2"/>
              </a:solidFill>
              <a:latin typeface="Verdana" pitchFamily="34" charset="0"/>
            </a:endParaRPr>
          </a:p>
        </p:txBody>
      </p:sp>
      <p:sp>
        <p:nvSpPr>
          <p:cNvPr id="18" name="Text Box 4"/>
          <p:cNvSpPr txBox="1">
            <a:spLocks noChangeArrowheads="1"/>
          </p:cNvSpPr>
          <p:nvPr/>
        </p:nvSpPr>
        <p:spPr bwMode="auto">
          <a:xfrm>
            <a:off x="8680514" y="1764085"/>
            <a:ext cx="2285330" cy="276999"/>
          </a:xfrm>
          <a:prstGeom prst="rect">
            <a:avLst/>
          </a:prstGeom>
          <a:noFill/>
          <a:ln w="9525">
            <a:noFill/>
            <a:miter lim="800000"/>
            <a:headEnd/>
            <a:tailEnd/>
          </a:ln>
        </p:spPr>
        <p:txBody>
          <a:bodyPr wrap="square">
            <a:spAutoFit/>
          </a:bodyPr>
          <a:lstStyle/>
          <a:p>
            <a:pPr>
              <a:spcBef>
                <a:spcPct val="50000"/>
              </a:spcBef>
            </a:pPr>
            <a:r>
              <a:rPr lang="sv-SE" sz="1200" b="1" dirty="0">
                <a:solidFill>
                  <a:schemeClr val="tx1">
                    <a:lumMod val="65000"/>
                    <a:lumOff val="35000"/>
                  </a:schemeClr>
                </a:solidFill>
                <a:latin typeface="+mj-lt"/>
              </a:rPr>
              <a:t>Oroar sig ej/Vet ej</a:t>
            </a:r>
          </a:p>
        </p:txBody>
      </p:sp>
      <p:cxnSp>
        <p:nvCxnSpPr>
          <p:cNvPr id="20" name="Straight Arrow Connector 19"/>
          <p:cNvCxnSpPr/>
          <p:nvPr/>
        </p:nvCxnSpPr>
        <p:spPr bwMode="auto">
          <a:xfrm flipH="1">
            <a:off x="7725271" y="1894052"/>
            <a:ext cx="966763" cy="0"/>
          </a:xfrm>
          <a:prstGeom prst="straightConnector1">
            <a:avLst/>
          </a:prstGeom>
          <a:solidFill>
            <a:schemeClr val="accent1"/>
          </a:solidFill>
          <a:ln w="15875" cap="flat" cmpd="sng" algn="ctr">
            <a:solidFill>
              <a:schemeClr val="tx1">
                <a:lumMod val="50000"/>
                <a:lumOff val="50000"/>
              </a:schemeClr>
            </a:solidFill>
            <a:prstDash val="solid"/>
            <a:round/>
            <a:headEnd type="oval" w="med" len="med"/>
            <a:tailEnd type="stealth" w="lg" len="lg"/>
          </a:ln>
          <a:effectLst/>
        </p:spPr>
      </p:cxnSp>
      <p:sp>
        <p:nvSpPr>
          <p:cNvPr id="19" name="TextBox 18"/>
          <p:cNvSpPr txBox="1"/>
          <p:nvPr/>
        </p:nvSpPr>
        <p:spPr>
          <a:xfrm>
            <a:off x="3735014" y="5673188"/>
            <a:ext cx="1524211" cy="260944"/>
          </a:xfrm>
          <a:prstGeom prst="rect">
            <a:avLst/>
          </a:prstGeom>
          <a:solidFill>
            <a:schemeClr val="bg1">
              <a:lumMod val="95000"/>
            </a:schemeClr>
          </a:solidFill>
          <a:ln w="12700">
            <a:solidFill>
              <a:schemeClr val="bg1">
                <a:lumMod val="75000"/>
              </a:schemeClr>
            </a:solidFill>
          </a:ln>
          <a:effectLst/>
        </p:spPr>
        <p:txBody>
          <a:bodyPr wrap="square" rtlCol="0" anchor="ctr" anchorCtr="0">
            <a:spAutoFit/>
          </a:bodyPr>
          <a:lstStyle/>
          <a:p>
            <a:pPr algn="ctr">
              <a:spcBef>
                <a:spcPct val="50000"/>
              </a:spcBef>
            </a:pPr>
            <a:r>
              <a:rPr lang="sv-SE" sz="1100" b="1" dirty="0">
                <a:solidFill>
                  <a:srgbClr val="333333"/>
                </a:solidFill>
                <a:cs typeface="Calibri" pitchFamily="34" charset="0"/>
              </a:rPr>
              <a:t>Närområdet</a:t>
            </a:r>
            <a:endParaRPr lang="en-US" sz="1100" b="1" dirty="0">
              <a:solidFill>
                <a:srgbClr val="333333"/>
              </a:solidFill>
              <a:cs typeface="Calibri" pitchFamily="34" charset="0"/>
            </a:endParaRPr>
          </a:p>
        </p:txBody>
      </p:sp>
      <p:graphicFrame>
        <p:nvGraphicFramePr>
          <p:cNvPr id="25" name="Table 24"/>
          <p:cNvGraphicFramePr>
            <a:graphicFrameLocks noGrp="1"/>
          </p:cNvGraphicFramePr>
          <p:nvPr>
            <p:extLst>
              <p:ext uri="{D42A27DB-BD31-4B8C-83A1-F6EECF244321}">
                <p14:modId xmlns:p14="http://schemas.microsoft.com/office/powerpoint/2010/main" val="644838447"/>
              </p:ext>
            </p:extLst>
          </p:nvPr>
        </p:nvGraphicFramePr>
        <p:xfrm>
          <a:off x="1044352" y="1731976"/>
          <a:ext cx="7128792" cy="320141"/>
        </p:xfrm>
        <a:graphic>
          <a:graphicData uri="http://schemas.openxmlformats.org/drawingml/2006/table">
            <a:tbl>
              <a:tblPr firstRow="1" bandRow="1">
                <a:tableStyleId>{5C22544A-7EE6-4342-B048-85BDC9FD1C3A}</a:tableStyleId>
              </a:tblPr>
              <a:tblGrid>
                <a:gridCol w="891099">
                  <a:extLst>
                    <a:ext uri="{9D8B030D-6E8A-4147-A177-3AD203B41FA5}">
                      <a16:colId xmlns:a16="http://schemas.microsoft.com/office/drawing/2014/main" val="20000"/>
                    </a:ext>
                  </a:extLst>
                </a:gridCol>
                <a:gridCol w="891099">
                  <a:extLst>
                    <a:ext uri="{9D8B030D-6E8A-4147-A177-3AD203B41FA5}">
                      <a16:colId xmlns:a16="http://schemas.microsoft.com/office/drawing/2014/main" val="20001"/>
                    </a:ext>
                  </a:extLst>
                </a:gridCol>
                <a:gridCol w="891099">
                  <a:extLst>
                    <a:ext uri="{9D8B030D-6E8A-4147-A177-3AD203B41FA5}">
                      <a16:colId xmlns:a16="http://schemas.microsoft.com/office/drawing/2014/main" val="20002"/>
                    </a:ext>
                  </a:extLst>
                </a:gridCol>
                <a:gridCol w="891099">
                  <a:extLst>
                    <a:ext uri="{9D8B030D-6E8A-4147-A177-3AD203B41FA5}">
                      <a16:colId xmlns:a16="http://schemas.microsoft.com/office/drawing/2014/main" val="20003"/>
                    </a:ext>
                  </a:extLst>
                </a:gridCol>
                <a:gridCol w="891099">
                  <a:extLst>
                    <a:ext uri="{9D8B030D-6E8A-4147-A177-3AD203B41FA5}">
                      <a16:colId xmlns:a16="http://schemas.microsoft.com/office/drawing/2014/main" val="20004"/>
                    </a:ext>
                  </a:extLst>
                </a:gridCol>
                <a:gridCol w="891099">
                  <a:extLst>
                    <a:ext uri="{9D8B030D-6E8A-4147-A177-3AD203B41FA5}">
                      <a16:colId xmlns:a16="http://schemas.microsoft.com/office/drawing/2014/main" val="20005"/>
                    </a:ext>
                  </a:extLst>
                </a:gridCol>
                <a:gridCol w="891099">
                  <a:extLst>
                    <a:ext uri="{9D8B030D-6E8A-4147-A177-3AD203B41FA5}">
                      <a16:colId xmlns:a16="http://schemas.microsoft.com/office/drawing/2014/main" val="20006"/>
                    </a:ext>
                  </a:extLst>
                </a:gridCol>
                <a:gridCol w="891099">
                  <a:extLst>
                    <a:ext uri="{9D8B030D-6E8A-4147-A177-3AD203B41FA5}">
                      <a16:colId xmlns:a16="http://schemas.microsoft.com/office/drawing/2014/main" val="4083345415"/>
                    </a:ext>
                  </a:extLst>
                </a:gridCol>
              </a:tblGrid>
              <a:tr h="32014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cap="none" normalizeH="0" baseline="0" dirty="0">
                          <a:ln>
                            <a:noFill/>
                          </a:ln>
                          <a:solidFill>
                            <a:srgbClr val="000000"/>
                          </a:solidFill>
                          <a:effectLst/>
                        </a:rPr>
                        <a:t>46</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cap="none" normalizeH="0" baseline="0" dirty="0">
                          <a:ln>
                            <a:noFill/>
                          </a:ln>
                          <a:solidFill>
                            <a:srgbClr val="000000"/>
                          </a:solidFill>
                          <a:effectLst/>
                        </a:rPr>
                        <a:t>66</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cap="none" normalizeH="0" baseline="0" dirty="0">
                          <a:ln>
                            <a:noFill/>
                          </a:ln>
                          <a:solidFill>
                            <a:srgbClr val="000000"/>
                          </a:solidFill>
                          <a:effectLst/>
                        </a:rPr>
                        <a:t>78</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cap="none" normalizeH="0" baseline="0" dirty="0">
                          <a:ln>
                            <a:noFill/>
                          </a:ln>
                          <a:solidFill>
                            <a:srgbClr val="000000"/>
                          </a:solidFill>
                          <a:effectLst/>
                        </a:rPr>
                        <a:t>71</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cap="none" normalizeH="0" baseline="0" dirty="0">
                          <a:ln>
                            <a:noFill/>
                          </a:ln>
                          <a:solidFill>
                            <a:srgbClr val="000000"/>
                          </a:solidFill>
                          <a:effectLst/>
                        </a:rPr>
                        <a:t>67</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cap="none" normalizeH="0" baseline="0" dirty="0">
                          <a:ln>
                            <a:noFill/>
                          </a:ln>
                          <a:solidFill>
                            <a:srgbClr val="000000"/>
                          </a:solidFill>
                          <a:effectLst/>
                        </a:rPr>
                        <a:t>70</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sv-SE" sz="1100" dirty="0">
                          <a:solidFill>
                            <a:srgbClr val="000000"/>
                          </a:solidFill>
                        </a:rPr>
                        <a:t>71</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sv-SE" sz="1100" dirty="0">
                          <a:solidFill>
                            <a:srgbClr val="000000"/>
                          </a:solidFill>
                        </a:rPr>
                        <a:t>73</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29"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Närområdet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E716DAC0-6835-49EE-842E-525D075DCFBF}" type="slidenum">
              <a:rPr lang="en-US"/>
              <a:pPr>
                <a:defRPr/>
              </a:pPr>
              <a:t>2</a:t>
            </a:fld>
            <a:endParaRPr lang="en-US"/>
          </a:p>
        </p:txBody>
      </p:sp>
      <p:sp>
        <p:nvSpPr>
          <p:cNvPr id="25603" name="Rectangle 2"/>
          <p:cNvSpPr>
            <a:spLocks noGrp="1" noChangeArrowheads="1"/>
          </p:cNvSpPr>
          <p:nvPr>
            <p:ph type="title"/>
          </p:nvPr>
        </p:nvSpPr>
        <p:spPr/>
        <p:txBody>
          <a:bodyPr/>
          <a:lstStyle/>
          <a:p>
            <a:pPr eaLnBrk="1" hangingPunct="1"/>
            <a:r>
              <a:rPr lang="sv-SE"/>
              <a:t>Bakgrund och syfte</a:t>
            </a:r>
            <a:endParaRPr lang="en-US"/>
          </a:p>
        </p:txBody>
      </p:sp>
      <p:sp>
        <p:nvSpPr>
          <p:cNvPr id="25604" name="Rectangle 6"/>
          <p:cNvSpPr>
            <a:spLocks noGrp="1" noChangeArrowheads="1"/>
          </p:cNvSpPr>
          <p:nvPr>
            <p:ph type="body" idx="1"/>
          </p:nvPr>
        </p:nvSpPr>
        <p:spPr>
          <a:xfrm>
            <a:off x="1332384" y="1409280"/>
            <a:ext cx="8568952" cy="4514439"/>
          </a:xfrm>
          <a:noFill/>
        </p:spPr>
        <p:txBody>
          <a:bodyPr/>
          <a:lstStyle/>
          <a:p>
            <a:pPr eaLnBrk="1" hangingPunct="1">
              <a:spcBef>
                <a:spcPct val="0"/>
              </a:spcBef>
            </a:pPr>
            <a:r>
              <a:rPr lang="sv-SE" dirty="0"/>
              <a:t>På uppdrag av Barsebäck har Demoskop genomfört en undersökning för att mäta allmänhetens förtroende för Barsebäcksverket. Undersökningen berör också den allmänna inställningen till användningen av kärnkraft, oro för olycksrisker och miljöpåverkan. Liknande undersökningar har genomförts sedan 1996, vartannat år sedan 2005.</a:t>
            </a:r>
          </a:p>
          <a:p>
            <a:pPr eaLnBrk="1" hangingPunct="1">
              <a:spcBef>
                <a:spcPct val="0"/>
              </a:spcBef>
            </a:pPr>
            <a:endParaRPr lang="sv-SE" dirty="0"/>
          </a:p>
          <a:p>
            <a:pPr eaLnBrk="1" hangingPunct="1">
              <a:spcBef>
                <a:spcPct val="0"/>
              </a:spcBef>
            </a:pPr>
            <a:r>
              <a:rPr lang="sv-SE" dirty="0"/>
              <a:t>Resultaten i denna rapport baserar sig på 800 telefonintervjuer med ett representativt urval av befolkningen i åldern 18 år eller äldre i följande områden:</a:t>
            </a:r>
          </a:p>
          <a:p>
            <a:pPr lvl="1" eaLnBrk="1" hangingPunct="1">
              <a:spcBef>
                <a:spcPct val="0"/>
              </a:spcBef>
            </a:pPr>
            <a:r>
              <a:rPr lang="sv-SE" dirty="0"/>
              <a:t>‘Övriga Skåne’ </a:t>
            </a:r>
            <a:r>
              <a:rPr lang="sv-SE" dirty="0">
                <a:sym typeface="Symbol" pitchFamily="18" charset="2"/>
              </a:rPr>
              <a:t></a:t>
            </a:r>
            <a:r>
              <a:rPr lang="sv-SE" dirty="0"/>
              <a:t> 450 intervjuer</a:t>
            </a:r>
          </a:p>
          <a:p>
            <a:pPr lvl="1" eaLnBrk="1" hangingPunct="1">
              <a:spcBef>
                <a:spcPct val="0"/>
              </a:spcBef>
            </a:pPr>
            <a:r>
              <a:rPr lang="sv-SE" dirty="0"/>
              <a:t>‘Närområdet’ </a:t>
            </a:r>
            <a:r>
              <a:rPr lang="sv-SE" dirty="0">
                <a:sym typeface="Symbol" pitchFamily="18" charset="2"/>
              </a:rPr>
              <a:t></a:t>
            </a:r>
            <a:r>
              <a:rPr lang="sv-SE" dirty="0"/>
              <a:t> 350 intervjuer </a:t>
            </a:r>
          </a:p>
          <a:p>
            <a:pPr eaLnBrk="1" hangingPunct="1">
              <a:spcBef>
                <a:spcPct val="0"/>
              </a:spcBef>
            </a:pPr>
            <a:endParaRPr lang="sv-SE" dirty="0"/>
          </a:p>
          <a:p>
            <a:pPr eaLnBrk="1" hangingPunct="1">
              <a:spcBef>
                <a:spcPct val="0"/>
              </a:spcBef>
            </a:pPr>
            <a:r>
              <a:rPr lang="sv-SE" dirty="0"/>
              <a:t>Intervjuerna genomfördes den 21 oktober – 6 november 2019 </a:t>
            </a:r>
          </a:p>
          <a:p>
            <a:pPr eaLnBrk="1" hangingPunct="1">
              <a:spcBef>
                <a:spcPct val="0"/>
              </a:spcBef>
            </a:pPr>
            <a:endParaRPr lang="sv-SE" dirty="0"/>
          </a:p>
          <a:p>
            <a:pPr eaLnBrk="1" hangingPunct="1">
              <a:spcBef>
                <a:spcPct val="0"/>
              </a:spcBef>
            </a:pPr>
            <a:r>
              <a:rPr lang="sv-SE" dirty="0"/>
              <a:t>Ansvarig för projektet inom Barsebäck var Maria Taranger. Demoskops konsult var Per Hörnsten. </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4"/>
          <p:cNvGraphicFramePr>
            <a:graphicFrameLocks noChangeAspect="1"/>
          </p:cNvGraphicFramePr>
          <p:nvPr>
            <p:extLst>
              <p:ext uri="{D42A27DB-BD31-4B8C-83A1-F6EECF244321}">
                <p14:modId xmlns:p14="http://schemas.microsoft.com/office/powerpoint/2010/main" val="2983248977"/>
              </p:ext>
            </p:extLst>
          </p:nvPr>
        </p:nvGraphicFramePr>
        <p:xfrm>
          <a:off x="219123" y="1193706"/>
          <a:ext cx="10723467" cy="4740427"/>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20</a:t>
            </a:fld>
            <a:endParaRPr lang="en-US"/>
          </a:p>
        </p:txBody>
      </p:sp>
      <p:sp>
        <p:nvSpPr>
          <p:cNvPr id="16" name="Text Box 5"/>
          <p:cNvSpPr txBox="1">
            <a:spLocks noChangeArrowheads="1"/>
          </p:cNvSpPr>
          <p:nvPr/>
        </p:nvSpPr>
        <p:spPr bwMode="auto">
          <a:xfrm>
            <a:off x="219124" y="1912159"/>
            <a:ext cx="437942" cy="253269"/>
          </a:xfrm>
          <a:prstGeom prst="rect">
            <a:avLst/>
          </a:prstGeom>
          <a:noFill/>
          <a:ln w="9525">
            <a:noFill/>
            <a:miter lim="800000"/>
            <a:headEnd/>
            <a:tailEnd/>
          </a:ln>
          <a:effectLst/>
        </p:spPr>
        <p:txBody>
          <a:bodyPr>
            <a:spAutoFit/>
          </a:bodyPr>
          <a:lstStyle/>
          <a:p>
            <a:pPr>
              <a:spcBef>
                <a:spcPct val="50000"/>
              </a:spcBef>
            </a:pPr>
            <a:r>
              <a:rPr lang="sv-SE" sz="1050" b="0" dirty="0">
                <a:solidFill>
                  <a:schemeClr val="bg2"/>
                </a:solidFill>
                <a:latin typeface="Verdana" pitchFamily="34" charset="0"/>
              </a:rPr>
              <a:t>%</a:t>
            </a:r>
            <a:endParaRPr lang="en-US" sz="1050" b="0" dirty="0">
              <a:solidFill>
                <a:schemeClr val="bg2"/>
              </a:solidFill>
              <a:latin typeface="Verdana" pitchFamily="34" charset="0"/>
            </a:endParaRPr>
          </a:p>
        </p:txBody>
      </p:sp>
      <p:sp>
        <p:nvSpPr>
          <p:cNvPr id="18" name="Text Box 4"/>
          <p:cNvSpPr txBox="1">
            <a:spLocks noChangeArrowheads="1"/>
          </p:cNvSpPr>
          <p:nvPr/>
        </p:nvSpPr>
        <p:spPr bwMode="auto">
          <a:xfrm>
            <a:off x="8680514" y="1798848"/>
            <a:ext cx="2285330" cy="276999"/>
          </a:xfrm>
          <a:prstGeom prst="rect">
            <a:avLst/>
          </a:prstGeom>
          <a:noFill/>
          <a:ln w="9525">
            <a:noFill/>
            <a:miter lim="800000"/>
            <a:headEnd/>
            <a:tailEnd/>
          </a:ln>
        </p:spPr>
        <p:txBody>
          <a:bodyPr wrap="square">
            <a:spAutoFit/>
          </a:bodyPr>
          <a:lstStyle/>
          <a:p>
            <a:pPr>
              <a:spcBef>
                <a:spcPct val="50000"/>
              </a:spcBef>
            </a:pPr>
            <a:r>
              <a:rPr lang="sv-SE" sz="1200" b="1" dirty="0">
                <a:solidFill>
                  <a:schemeClr val="tx1">
                    <a:lumMod val="65000"/>
                    <a:lumOff val="35000"/>
                  </a:schemeClr>
                </a:solidFill>
                <a:latin typeface="+mj-lt"/>
              </a:rPr>
              <a:t>Oroar sig ej/Vet ej</a:t>
            </a:r>
          </a:p>
        </p:txBody>
      </p:sp>
      <p:cxnSp>
        <p:nvCxnSpPr>
          <p:cNvPr id="20" name="Straight Arrow Connector 19"/>
          <p:cNvCxnSpPr/>
          <p:nvPr/>
        </p:nvCxnSpPr>
        <p:spPr bwMode="auto">
          <a:xfrm flipH="1">
            <a:off x="7713644" y="1928815"/>
            <a:ext cx="966763" cy="0"/>
          </a:xfrm>
          <a:prstGeom prst="straightConnector1">
            <a:avLst/>
          </a:prstGeom>
          <a:solidFill>
            <a:schemeClr val="accent1"/>
          </a:solidFill>
          <a:ln w="15875" cap="flat" cmpd="sng" algn="ctr">
            <a:solidFill>
              <a:schemeClr val="tx1">
                <a:lumMod val="50000"/>
                <a:lumOff val="50000"/>
              </a:schemeClr>
            </a:solidFill>
            <a:prstDash val="solid"/>
            <a:round/>
            <a:headEnd type="oval" w="med" len="med"/>
            <a:tailEnd type="stealth" w="lg" len="lg"/>
          </a:ln>
          <a:effectLst/>
        </p:spPr>
      </p:cxnSp>
      <p:sp>
        <p:nvSpPr>
          <p:cNvPr id="24" name="Title 1"/>
          <p:cNvSpPr>
            <a:spLocks noGrp="1"/>
          </p:cNvSpPr>
          <p:nvPr>
            <p:ph type="title"/>
          </p:nvPr>
        </p:nvSpPr>
        <p:spPr>
          <a:xfrm>
            <a:off x="558086" y="44337"/>
            <a:ext cx="10045542" cy="1140090"/>
          </a:xfrm>
        </p:spPr>
        <p:txBody>
          <a:bodyPr/>
          <a:lstStyle/>
          <a:p>
            <a:r>
              <a:rPr lang="sv-SE" dirty="0"/>
              <a:t>I stort oförändrad oro i övriga Skåne</a:t>
            </a:r>
          </a:p>
        </p:txBody>
      </p:sp>
      <p:sp>
        <p:nvSpPr>
          <p:cNvPr id="22" name="TextBox 21"/>
          <p:cNvSpPr txBox="1"/>
          <p:nvPr/>
        </p:nvSpPr>
        <p:spPr>
          <a:xfrm>
            <a:off x="3735014" y="5673188"/>
            <a:ext cx="1524211" cy="260944"/>
          </a:xfrm>
          <a:prstGeom prst="rect">
            <a:avLst/>
          </a:prstGeom>
          <a:solidFill>
            <a:schemeClr val="bg1">
              <a:lumMod val="95000"/>
            </a:schemeClr>
          </a:solidFill>
          <a:ln w="12700">
            <a:solidFill>
              <a:schemeClr val="bg1">
                <a:lumMod val="75000"/>
              </a:schemeClr>
            </a:solidFill>
          </a:ln>
          <a:effectLst/>
        </p:spPr>
        <p:txBody>
          <a:bodyPr wrap="square" rtlCol="0" anchor="ctr" anchorCtr="0">
            <a:spAutoFit/>
          </a:bodyPr>
          <a:lstStyle/>
          <a:p>
            <a:pPr algn="ctr">
              <a:spcBef>
                <a:spcPct val="50000"/>
              </a:spcBef>
            </a:pPr>
            <a:r>
              <a:rPr lang="sv-SE" sz="1100" b="1" dirty="0">
                <a:solidFill>
                  <a:srgbClr val="333333"/>
                </a:solidFill>
                <a:cs typeface="Calibri" pitchFamily="34" charset="0"/>
              </a:rPr>
              <a:t>Skåne</a:t>
            </a:r>
            <a:endParaRPr lang="en-US" sz="1100" b="1" dirty="0">
              <a:solidFill>
                <a:srgbClr val="333333"/>
              </a:solidFill>
              <a:cs typeface="Calibri" pitchFamily="34" charset="0"/>
            </a:endParaRPr>
          </a:p>
        </p:txBody>
      </p:sp>
      <p:graphicFrame>
        <p:nvGraphicFramePr>
          <p:cNvPr id="27" name="Table 26"/>
          <p:cNvGraphicFramePr>
            <a:graphicFrameLocks noGrp="1"/>
          </p:cNvGraphicFramePr>
          <p:nvPr>
            <p:extLst>
              <p:ext uri="{D42A27DB-BD31-4B8C-83A1-F6EECF244321}">
                <p14:modId xmlns:p14="http://schemas.microsoft.com/office/powerpoint/2010/main" val="1706533537"/>
              </p:ext>
            </p:extLst>
          </p:nvPr>
        </p:nvGraphicFramePr>
        <p:xfrm>
          <a:off x="1116360" y="1731976"/>
          <a:ext cx="7128792" cy="320141"/>
        </p:xfrm>
        <a:graphic>
          <a:graphicData uri="http://schemas.openxmlformats.org/drawingml/2006/table">
            <a:tbl>
              <a:tblPr firstRow="1" bandRow="1">
                <a:tableStyleId>{5C22544A-7EE6-4342-B048-85BDC9FD1C3A}</a:tableStyleId>
              </a:tblPr>
              <a:tblGrid>
                <a:gridCol w="792088">
                  <a:extLst>
                    <a:ext uri="{9D8B030D-6E8A-4147-A177-3AD203B41FA5}">
                      <a16:colId xmlns:a16="http://schemas.microsoft.com/office/drawing/2014/main" val="20000"/>
                    </a:ext>
                  </a:extLst>
                </a:gridCol>
                <a:gridCol w="792088">
                  <a:extLst>
                    <a:ext uri="{9D8B030D-6E8A-4147-A177-3AD203B41FA5}">
                      <a16:colId xmlns:a16="http://schemas.microsoft.com/office/drawing/2014/main" val="20001"/>
                    </a:ext>
                  </a:extLst>
                </a:gridCol>
                <a:gridCol w="792088">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792088">
                  <a:extLst>
                    <a:ext uri="{9D8B030D-6E8A-4147-A177-3AD203B41FA5}">
                      <a16:colId xmlns:a16="http://schemas.microsoft.com/office/drawing/2014/main" val="20004"/>
                    </a:ext>
                  </a:extLst>
                </a:gridCol>
                <a:gridCol w="792088">
                  <a:extLst>
                    <a:ext uri="{9D8B030D-6E8A-4147-A177-3AD203B41FA5}">
                      <a16:colId xmlns:a16="http://schemas.microsoft.com/office/drawing/2014/main" val="20005"/>
                    </a:ext>
                  </a:extLst>
                </a:gridCol>
                <a:gridCol w="792088">
                  <a:extLst>
                    <a:ext uri="{9D8B030D-6E8A-4147-A177-3AD203B41FA5}">
                      <a16:colId xmlns:a16="http://schemas.microsoft.com/office/drawing/2014/main" val="20006"/>
                    </a:ext>
                  </a:extLst>
                </a:gridCol>
                <a:gridCol w="792088">
                  <a:extLst>
                    <a:ext uri="{9D8B030D-6E8A-4147-A177-3AD203B41FA5}">
                      <a16:colId xmlns:a16="http://schemas.microsoft.com/office/drawing/2014/main" val="715419122"/>
                    </a:ext>
                  </a:extLst>
                </a:gridCol>
                <a:gridCol w="792088">
                  <a:extLst>
                    <a:ext uri="{9D8B030D-6E8A-4147-A177-3AD203B41FA5}">
                      <a16:colId xmlns:a16="http://schemas.microsoft.com/office/drawing/2014/main" val="133761487"/>
                    </a:ext>
                  </a:extLst>
                </a:gridCol>
              </a:tblGrid>
              <a:tr h="320141">
                <a:tc>
                  <a:txBody>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a:ln>
                            <a:noFill/>
                          </a:ln>
                          <a:solidFill>
                            <a:schemeClr val="tx1"/>
                          </a:solidFill>
                          <a:effectLst/>
                        </a:rPr>
                        <a:t>41</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cap="none" normalizeH="0" baseline="0" dirty="0">
                          <a:ln>
                            <a:noFill/>
                          </a:ln>
                          <a:solidFill>
                            <a:srgbClr val="000000"/>
                          </a:solidFill>
                          <a:effectLst/>
                        </a:rPr>
                        <a:t>60</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cap="none" normalizeH="0" baseline="0" dirty="0">
                          <a:ln>
                            <a:noFill/>
                          </a:ln>
                          <a:solidFill>
                            <a:srgbClr val="000000"/>
                          </a:solidFill>
                          <a:effectLst/>
                        </a:rPr>
                        <a:t>64</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cap="none" normalizeH="0" baseline="0" dirty="0">
                          <a:ln>
                            <a:noFill/>
                          </a:ln>
                          <a:solidFill>
                            <a:srgbClr val="000000"/>
                          </a:solidFill>
                          <a:effectLst/>
                        </a:rPr>
                        <a:t>59</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cap="none" normalizeH="0" baseline="0" dirty="0">
                          <a:ln>
                            <a:noFill/>
                          </a:ln>
                          <a:solidFill>
                            <a:srgbClr val="000000"/>
                          </a:solidFill>
                          <a:effectLst/>
                        </a:rPr>
                        <a:t>61</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cap="none" normalizeH="0" baseline="0" dirty="0">
                          <a:ln>
                            <a:noFill/>
                          </a:ln>
                          <a:solidFill>
                            <a:srgbClr val="000000"/>
                          </a:solidFill>
                          <a:effectLst/>
                        </a:rPr>
                        <a:t>61</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sv-SE" sz="1100" dirty="0">
                          <a:solidFill>
                            <a:srgbClr val="000000"/>
                          </a:solidFill>
                        </a:rPr>
                        <a:t>67</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sv-SE" sz="1100" dirty="0">
                          <a:solidFill>
                            <a:srgbClr val="000000"/>
                          </a:solidFill>
                        </a:rPr>
                        <a:t>63</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sv-SE" sz="1100" dirty="0">
                          <a:solidFill>
                            <a:srgbClr val="000000"/>
                          </a:solidFill>
                        </a:rPr>
                        <a:t>62</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28"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Skåne</a:t>
            </a:r>
          </a:p>
        </p:txBody>
      </p:sp>
      <p:sp>
        <p:nvSpPr>
          <p:cNvPr id="12" name="Text Box 4"/>
          <p:cNvSpPr txBox="1">
            <a:spLocks noChangeArrowheads="1"/>
          </p:cNvSpPr>
          <p:nvPr/>
        </p:nvSpPr>
        <p:spPr bwMode="auto">
          <a:xfrm>
            <a:off x="307020" y="887011"/>
            <a:ext cx="10547671" cy="338554"/>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cs typeface="Calibri" pitchFamily="34" charset="0"/>
              </a:rPr>
              <a:t>Finns det något särskilt du oroar dig för i samband med avvecklingen av Barsebäcksverket?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Få känner oro inför bygget av lagret</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21</a:t>
            </a:fld>
            <a:endParaRPr lang="en-US"/>
          </a:p>
        </p:txBody>
      </p:sp>
      <p:graphicFrame>
        <p:nvGraphicFramePr>
          <p:cNvPr id="5" name="Object 3"/>
          <p:cNvGraphicFramePr>
            <a:graphicFrameLocks noChangeAspect="1"/>
          </p:cNvGraphicFramePr>
          <p:nvPr>
            <p:extLst>
              <p:ext uri="{D42A27DB-BD31-4B8C-83A1-F6EECF244321}">
                <p14:modId xmlns:p14="http://schemas.microsoft.com/office/powerpoint/2010/main" val="112884830"/>
              </p:ext>
            </p:extLst>
          </p:nvPr>
        </p:nvGraphicFramePr>
        <p:xfrm>
          <a:off x="131226" y="1634154"/>
          <a:ext cx="10811364" cy="446376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Box 5"/>
          <p:cNvSpPr txBox="1">
            <a:spLocks noChangeArrowheads="1"/>
          </p:cNvSpPr>
          <p:nvPr/>
        </p:nvSpPr>
        <p:spPr bwMode="auto">
          <a:xfrm>
            <a:off x="1542514" y="1599458"/>
            <a:ext cx="437942" cy="253269"/>
          </a:xfrm>
          <a:prstGeom prst="rect">
            <a:avLst/>
          </a:prstGeom>
          <a:noFill/>
          <a:ln w="9525">
            <a:noFill/>
            <a:miter lim="800000"/>
            <a:headEnd/>
            <a:tailEnd/>
          </a:ln>
          <a:effectLst/>
        </p:spPr>
        <p:txBody>
          <a:bodyPr>
            <a:spAutoFit/>
          </a:bodyPr>
          <a:lstStyle/>
          <a:p>
            <a:pPr>
              <a:spcBef>
                <a:spcPct val="50000"/>
              </a:spcBef>
            </a:pPr>
            <a:r>
              <a:rPr lang="sv-SE" sz="1050" dirty="0">
                <a:solidFill>
                  <a:srgbClr val="808080"/>
                </a:solidFill>
              </a:rPr>
              <a:t>%</a:t>
            </a:r>
            <a:endParaRPr lang="en-US" sz="1050" dirty="0">
              <a:solidFill>
                <a:srgbClr val="808080"/>
              </a:solidFill>
            </a:endParaRPr>
          </a:p>
        </p:txBody>
      </p:sp>
      <p:sp>
        <p:nvSpPr>
          <p:cNvPr id="12" name="Text Box 22"/>
          <p:cNvSpPr txBox="1">
            <a:spLocks noChangeArrowheads="1"/>
          </p:cNvSpPr>
          <p:nvPr/>
        </p:nvSpPr>
        <p:spPr bwMode="auto">
          <a:xfrm>
            <a:off x="571651" y="6150151"/>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rPr>
              <a:t>Bas: Samtliga 2019, 800 intervjuer</a:t>
            </a:r>
          </a:p>
        </p:txBody>
      </p:sp>
      <p:sp>
        <p:nvSpPr>
          <p:cNvPr id="10" name="Text Box 4"/>
          <p:cNvSpPr txBox="1">
            <a:spLocks noChangeArrowheads="1"/>
          </p:cNvSpPr>
          <p:nvPr/>
        </p:nvSpPr>
        <p:spPr bwMode="auto">
          <a:xfrm>
            <a:off x="1008180" y="1066652"/>
            <a:ext cx="9140377" cy="338554"/>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cs typeface="Calibri" pitchFamily="34" charset="0"/>
              </a:rPr>
              <a:t>I vilken utsträckning känner du oro inför bygget av det tillfälliga lagret?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387138E1-C6B1-43EE-9512-E5D4DC39776B}" type="slidenum">
              <a:rPr lang="en-US" smtClean="0"/>
              <a:pPr>
                <a:defRPr/>
              </a:pPr>
              <a:t>22</a:t>
            </a:fld>
            <a:endParaRPr lang="en-US"/>
          </a:p>
        </p:txBody>
      </p:sp>
      <p:graphicFrame>
        <p:nvGraphicFramePr>
          <p:cNvPr id="9" name="Object 20"/>
          <p:cNvGraphicFramePr>
            <a:graphicFrameLocks noChangeAspect="1"/>
          </p:cNvGraphicFramePr>
          <p:nvPr>
            <p:extLst>
              <p:ext uri="{D42A27DB-BD31-4B8C-83A1-F6EECF244321}">
                <p14:modId xmlns:p14="http://schemas.microsoft.com/office/powerpoint/2010/main" val="3363424831"/>
              </p:ext>
            </p:extLst>
          </p:nvPr>
        </p:nvGraphicFramePr>
        <p:xfrm>
          <a:off x="746507" y="1409179"/>
          <a:ext cx="9756598" cy="4607961"/>
        </p:xfrm>
        <a:graphic>
          <a:graphicData uri="http://schemas.openxmlformats.org/drawingml/2006/chart">
            <c:chart xmlns:c="http://schemas.openxmlformats.org/drawingml/2006/chart" xmlns:r="http://schemas.openxmlformats.org/officeDocument/2006/relationships" r:id="rId2"/>
          </a:graphicData>
        </a:graphic>
      </p:graphicFrame>
      <p:sp>
        <p:nvSpPr>
          <p:cNvPr id="11" name="Title 1"/>
          <p:cNvSpPr>
            <a:spLocks noGrp="1"/>
          </p:cNvSpPr>
          <p:nvPr>
            <p:ph type="title"/>
          </p:nvPr>
        </p:nvSpPr>
        <p:spPr>
          <a:xfrm>
            <a:off x="558086" y="44337"/>
            <a:ext cx="10045542" cy="1140090"/>
          </a:xfrm>
        </p:spPr>
        <p:txBody>
          <a:bodyPr/>
          <a:lstStyle/>
          <a:p>
            <a:r>
              <a:rPr lang="sv-SE" dirty="0"/>
              <a:t>En av fem yngre oroade</a:t>
            </a:r>
          </a:p>
        </p:txBody>
      </p:sp>
      <p:cxnSp>
        <p:nvCxnSpPr>
          <p:cNvPr id="8" name="Straight Connector 7"/>
          <p:cNvCxnSpPr/>
          <p:nvPr/>
        </p:nvCxnSpPr>
        <p:spPr bwMode="auto">
          <a:xfrm>
            <a:off x="570712" y="2199250"/>
            <a:ext cx="9623682" cy="0"/>
          </a:xfrm>
          <a:prstGeom prst="line">
            <a:avLst/>
          </a:prstGeom>
          <a:solidFill>
            <a:schemeClr val="accent1"/>
          </a:solidFill>
          <a:ln w="12700" cap="flat" cmpd="sng" algn="ctr">
            <a:solidFill>
              <a:schemeClr val="bg1">
                <a:lumMod val="65000"/>
              </a:schemeClr>
            </a:solidFill>
            <a:prstDash val="solid"/>
            <a:round/>
            <a:headEnd type="none" w="med" len="med"/>
            <a:tailEnd type="none" w="med" len="med"/>
          </a:ln>
          <a:effectLst/>
        </p:spPr>
      </p:cxnSp>
      <p:sp>
        <p:nvSpPr>
          <p:cNvPr id="10"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Närområdet, 350 intervjuer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food&#10;&#10;Description automatically generated">
            <a:extLst>
              <a:ext uri="{FF2B5EF4-FFF2-40B4-BE49-F238E27FC236}">
                <a16:creationId xmlns:a16="http://schemas.microsoft.com/office/drawing/2014/main" id="{019B5C91-931B-4292-B444-0BFD5E7027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9887" y="1692307"/>
            <a:ext cx="7191375" cy="4371975"/>
          </a:xfrm>
          <a:prstGeom prst="rect">
            <a:avLst/>
          </a:prstGeom>
        </p:spPr>
      </p:pic>
      <p:sp>
        <p:nvSpPr>
          <p:cNvPr id="2" name="Title 1"/>
          <p:cNvSpPr>
            <a:spLocks noGrp="1"/>
          </p:cNvSpPr>
          <p:nvPr>
            <p:ph type="title"/>
          </p:nvPr>
        </p:nvSpPr>
        <p:spPr/>
        <p:txBody>
          <a:bodyPr/>
          <a:lstStyle/>
          <a:p>
            <a:r>
              <a:rPr lang="sv-SE" dirty="0"/>
              <a:t>Oro för radioaktivt läckage</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23</a:t>
            </a:fld>
            <a:endParaRPr lang="en-US"/>
          </a:p>
        </p:txBody>
      </p:sp>
      <p:sp>
        <p:nvSpPr>
          <p:cNvPr id="4" name="Text Box 2"/>
          <p:cNvSpPr txBox="1">
            <a:spLocks noChangeArrowheads="1"/>
          </p:cNvSpPr>
          <p:nvPr/>
        </p:nvSpPr>
        <p:spPr bwMode="auto">
          <a:xfrm>
            <a:off x="571651" y="1174011"/>
            <a:ext cx="10018413" cy="338554"/>
          </a:xfrm>
          <a:prstGeom prst="rect">
            <a:avLst/>
          </a:prstGeom>
          <a:noFill/>
          <a:ln w="9525">
            <a:noFill/>
            <a:miter lim="800000"/>
            <a:headEnd/>
            <a:tailEnd/>
          </a:ln>
          <a:effectLst/>
        </p:spPr>
        <p:txBody>
          <a:bodyPr>
            <a:spAutoFit/>
          </a:bodyPr>
          <a:lstStyle/>
          <a:p>
            <a:pPr algn="ctr">
              <a:spcBef>
                <a:spcPct val="50000"/>
              </a:spcBef>
            </a:pPr>
            <a:r>
              <a:rPr lang="sv-SE" sz="1600" i="1" dirty="0">
                <a:solidFill>
                  <a:srgbClr val="333333"/>
                </a:solidFill>
              </a:rPr>
              <a:t>Vad är det du oroar dig för när det gäller bygget av det tillfälliga lagret?</a:t>
            </a:r>
            <a:endParaRPr lang="sv-SE" sz="1600" dirty="0">
              <a:solidFill>
                <a:srgbClr val="333333"/>
              </a:solidFill>
            </a:endParaRPr>
          </a:p>
        </p:txBody>
      </p:sp>
      <p:sp>
        <p:nvSpPr>
          <p:cNvPr id="7" name="Text Box 22"/>
          <p:cNvSpPr txBox="1">
            <a:spLocks noChangeArrowheads="1"/>
          </p:cNvSpPr>
          <p:nvPr/>
        </p:nvSpPr>
        <p:spPr bwMode="auto">
          <a:xfrm>
            <a:off x="571651" y="6150151"/>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rPr>
              <a:t>Bas: Känner oro i någon utsträckning, 243 intervjuer</a:t>
            </a:r>
          </a:p>
        </p:txBody>
      </p:sp>
      <p:sp>
        <p:nvSpPr>
          <p:cNvPr id="16" name="Rounded Rectangular Callout 15"/>
          <p:cNvSpPr/>
          <p:nvPr/>
        </p:nvSpPr>
        <p:spPr bwMode="auto">
          <a:xfrm>
            <a:off x="7066911" y="5490269"/>
            <a:ext cx="3515891" cy="432048"/>
          </a:xfrm>
          <a:prstGeom prst="wedgeRoundRectCallout">
            <a:avLst>
              <a:gd name="adj1" fmla="val -42560"/>
              <a:gd name="adj2" fmla="val -142945"/>
              <a:gd name="adj3" fmla="val 16667"/>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300" i="1">
                <a:solidFill>
                  <a:srgbClr val="333333"/>
                </a:solidFill>
              </a:rPr>
              <a:t>Det kan komma ut radioaktivitet</a:t>
            </a:r>
            <a:endParaRPr kumimoji="0" lang="sv-SE" sz="1300" i="1" u="none" strike="noStrike" cap="none" normalizeH="0" baseline="0" dirty="0">
              <a:ln>
                <a:noFill/>
              </a:ln>
              <a:solidFill>
                <a:srgbClr val="333333"/>
              </a:solidFill>
              <a:effectLst/>
            </a:endParaRPr>
          </a:p>
        </p:txBody>
      </p:sp>
      <p:sp>
        <p:nvSpPr>
          <p:cNvPr id="19" name="Rounded Rectangular Callout 18"/>
          <p:cNvSpPr/>
          <p:nvPr/>
        </p:nvSpPr>
        <p:spPr bwMode="auto">
          <a:xfrm>
            <a:off x="552446" y="4927562"/>
            <a:ext cx="2048006" cy="432048"/>
          </a:xfrm>
          <a:prstGeom prst="wedgeRoundRectCallout">
            <a:avLst>
              <a:gd name="adj1" fmla="val -5642"/>
              <a:gd name="adj2" fmla="val -75949"/>
              <a:gd name="adj3" fmla="val 16667"/>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300" i="1">
                <a:solidFill>
                  <a:srgbClr val="333333"/>
                </a:solidFill>
              </a:rPr>
              <a:t>Att det inte är säkert</a:t>
            </a:r>
            <a:endParaRPr kumimoji="0" lang="sv-SE" sz="1300" i="1" u="none" strike="noStrike" cap="none" normalizeH="0" baseline="0" dirty="0">
              <a:ln>
                <a:noFill/>
              </a:ln>
              <a:solidFill>
                <a:srgbClr val="333333"/>
              </a:solidFill>
              <a:effectLst/>
            </a:endParaRPr>
          </a:p>
        </p:txBody>
      </p:sp>
      <p:sp>
        <p:nvSpPr>
          <p:cNvPr id="21" name="Rounded Rectangular Callout 20"/>
          <p:cNvSpPr/>
          <p:nvPr/>
        </p:nvSpPr>
        <p:spPr bwMode="auto">
          <a:xfrm>
            <a:off x="7220468" y="1799575"/>
            <a:ext cx="2900610" cy="514526"/>
          </a:xfrm>
          <a:prstGeom prst="wedgeRoundRectCallout">
            <a:avLst>
              <a:gd name="adj1" fmla="val -37549"/>
              <a:gd name="adj2" fmla="val 74847"/>
              <a:gd name="adj3" fmla="val 16667"/>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300" i="1" dirty="0">
                <a:solidFill>
                  <a:srgbClr val="333333"/>
                </a:solidFill>
              </a:rPr>
              <a:t>Säkerheten, att det läcker ut farligt avfall </a:t>
            </a:r>
          </a:p>
        </p:txBody>
      </p:sp>
      <p:sp>
        <p:nvSpPr>
          <p:cNvPr id="22" name="Rounded Rectangular Callout 21"/>
          <p:cNvSpPr/>
          <p:nvPr/>
        </p:nvSpPr>
        <p:spPr bwMode="auto">
          <a:xfrm>
            <a:off x="8561165" y="3708301"/>
            <a:ext cx="2021637" cy="818137"/>
          </a:xfrm>
          <a:prstGeom prst="wedgeRoundRectCallout">
            <a:avLst>
              <a:gd name="adj1" fmla="val -63774"/>
              <a:gd name="adj2" fmla="val 35693"/>
              <a:gd name="adj3" fmla="val 16667"/>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300" i="1">
                <a:solidFill>
                  <a:srgbClr val="333333"/>
                </a:solidFill>
              </a:rPr>
              <a:t>Om det inte går bra, att de inte är tätt</a:t>
            </a:r>
            <a:endParaRPr kumimoji="0" lang="sv-SE" sz="1300" i="1" u="none" strike="noStrike" cap="none" normalizeH="0" baseline="0" dirty="0">
              <a:ln>
                <a:noFill/>
              </a:ln>
              <a:solidFill>
                <a:srgbClr val="333333"/>
              </a:solidFill>
              <a:effectLst/>
            </a:endParaRPr>
          </a:p>
        </p:txBody>
      </p:sp>
      <p:sp>
        <p:nvSpPr>
          <p:cNvPr id="23" name="Rounded Rectangular Callout 22"/>
          <p:cNvSpPr/>
          <p:nvPr/>
        </p:nvSpPr>
        <p:spPr bwMode="auto">
          <a:xfrm>
            <a:off x="1059394" y="1764421"/>
            <a:ext cx="2461124" cy="432048"/>
          </a:xfrm>
          <a:prstGeom prst="wedgeRoundRectCallout">
            <a:avLst>
              <a:gd name="adj1" fmla="val -3506"/>
              <a:gd name="adj2" fmla="val 82018"/>
              <a:gd name="adj3" fmla="val 16667"/>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300" i="1" dirty="0">
                <a:solidFill>
                  <a:srgbClr val="333333"/>
                </a:solidFill>
              </a:rPr>
              <a:t>Radioaktivt utsläpp</a:t>
            </a:r>
            <a:endParaRPr kumimoji="0" lang="sv-SE" sz="1300" i="1" u="none" strike="noStrike" cap="none" normalizeH="0" baseline="0" dirty="0">
              <a:ln>
                <a:noFill/>
              </a:ln>
              <a:solidFill>
                <a:srgbClr val="333333"/>
              </a:solidFill>
              <a:effectLs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799B104B-D8A0-46D2-B6A7-A719B33009F4}" type="slidenum">
              <a:rPr lang="en-US" smtClean="0"/>
              <a:pPr>
                <a:defRPr/>
              </a:pPr>
              <a:t>24</a:t>
            </a:fld>
            <a:endParaRPr lang="en-US" dirty="0"/>
          </a:p>
        </p:txBody>
      </p:sp>
      <p:sp>
        <p:nvSpPr>
          <p:cNvPr id="3" name="Title 2"/>
          <p:cNvSpPr>
            <a:spLocks noGrp="1"/>
          </p:cNvSpPr>
          <p:nvPr>
            <p:ph type="title"/>
          </p:nvPr>
        </p:nvSpPr>
        <p:spPr/>
        <p:txBody>
          <a:bodyPr/>
          <a:lstStyle/>
          <a:p>
            <a:r>
              <a:rPr lang="sv-SE" dirty="0"/>
              <a:t>Förtroende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E8C15CEE-300B-4E3D-AA6C-89E0B7DA5827}" type="slidenum">
              <a:rPr lang="en-US"/>
              <a:pPr>
                <a:defRPr/>
              </a:pPr>
              <a:t>25</a:t>
            </a:fld>
            <a:endParaRPr lang="en-US"/>
          </a:p>
        </p:txBody>
      </p:sp>
      <p:sp>
        <p:nvSpPr>
          <p:cNvPr id="35843" name="Rectangle 2"/>
          <p:cNvSpPr>
            <a:spLocks noGrp="1" noChangeArrowheads="1"/>
          </p:cNvSpPr>
          <p:nvPr>
            <p:ph type="title"/>
          </p:nvPr>
        </p:nvSpPr>
        <p:spPr/>
        <p:txBody>
          <a:bodyPr/>
          <a:lstStyle/>
          <a:p>
            <a:pPr eaLnBrk="1" hangingPunct="1"/>
            <a:r>
              <a:rPr lang="sv-SE"/>
              <a:t>Förtroende</a:t>
            </a:r>
            <a:endParaRPr lang="en-US"/>
          </a:p>
        </p:txBody>
      </p:sp>
      <p:sp>
        <p:nvSpPr>
          <p:cNvPr id="35844" name="Rectangle 3"/>
          <p:cNvSpPr>
            <a:spLocks noGrp="1" noChangeArrowheads="1"/>
          </p:cNvSpPr>
          <p:nvPr>
            <p:ph type="body" idx="1"/>
          </p:nvPr>
        </p:nvSpPr>
        <p:spPr>
          <a:xfrm>
            <a:off x="1260375" y="1255212"/>
            <a:ext cx="8640961" cy="5045377"/>
          </a:xfrm>
          <a:noFill/>
        </p:spPr>
        <p:txBody>
          <a:bodyPr numCol="2" spcCol="360000"/>
          <a:lstStyle/>
          <a:p>
            <a:pPr eaLnBrk="1" hangingPunct="1"/>
            <a:r>
              <a:rPr lang="sv-SE" b="1" dirty="0"/>
              <a:t>Något ökat generellt förtroende</a:t>
            </a:r>
          </a:p>
          <a:p>
            <a:pPr lvl="1" eaLnBrk="1" hangingPunct="1"/>
            <a:r>
              <a:rPr lang="sv-SE" dirty="0"/>
              <a:t>Förtroendet för Barsebäcksverket är generellt sett utbrett och något ökande i Skåne. En av sex har lågt förtroende, vilket är en liten förbättring.</a:t>
            </a:r>
          </a:p>
          <a:p>
            <a:pPr lvl="1" eaLnBrk="1" hangingPunct="1"/>
            <a:r>
              <a:rPr lang="sv-SE" dirty="0"/>
              <a:t>I närområdet är det, liksom tidigare, ungefär en av tio som har lågt förtroende. </a:t>
            </a:r>
          </a:p>
          <a:p>
            <a:pPr eaLnBrk="1" hangingPunct="1"/>
            <a:endParaRPr lang="sv-SE" b="1" dirty="0"/>
          </a:p>
          <a:p>
            <a:pPr eaLnBrk="1" hangingPunct="1"/>
            <a:r>
              <a:rPr lang="sv-SE" b="1" dirty="0"/>
              <a:t>Mycket små förändringar för olika delar av förtroendet i närområdet</a:t>
            </a:r>
          </a:p>
          <a:p>
            <a:pPr lvl="1" eaLnBrk="1" hangingPunct="1"/>
            <a:r>
              <a:rPr lang="sv-SE" dirty="0"/>
              <a:t>I närområdet är säkerheten för de som arbetar på Barsebäcksverket det område där förtroendet är störst följt av kompetensen och hur man hanterar de radioaktiva avfallet.</a:t>
            </a:r>
          </a:p>
          <a:p>
            <a:pPr lvl="1" eaLnBrk="1" hangingPunct="1"/>
            <a:r>
              <a:rPr lang="sv-SE" dirty="0"/>
              <a:t>Förtroendet är något lägre, men alltjämt högt, när det gäller beredskap och arbetet med miljöfrågor.</a:t>
            </a:r>
          </a:p>
          <a:p>
            <a:pPr lvl="1" eaLnBrk="1" hangingPunct="1"/>
            <a:r>
              <a:rPr lang="sv-SE" dirty="0"/>
              <a:t>Förändringarna sedan 2017 är ytterst små.</a:t>
            </a:r>
            <a:br>
              <a:rPr lang="sv-SE" dirty="0"/>
            </a:br>
            <a:endParaRPr lang="sv-SE" dirty="0"/>
          </a:p>
          <a:p>
            <a:pPr lvl="1" eaLnBrk="1" hangingPunct="1"/>
            <a:endParaRPr lang="sv-SE" dirty="0"/>
          </a:p>
          <a:p>
            <a:pPr eaLnBrk="1" hangingPunct="1"/>
            <a:r>
              <a:rPr lang="sv-SE" b="1" dirty="0"/>
              <a:t>Ökat förtroende för delområden i Skåne i stort</a:t>
            </a:r>
          </a:p>
          <a:p>
            <a:pPr lvl="1" eaLnBrk="1" hangingPunct="1"/>
            <a:r>
              <a:rPr lang="sv-SE" dirty="0"/>
              <a:t>I Skåne i stort stiger förtroendet för vart och ett av delområdena.</a:t>
            </a:r>
          </a:p>
          <a:p>
            <a:pPr lvl="1" eaLnBrk="1" hangingPunct="1"/>
            <a:r>
              <a:rPr lang="sv-SE" dirty="0"/>
              <a:t>Man rankar de olika områden ungefär som i närområdet med störst förtroende för säkerheten för de anställda inom Barsebäcksverket och lägst för miljöarbetet.</a:t>
            </a:r>
          </a:p>
          <a:p>
            <a:pPr lvl="1" eaLnBrk="1" hangingPunct="1">
              <a:buNone/>
            </a:pPr>
            <a:r>
              <a:rPr lang="sv-SE" dirty="0"/>
              <a:t> </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Något ökat förtroende för verket totalt sett</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26</a:t>
            </a:fld>
            <a:endParaRPr lang="en-US"/>
          </a:p>
        </p:txBody>
      </p:sp>
      <p:sp>
        <p:nvSpPr>
          <p:cNvPr id="4" name="Text Box 4"/>
          <p:cNvSpPr txBox="1">
            <a:spLocks noChangeArrowheads="1"/>
          </p:cNvSpPr>
          <p:nvPr/>
        </p:nvSpPr>
        <p:spPr bwMode="auto">
          <a:xfrm>
            <a:off x="2865504" y="1050055"/>
            <a:ext cx="5379648" cy="584775"/>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cs typeface="Calibri" pitchFamily="34" charset="0"/>
              </a:rPr>
              <a:t>Hur stort förtroende har du för Barsebäcksverket totalt sett - mycket stort, ganska stort, ganska litet eller mycket litet förtroende?</a:t>
            </a:r>
            <a:endParaRPr lang="sv-SE" sz="1600" b="0" i="1" dirty="0">
              <a:solidFill>
                <a:srgbClr val="333333"/>
              </a:solidFill>
              <a:cs typeface="Calibri" pitchFamily="34" charset="0"/>
            </a:endParaRPr>
          </a:p>
        </p:txBody>
      </p:sp>
      <p:graphicFrame>
        <p:nvGraphicFramePr>
          <p:cNvPr id="5" name="Object 3"/>
          <p:cNvGraphicFramePr>
            <a:graphicFrameLocks noChangeAspect="1"/>
          </p:cNvGraphicFramePr>
          <p:nvPr>
            <p:extLst>
              <p:ext uri="{D42A27DB-BD31-4B8C-83A1-F6EECF244321}">
                <p14:modId xmlns:p14="http://schemas.microsoft.com/office/powerpoint/2010/main" val="3786554770"/>
              </p:ext>
            </p:extLst>
          </p:nvPr>
        </p:nvGraphicFramePr>
        <p:xfrm>
          <a:off x="131226" y="1634154"/>
          <a:ext cx="10811364" cy="446376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Box 5"/>
          <p:cNvSpPr txBox="1">
            <a:spLocks noChangeArrowheads="1"/>
          </p:cNvSpPr>
          <p:nvPr/>
        </p:nvSpPr>
        <p:spPr bwMode="auto">
          <a:xfrm>
            <a:off x="1548408" y="1615152"/>
            <a:ext cx="437942" cy="253269"/>
          </a:xfrm>
          <a:prstGeom prst="rect">
            <a:avLst/>
          </a:prstGeom>
          <a:noFill/>
          <a:ln w="9525">
            <a:noFill/>
            <a:miter lim="800000"/>
            <a:headEnd/>
            <a:tailEnd/>
          </a:ln>
          <a:effectLst/>
        </p:spPr>
        <p:txBody>
          <a:bodyPr>
            <a:spAutoFit/>
          </a:bodyPr>
          <a:lstStyle/>
          <a:p>
            <a:pPr>
              <a:spcBef>
                <a:spcPct val="50000"/>
              </a:spcBef>
            </a:pPr>
            <a:r>
              <a:rPr lang="sv-SE" sz="1050" b="0" dirty="0">
                <a:solidFill>
                  <a:schemeClr val="bg2"/>
                </a:solidFill>
                <a:latin typeface="+mj-lt"/>
              </a:rPr>
              <a:t>%</a:t>
            </a:r>
            <a:endParaRPr lang="en-US" sz="1050" b="0" dirty="0">
              <a:solidFill>
                <a:schemeClr val="bg2"/>
              </a:solidFill>
              <a:latin typeface="+mj-lt"/>
            </a:endParaRPr>
          </a:p>
        </p:txBody>
      </p:sp>
      <p:sp>
        <p:nvSpPr>
          <p:cNvPr id="11" name="TextBox 10"/>
          <p:cNvSpPr txBox="1"/>
          <p:nvPr/>
        </p:nvSpPr>
        <p:spPr>
          <a:xfrm>
            <a:off x="2916560" y="5529539"/>
            <a:ext cx="1524211" cy="260944"/>
          </a:xfrm>
          <a:prstGeom prst="rect">
            <a:avLst/>
          </a:prstGeom>
          <a:solidFill>
            <a:schemeClr val="bg1">
              <a:lumMod val="95000"/>
            </a:schemeClr>
          </a:solidFill>
          <a:ln w="12700">
            <a:solidFill>
              <a:schemeClr val="bg1">
                <a:lumMod val="75000"/>
              </a:schemeClr>
            </a:solidFill>
          </a:ln>
          <a:effectLst/>
        </p:spPr>
        <p:txBody>
          <a:bodyPr wrap="square" rtlCol="0" anchor="ctr" anchorCtr="0">
            <a:spAutoFit/>
          </a:bodyPr>
          <a:lstStyle/>
          <a:p>
            <a:pPr lvl="0" algn="ctr">
              <a:spcBef>
                <a:spcPct val="50000"/>
              </a:spcBef>
            </a:pPr>
            <a:r>
              <a:rPr lang="sv-SE" sz="1100" dirty="0">
                <a:solidFill>
                  <a:srgbClr val="333333"/>
                </a:solidFill>
                <a:cs typeface="Calibri" pitchFamily="34" charset="0"/>
              </a:rPr>
              <a:t>Närområdet</a:t>
            </a:r>
            <a:endParaRPr lang="en-US" sz="1100" dirty="0">
              <a:solidFill>
                <a:srgbClr val="333333"/>
              </a:solidFill>
              <a:cs typeface="Calibri" pitchFamily="34" charset="0"/>
            </a:endParaRPr>
          </a:p>
        </p:txBody>
      </p:sp>
      <p:sp>
        <p:nvSpPr>
          <p:cNvPr id="12" name="TextBox 11"/>
          <p:cNvSpPr txBox="1"/>
          <p:nvPr/>
        </p:nvSpPr>
        <p:spPr>
          <a:xfrm>
            <a:off x="6372944" y="5503184"/>
            <a:ext cx="1524211" cy="260944"/>
          </a:xfrm>
          <a:prstGeom prst="rect">
            <a:avLst/>
          </a:prstGeom>
          <a:solidFill>
            <a:schemeClr val="bg1">
              <a:lumMod val="95000"/>
            </a:schemeClr>
          </a:solidFill>
          <a:ln w="12700">
            <a:solidFill>
              <a:schemeClr val="bg1">
                <a:lumMod val="75000"/>
              </a:schemeClr>
            </a:solidFill>
          </a:ln>
          <a:effectLst/>
        </p:spPr>
        <p:txBody>
          <a:bodyPr wrap="square" rtlCol="0" anchor="ctr" anchorCtr="0">
            <a:spAutoFit/>
          </a:bodyPr>
          <a:lstStyle/>
          <a:p>
            <a:pPr algn="ctr">
              <a:spcBef>
                <a:spcPct val="50000"/>
              </a:spcBef>
            </a:pPr>
            <a:r>
              <a:rPr lang="sv-SE" sz="1100" dirty="0">
                <a:solidFill>
                  <a:srgbClr val="333333"/>
                </a:solidFill>
                <a:cs typeface="Calibri" pitchFamily="34" charset="0"/>
              </a:rPr>
              <a:t>Skåne</a:t>
            </a:r>
            <a:endParaRPr lang="en-US" sz="1100" dirty="0">
              <a:solidFill>
                <a:srgbClr val="333333"/>
              </a:solidFill>
              <a:cs typeface="Calibri" pitchFamily="34" charset="0"/>
            </a:endParaRPr>
          </a:p>
        </p:txBody>
      </p:sp>
      <p:sp>
        <p:nvSpPr>
          <p:cNvPr id="10"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Samtliga 2019, 800 intervjuer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387138E1-C6B1-43EE-9512-E5D4DC39776B}" type="slidenum">
              <a:rPr lang="en-US" smtClean="0"/>
              <a:pPr>
                <a:defRPr/>
              </a:pPr>
              <a:t>27</a:t>
            </a:fld>
            <a:endParaRPr lang="en-US"/>
          </a:p>
        </p:txBody>
      </p:sp>
      <p:graphicFrame>
        <p:nvGraphicFramePr>
          <p:cNvPr id="9" name="Object 20"/>
          <p:cNvGraphicFramePr>
            <a:graphicFrameLocks noChangeAspect="1"/>
          </p:cNvGraphicFramePr>
          <p:nvPr>
            <p:extLst>
              <p:ext uri="{D42A27DB-BD31-4B8C-83A1-F6EECF244321}">
                <p14:modId xmlns:p14="http://schemas.microsoft.com/office/powerpoint/2010/main" val="1372910774"/>
              </p:ext>
            </p:extLst>
          </p:nvPr>
        </p:nvGraphicFramePr>
        <p:xfrm>
          <a:off x="746507" y="1604043"/>
          <a:ext cx="9756598" cy="4413097"/>
        </p:xfrm>
        <a:graphic>
          <a:graphicData uri="http://schemas.openxmlformats.org/drawingml/2006/chart">
            <c:chart xmlns:c="http://schemas.openxmlformats.org/drawingml/2006/chart" xmlns:r="http://schemas.openxmlformats.org/officeDocument/2006/relationships" r:id="rId2"/>
          </a:graphicData>
        </a:graphic>
      </p:graphicFrame>
      <p:sp>
        <p:nvSpPr>
          <p:cNvPr id="11" name="Title 1"/>
          <p:cNvSpPr>
            <a:spLocks noGrp="1"/>
          </p:cNvSpPr>
          <p:nvPr>
            <p:ph type="title"/>
          </p:nvPr>
        </p:nvSpPr>
        <p:spPr>
          <a:xfrm>
            <a:off x="558086" y="44337"/>
            <a:ext cx="10045542" cy="1140090"/>
          </a:xfrm>
        </p:spPr>
        <p:txBody>
          <a:bodyPr/>
          <a:lstStyle/>
          <a:p>
            <a:r>
              <a:rPr lang="sv-SE" dirty="0"/>
              <a:t>Begränsade skillnader med avseende på ålder</a:t>
            </a:r>
          </a:p>
        </p:txBody>
      </p:sp>
      <p:cxnSp>
        <p:nvCxnSpPr>
          <p:cNvPr id="10" name="Straight Connector 9"/>
          <p:cNvCxnSpPr/>
          <p:nvPr/>
        </p:nvCxnSpPr>
        <p:spPr bwMode="auto">
          <a:xfrm>
            <a:off x="570712" y="2414724"/>
            <a:ext cx="9623682" cy="0"/>
          </a:xfrm>
          <a:prstGeom prst="line">
            <a:avLst/>
          </a:prstGeom>
          <a:solidFill>
            <a:schemeClr val="accent1"/>
          </a:solidFill>
          <a:ln w="12700" cap="flat" cmpd="sng" algn="ctr">
            <a:solidFill>
              <a:schemeClr val="bg1">
                <a:lumMod val="65000"/>
              </a:schemeClr>
            </a:solidFill>
            <a:prstDash val="solid"/>
            <a:round/>
            <a:headEnd type="none" w="med" len="med"/>
            <a:tailEnd type="none" w="med" len="med"/>
          </a:ln>
          <a:effectLst/>
        </p:spPr>
      </p:cxnSp>
      <p:sp>
        <p:nvSpPr>
          <p:cNvPr id="12"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Närområdet, 350 intervjuer</a:t>
            </a:r>
          </a:p>
        </p:txBody>
      </p:sp>
      <p:sp>
        <p:nvSpPr>
          <p:cNvPr id="13" name="Text Box 4"/>
          <p:cNvSpPr txBox="1">
            <a:spLocks noChangeArrowheads="1"/>
          </p:cNvSpPr>
          <p:nvPr/>
        </p:nvSpPr>
        <p:spPr bwMode="auto">
          <a:xfrm>
            <a:off x="2865504" y="1050055"/>
            <a:ext cx="5379648" cy="584775"/>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cs typeface="Calibri" pitchFamily="34" charset="0"/>
              </a:rPr>
              <a:t>Hur stort förtroende har du för Barsebäcksverket totalt sett - mycket stort, ganska stort, ganska litet eller mycket litet förtroende?</a:t>
            </a:r>
            <a:endParaRPr lang="sv-SE" sz="1600" b="0" i="1" dirty="0">
              <a:solidFill>
                <a:srgbClr val="333333"/>
              </a:solidFill>
              <a:cs typeface="Calibri"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8086" y="116335"/>
            <a:ext cx="10045542" cy="980579"/>
          </a:xfrm>
        </p:spPr>
        <p:txBody>
          <a:bodyPr/>
          <a:lstStyle/>
          <a:p>
            <a:r>
              <a:rPr lang="sv-SE" dirty="0"/>
              <a:t>Mycket små förändringar</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28</a:t>
            </a:fld>
            <a:endParaRPr lang="en-US"/>
          </a:p>
        </p:txBody>
      </p:sp>
      <p:graphicFrame>
        <p:nvGraphicFramePr>
          <p:cNvPr id="8" name="Object 4"/>
          <p:cNvGraphicFramePr>
            <a:graphicFrameLocks noChangeAspect="1"/>
          </p:cNvGraphicFramePr>
          <p:nvPr>
            <p:extLst>
              <p:ext uri="{D42A27DB-BD31-4B8C-83A1-F6EECF244321}">
                <p14:modId xmlns:p14="http://schemas.microsoft.com/office/powerpoint/2010/main" val="710491459"/>
              </p:ext>
            </p:extLst>
          </p:nvPr>
        </p:nvGraphicFramePr>
        <p:xfrm>
          <a:off x="219123" y="1337354"/>
          <a:ext cx="10723467" cy="4740427"/>
        </p:xfrm>
        <a:graphic>
          <a:graphicData uri="http://schemas.openxmlformats.org/drawingml/2006/chart">
            <c:chart xmlns:c="http://schemas.openxmlformats.org/drawingml/2006/chart" xmlns:r="http://schemas.openxmlformats.org/officeDocument/2006/relationships" r:id="rId2"/>
          </a:graphicData>
        </a:graphic>
      </p:graphicFrame>
      <p:sp>
        <p:nvSpPr>
          <p:cNvPr id="15" name="Text Box 4"/>
          <p:cNvSpPr txBox="1">
            <a:spLocks noChangeArrowheads="1"/>
          </p:cNvSpPr>
          <p:nvPr/>
        </p:nvSpPr>
        <p:spPr bwMode="auto">
          <a:xfrm>
            <a:off x="1867794" y="5000411"/>
            <a:ext cx="5009206" cy="230244"/>
          </a:xfrm>
          <a:prstGeom prst="rect">
            <a:avLst/>
          </a:prstGeom>
          <a:noFill/>
          <a:ln w="9525">
            <a:noFill/>
            <a:miter lim="800000"/>
            <a:headEnd/>
            <a:tailEnd/>
          </a:ln>
        </p:spPr>
        <p:txBody>
          <a:bodyPr>
            <a:spAutoFit/>
          </a:bodyPr>
          <a:lstStyle/>
          <a:p>
            <a:pPr>
              <a:spcBef>
                <a:spcPct val="50000"/>
              </a:spcBef>
            </a:pPr>
            <a:r>
              <a:rPr lang="sv-SE" sz="900" b="1" dirty="0">
                <a:solidFill>
                  <a:srgbClr val="FF0000"/>
                </a:solidFill>
                <a:latin typeface="+mj-lt"/>
              </a:rPr>
              <a:t>Obs. Skalan</a:t>
            </a:r>
          </a:p>
        </p:txBody>
      </p:sp>
      <p:sp>
        <p:nvSpPr>
          <p:cNvPr id="13" name="TextBox 12"/>
          <p:cNvSpPr txBox="1"/>
          <p:nvPr/>
        </p:nvSpPr>
        <p:spPr>
          <a:xfrm>
            <a:off x="2054489" y="1836093"/>
            <a:ext cx="1582151" cy="260944"/>
          </a:xfrm>
          <a:prstGeom prst="rect">
            <a:avLst/>
          </a:prstGeom>
          <a:solidFill>
            <a:schemeClr val="bg1">
              <a:lumMod val="95000"/>
            </a:schemeClr>
          </a:solidFill>
          <a:ln w="22225">
            <a:solidFill>
              <a:schemeClr val="bg1">
                <a:lumMod val="85000"/>
              </a:schemeClr>
            </a:solidFill>
          </a:ln>
          <a:effectLst/>
        </p:spPr>
        <p:txBody>
          <a:bodyPr wrap="square" rtlCol="0" anchor="ctr" anchorCtr="0">
            <a:spAutoFit/>
          </a:bodyPr>
          <a:lstStyle/>
          <a:p>
            <a:pPr algn="ctr">
              <a:spcBef>
                <a:spcPct val="50000"/>
              </a:spcBef>
            </a:pPr>
            <a:r>
              <a:rPr lang="sv-SE" sz="1100" dirty="0">
                <a:solidFill>
                  <a:srgbClr val="333333"/>
                </a:solidFill>
                <a:cs typeface="Calibri" pitchFamily="34" charset="0"/>
              </a:rPr>
              <a:t>Medelvärde</a:t>
            </a:r>
            <a:endParaRPr lang="en-US" sz="1100" dirty="0">
              <a:solidFill>
                <a:srgbClr val="333333"/>
              </a:solidFill>
              <a:cs typeface="Calibri" pitchFamily="34" charset="0"/>
            </a:endParaRPr>
          </a:p>
        </p:txBody>
      </p:sp>
      <p:sp>
        <p:nvSpPr>
          <p:cNvPr id="16" name="TextBox 15"/>
          <p:cNvSpPr txBox="1"/>
          <p:nvPr/>
        </p:nvSpPr>
        <p:spPr>
          <a:xfrm>
            <a:off x="3735014" y="5718658"/>
            <a:ext cx="1582151" cy="260944"/>
          </a:xfrm>
          <a:prstGeom prst="rect">
            <a:avLst/>
          </a:prstGeom>
          <a:solidFill>
            <a:schemeClr val="bg1">
              <a:lumMod val="95000"/>
            </a:schemeClr>
          </a:solidFill>
          <a:ln w="12700">
            <a:solidFill>
              <a:schemeClr val="bg1">
                <a:lumMod val="75000"/>
              </a:schemeClr>
            </a:solidFill>
          </a:ln>
          <a:effectLst/>
        </p:spPr>
        <p:txBody>
          <a:bodyPr wrap="square" rtlCol="0" anchor="ctr" anchorCtr="0">
            <a:spAutoFit/>
          </a:bodyPr>
          <a:lstStyle/>
          <a:p>
            <a:pPr algn="ctr">
              <a:spcBef>
                <a:spcPct val="50000"/>
              </a:spcBef>
            </a:pPr>
            <a:r>
              <a:rPr lang="sv-SE" sz="1100" b="1" dirty="0">
                <a:solidFill>
                  <a:srgbClr val="333333"/>
                </a:solidFill>
                <a:cs typeface="Calibri" pitchFamily="34" charset="0"/>
              </a:rPr>
              <a:t>Närområdet</a:t>
            </a:r>
            <a:endParaRPr lang="en-US" sz="1100" b="1" dirty="0">
              <a:solidFill>
                <a:srgbClr val="333333"/>
              </a:solidFill>
              <a:cs typeface="Calibri" pitchFamily="34" charset="0"/>
            </a:endParaRPr>
          </a:p>
        </p:txBody>
      </p:sp>
      <p:sp>
        <p:nvSpPr>
          <p:cNvPr id="11"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Närområdet, 350 intervjuer</a:t>
            </a:r>
          </a:p>
        </p:txBody>
      </p:sp>
      <p:sp>
        <p:nvSpPr>
          <p:cNvPr id="17" name="Text Box 22"/>
          <p:cNvSpPr txBox="1">
            <a:spLocks noChangeArrowheads="1"/>
          </p:cNvSpPr>
          <p:nvPr/>
        </p:nvSpPr>
        <p:spPr bwMode="auto">
          <a:xfrm>
            <a:off x="2358421" y="1265530"/>
            <a:ext cx="6826224" cy="307777"/>
          </a:xfrm>
          <a:prstGeom prst="rect">
            <a:avLst/>
          </a:prstGeom>
          <a:noFill/>
          <a:ln w="9525">
            <a:noFill/>
            <a:miter lim="800000"/>
            <a:headEnd/>
            <a:tailEnd/>
          </a:ln>
        </p:spPr>
        <p:txBody>
          <a:bodyPr wrap="square">
            <a:spAutoFit/>
          </a:bodyPr>
          <a:lstStyle/>
          <a:p>
            <a:pPr algn="ctr">
              <a:spcBef>
                <a:spcPct val="50000"/>
              </a:spcBef>
            </a:pPr>
            <a:r>
              <a:rPr lang="sv-SE" sz="1400" b="1" dirty="0">
                <a:solidFill>
                  <a:srgbClr val="333333"/>
                </a:solidFill>
                <a:latin typeface="+mj-lt"/>
              </a:rPr>
              <a:t>1 = Mycket litet förtroende  &amp;  5 = Mycket stort förtroende</a:t>
            </a:r>
          </a:p>
        </p:txBody>
      </p:sp>
      <p:sp>
        <p:nvSpPr>
          <p:cNvPr id="18" name="Text Box 4"/>
          <p:cNvSpPr txBox="1">
            <a:spLocks noChangeArrowheads="1"/>
          </p:cNvSpPr>
          <p:nvPr/>
        </p:nvSpPr>
        <p:spPr bwMode="auto">
          <a:xfrm>
            <a:off x="307021" y="971997"/>
            <a:ext cx="10547671" cy="338554"/>
          </a:xfrm>
          <a:prstGeom prst="rect">
            <a:avLst/>
          </a:prstGeom>
          <a:noFill/>
          <a:ln w="9525">
            <a:noFill/>
            <a:miter lim="800000"/>
            <a:headEnd/>
            <a:tailEnd/>
          </a:ln>
          <a:effectLst/>
        </p:spPr>
        <p:txBody>
          <a:bodyPr wrap="square">
            <a:spAutoFit/>
          </a:bodyPr>
          <a:lstStyle/>
          <a:p>
            <a:pPr algn="ctr">
              <a:spcBef>
                <a:spcPct val="50000"/>
              </a:spcBef>
            </a:pPr>
            <a:r>
              <a:rPr lang="sv-SE" sz="1600" i="1" dirty="0"/>
              <a:t>Hur stort förtroende du har för Barsebäcksverket när det gäller...?</a:t>
            </a:r>
            <a:endParaRPr lang="sv-SE" sz="1600" b="0" i="1" dirty="0">
              <a:solidFill>
                <a:srgbClr val="333333"/>
              </a:solidFill>
              <a:cs typeface="Calibri"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44337"/>
            <a:ext cx="11161713" cy="1140090"/>
          </a:xfrm>
        </p:spPr>
        <p:txBody>
          <a:bodyPr/>
          <a:lstStyle/>
          <a:p>
            <a:r>
              <a:rPr lang="sv-SE" dirty="0"/>
              <a:t>Begränsade ålderskillnader</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29</a:t>
            </a:fld>
            <a:endParaRPr lang="en-US"/>
          </a:p>
        </p:txBody>
      </p:sp>
      <p:graphicFrame>
        <p:nvGraphicFramePr>
          <p:cNvPr id="5" name="Object 5"/>
          <p:cNvGraphicFramePr>
            <a:graphicFrameLocks noChangeAspect="1"/>
          </p:cNvGraphicFramePr>
          <p:nvPr>
            <p:extLst>
              <p:ext uri="{D42A27DB-BD31-4B8C-83A1-F6EECF244321}">
                <p14:modId xmlns:p14="http://schemas.microsoft.com/office/powerpoint/2010/main" val="2853086321"/>
              </p:ext>
            </p:extLst>
          </p:nvPr>
        </p:nvGraphicFramePr>
        <p:xfrm>
          <a:off x="720861" y="1562874"/>
          <a:ext cx="9747121" cy="4463767"/>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Box 22"/>
          <p:cNvSpPr txBox="1">
            <a:spLocks noChangeArrowheads="1"/>
          </p:cNvSpPr>
          <p:nvPr/>
        </p:nvSpPr>
        <p:spPr bwMode="auto">
          <a:xfrm>
            <a:off x="2358421" y="1265530"/>
            <a:ext cx="6826224" cy="307777"/>
          </a:xfrm>
          <a:prstGeom prst="rect">
            <a:avLst/>
          </a:prstGeom>
          <a:noFill/>
          <a:ln w="9525">
            <a:noFill/>
            <a:miter lim="800000"/>
            <a:headEnd/>
            <a:tailEnd/>
          </a:ln>
        </p:spPr>
        <p:txBody>
          <a:bodyPr wrap="square">
            <a:spAutoFit/>
          </a:bodyPr>
          <a:lstStyle/>
          <a:p>
            <a:pPr algn="ctr">
              <a:spcBef>
                <a:spcPct val="50000"/>
              </a:spcBef>
            </a:pPr>
            <a:r>
              <a:rPr lang="sv-SE" sz="1400" b="1" dirty="0">
                <a:solidFill>
                  <a:srgbClr val="333333"/>
                </a:solidFill>
                <a:latin typeface="+mj-lt"/>
              </a:rPr>
              <a:t>1 = Mycket litet förtroende  &amp;  5 = Mycket stort förtroende</a:t>
            </a:r>
          </a:p>
        </p:txBody>
      </p:sp>
      <p:sp>
        <p:nvSpPr>
          <p:cNvPr id="11" name="TextBox 10"/>
          <p:cNvSpPr txBox="1"/>
          <p:nvPr/>
        </p:nvSpPr>
        <p:spPr>
          <a:xfrm>
            <a:off x="1361788" y="1552828"/>
            <a:ext cx="1582151" cy="260944"/>
          </a:xfrm>
          <a:prstGeom prst="rect">
            <a:avLst/>
          </a:prstGeom>
          <a:solidFill>
            <a:schemeClr val="bg1">
              <a:lumMod val="95000"/>
            </a:schemeClr>
          </a:solidFill>
          <a:ln w="3175">
            <a:solidFill>
              <a:schemeClr val="bg1">
                <a:lumMod val="85000"/>
              </a:schemeClr>
            </a:solidFill>
          </a:ln>
          <a:effectLst/>
        </p:spPr>
        <p:txBody>
          <a:bodyPr wrap="square" rtlCol="0" anchor="ctr" anchorCtr="0">
            <a:spAutoFit/>
          </a:bodyPr>
          <a:lstStyle/>
          <a:p>
            <a:pPr algn="ctr">
              <a:spcBef>
                <a:spcPct val="50000"/>
              </a:spcBef>
            </a:pPr>
            <a:r>
              <a:rPr lang="sv-SE" sz="1100" dirty="0">
                <a:solidFill>
                  <a:srgbClr val="333333"/>
                </a:solidFill>
                <a:cs typeface="Calibri" pitchFamily="34" charset="0"/>
              </a:rPr>
              <a:t>Medelvärde</a:t>
            </a:r>
            <a:endParaRPr lang="en-US" sz="1100" dirty="0">
              <a:solidFill>
                <a:srgbClr val="333333"/>
              </a:solidFill>
              <a:cs typeface="Calibri" pitchFamily="34" charset="0"/>
            </a:endParaRPr>
          </a:p>
        </p:txBody>
      </p:sp>
      <p:sp>
        <p:nvSpPr>
          <p:cNvPr id="12" name="Text Box 4"/>
          <p:cNvSpPr txBox="1">
            <a:spLocks noChangeArrowheads="1"/>
          </p:cNvSpPr>
          <p:nvPr/>
        </p:nvSpPr>
        <p:spPr bwMode="auto">
          <a:xfrm>
            <a:off x="307021" y="971997"/>
            <a:ext cx="10547671" cy="338554"/>
          </a:xfrm>
          <a:prstGeom prst="rect">
            <a:avLst/>
          </a:prstGeom>
          <a:noFill/>
          <a:ln w="9525">
            <a:noFill/>
            <a:miter lim="800000"/>
            <a:headEnd/>
            <a:tailEnd/>
          </a:ln>
          <a:effectLst/>
        </p:spPr>
        <p:txBody>
          <a:bodyPr wrap="square">
            <a:spAutoFit/>
          </a:bodyPr>
          <a:lstStyle/>
          <a:p>
            <a:pPr algn="ctr">
              <a:spcBef>
                <a:spcPct val="50000"/>
              </a:spcBef>
            </a:pPr>
            <a:r>
              <a:rPr lang="sv-SE" sz="1600" i="1" dirty="0"/>
              <a:t>Hur stort förtroende du har för Barsebäcksverket när det gäller...?</a:t>
            </a:r>
            <a:endParaRPr lang="sv-SE" sz="1600" b="0" i="1" dirty="0">
              <a:solidFill>
                <a:srgbClr val="333333"/>
              </a:solidFill>
              <a:cs typeface="Calibri" pitchFamily="34" charset="0"/>
            </a:endParaRPr>
          </a:p>
        </p:txBody>
      </p:sp>
      <p:sp>
        <p:nvSpPr>
          <p:cNvPr id="13"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Närområdet, 350 intervjuer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EA87DBCD-7F35-4CB8-A9E0-074E2C334426}" type="slidenum">
              <a:rPr lang="en-US"/>
              <a:pPr>
                <a:defRPr/>
              </a:pPr>
              <a:t>3</a:t>
            </a:fld>
            <a:endParaRPr lang="en-US"/>
          </a:p>
        </p:txBody>
      </p:sp>
      <p:sp>
        <p:nvSpPr>
          <p:cNvPr id="28675" name="Rectangle 2"/>
          <p:cNvSpPr>
            <a:spLocks noGrp="1" noChangeArrowheads="1"/>
          </p:cNvSpPr>
          <p:nvPr>
            <p:ph type="title"/>
          </p:nvPr>
        </p:nvSpPr>
        <p:spPr/>
        <p:txBody>
          <a:bodyPr/>
          <a:lstStyle/>
          <a:p>
            <a:pPr eaLnBrk="1" hangingPunct="1"/>
            <a:r>
              <a:rPr lang="sv-SE"/>
              <a:t>Områdesindelning</a:t>
            </a:r>
            <a:endParaRPr lang="en-US"/>
          </a:p>
        </p:txBody>
      </p:sp>
      <p:sp>
        <p:nvSpPr>
          <p:cNvPr id="28676" name="Rectangle 3"/>
          <p:cNvSpPr>
            <a:spLocks noGrp="1" noChangeArrowheads="1"/>
          </p:cNvSpPr>
          <p:nvPr>
            <p:ph type="body" idx="1"/>
          </p:nvPr>
        </p:nvSpPr>
        <p:spPr>
          <a:xfrm>
            <a:off x="1980456" y="1409280"/>
            <a:ext cx="7272808" cy="4514439"/>
          </a:xfrm>
          <a:noFill/>
        </p:spPr>
        <p:txBody>
          <a:bodyPr/>
          <a:lstStyle/>
          <a:p>
            <a:pPr eaLnBrk="1" hangingPunct="1">
              <a:buFont typeface="Marlett" pitchFamily="2" charset="2"/>
              <a:buNone/>
            </a:pPr>
            <a:r>
              <a:rPr lang="sv-SE" sz="2000" b="1" dirty="0"/>
              <a:t>Närområdet</a:t>
            </a:r>
            <a:r>
              <a:rPr lang="sv-SE" dirty="0"/>
              <a:t> (350 intervjuer)</a:t>
            </a:r>
          </a:p>
          <a:p>
            <a:pPr eaLnBrk="1" hangingPunct="1">
              <a:buFont typeface="Marlett" pitchFamily="2" charset="2"/>
              <a:buNone/>
            </a:pPr>
            <a:r>
              <a:rPr lang="sv-SE" dirty="0"/>
              <a:t>	Löddeköpinge, Bjärred och Lomma tätorter</a:t>
            </a:r>
          </a:p>
          <a:p>
            <a:pPr eaLnBrk="1" hangingPunct="1">
              <a:buFont typeface="Marlett" pitchFamily="2" charset="2"/>
              <a:buNone/>
            </a:pPr>
            <a:r>
              <a:rPr lang="sv-SE" dirty="0"/>
              <a:t>	postställe 23401 – Lomma, Alnarp, Bjärred</a:t>
            </a:r>
          </a:p>
          <a:p>
            <a:pPr eaLnBrk="1" hangingPunct="1">
              <a:buFont typeface="Marlett" pitchFamily="2" charset="2"/>
              <a:buNone/>
            </a:pPr>
            <a:r>
              <a:rPr lang="sv-SE" dirty="0"/>
              <a:t>	postställe 24401 – Kävlinge, Barsebäck, Furulund, Löddeköpinge, </a:t>
            </a:r>
          </a:p>
          <a:p>
            <a:pPr eaLnBrk="1" hangingPunct="1">
              <a:buFont typeface="Marlett" pitchFamily="2" charset="2"/>
              <a:buNone/>
            </a:pPr>
            <a:r>
              <a:rPr lang="sv-SE" dirty="0"/>
              <a:t>	                            </a:t>
            </a:r>
            <a:r>
              <a:rPr lang="sv-SE" dirty="0" err="1"/>
              <a:t>Döjsebro</a:t>
            </a:r>
            <a:endParaRPr lang="sv-SE" dirty="0"/>
          </a:p>
          <a:p>
            <a:pPr eaLnBrk="1" hangingPunct="1">
              <a:buFont typeface="Marlett" pitchFamily="2" charset="2"/>
              <a:buNone/>
            </a:pPr>
            <a:r>
              <a:rPr lang="sv-SE" dirty="0"/>
              <a:t>	postnr 26171,26193 och 26194 – delar av Landskrona</a:t>
            </a:r>
          </a:p>
          <a:p>
            <a:pPr eaLnBrk="1" hangingPunct="1">
              <a:buFont typeface="Marlett" pitchFamily="2" charset="2"/>
              <a:buNone/>
            </a:pPr>
            <a:endParaRPr lang="sv-SE" dirty="0"/>
          </a:p>
          <a:p>
            <a:pPr eaLnBrk="1" hangingPunct="1">
              <a:buFont typeface="Marlett" pitchFamily="2" charset="2"/>
              <a:buNone/>
            </a:pPr>
            <a:endParaRPr lang="sv-SE" dirty="0"/>
          </a:p>
          <a:p>
            <a:pPr eaLnBrk="1" hangingPunct="1">
              <a:buFont typeface="Marlett" pitchFamily="2" charset="2"/>
              <a:buNone/>
            </a:pPr>
            <a:r>
              <a:rPr lang="sv-SE" sz="2000" b="1" dirty="0"/>
              <a:t>Övriga Skåne</a:t>
            </a:r>
            <a:r>
              <a:rPr lang="sv-SE" b="1" dirty="0"/>
              <a:t> </a:t>
            </a:r>
            <a:r>
              <a:rPr lang="sv-SE" dirty="0"/>
              <a:t>(450 intervjuer)</a:t>
            </a:r>
          </a:p>
          <a:p>
            <a:pPr eaLnBrk="1" hangingPunct="1">
              <a:buFont typeface="Marlett" pitchFamily="2" charset="2"/>
              <a:buNone/>
            </a:pPr>
            <a:r>
              <a:rPr lang="sv-SE" dirty="0"/>
              <a:t>	 Skåne län förutom närområdet</a:t>
            </a:r>
          </a:p>
          <a:p>
            <a:pPr eaLnBrk="1" hangingPunct="1">
              <a:buFont typeface="Marlett" pitchFamily="2" charset="2"/>
              <a:buNone/>
            </a:pPr>
            <a:endParaRPr lang="en-US" sz="1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314"/>
            <a:ext cx="11161713" cy="1140090"/>
          </a:xfrm>
        </p:spPr>
        <p:txBody>
          <a:bodyPr/>
          <a:lstStyle/>
          <a:p>
            <a:r>
              <a:rPr lang="sv-SE" dirty="0"/>
              <a:t>Ökat förtroende inom samtliga områden i Skåne</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30</a:t>
            </a:fld>
            <a:endParaRPr lang="en-US"/>
          </a:p>
        </p:txBody>
      </p:sp>
      <p:graphicFrame>
        <p:nvGraphicFramePr>
          <p:cNvPr id="8" name="Object 4"/>
          <p:cNvGraphicFramePr>
            <a:graphicFrameLocks noChangeAspect="1"/>
          </p:cNvGraphicFramePr>
          <p:nvPr>
            <p:extLst>
              <p:ext uri="{D42A27DB-BD31-4B8C-83A1-F6EECF244321}">
                <p14:modId xmlns:p14="http://schemas.microsoft.com/office/powerpoint/2010/main" val="954862263"/>
              </p:ext>
            </p:extLst>
          </p:nvPr>
        </p:nvGraphicFramePr>
        <p:xfrm>
          <a:off x="219123" y="1265529"/>
          <a:ext cx="10723467" cy="4740427"/>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Skåne</a:t>
            </a:r>
          </a:p>
        </p:txBody>
      </p:sp>
      <p:sp>
        <p:nvSpPr>
          <p:cNvPr id="11" name="Text Box 22"/>
          <p:cNvSpPr txBox="1">
            <a:spLocks noChangeArrowheads="1"/>
          </p:cNvSpPr>
          <p:nvPr/>
        </p:nvSpPr>
        <p:spPr bwMode="auto">
          <a:xfrm>
            <a:off x="2358421" y="1265530"/>
            <a:ext cx="6826224" cy="307777"/>
          </a:xfrm>
          <a:prstGeom prst="rect">
            <a:avLst/>
          </a:prstGeom>
          <a:noFill/>
          <a:ln w="9525">
            <a:noFill/>
            <a:miter lim="800000"/>
            <a:headEnd/>
            <a:tailEnd/>
          </a:ln>
        </p:spPr>
        <p:txBody>
          <a:bodyPr wrap="square">
            <a:spAutoFit/>
          </a:bodyPr>
          <a:lstStyle/>
          <a:p>
            <a:pPr algn="ctr">
              <a:spcBef>
                <a:spcPct val="50000"/>
              </a:spcBef>
            </a:pPr>
            <a:r>
              <a:rPr lang="sv-SE" sz="1400" b="1" dirty="0">
                <a:solidFill>
                  <a:srgbClr val="333333"/>
                </a:solidFill>
                <a:latin typeface="+mj-lt"/>
              </a:rPr>
              <a:t>1 = Mycket litet förtroende  &amp;  5 = Mycket stort förtroende</a:t>
            </a:r>
          </a:p>
        </p:txBody>
      </p:sp>
      <p:sp>
        <p:nvSpPr>
          <p:cNvPr id="18" name="Text Box 4"/>
          <p:cNvSpPr txBox="1">
            <a:spLocks noChangeArrowheads="1"/>
          </p:cNvSpPr>
          <p:nvPr/>
        </p:nvSpPr>
        <p:spPr bwMode="auto">
          <a:xfrm>
            <a:off x="307021" y="971997"/>
            <a:ext cx="10547671" cy="338554"/>
          </a:xfrm>
          <a:prstGeom prst="rect">
            <a:avLst/>
          </a:prstGeom>
          <a:noFill/>
          <a:ln w="9525">
            <a:noFill/>
            <a:miter lim="800000"/>
            <a:headEnd/>
            <a:tailEnd/>
          </a:ln>
          <a:effectLst/>
        </p:spPr>
        <p:txBody>
          <a:bodyPr wrap="square">
            <a:spAutoFit/>
          </a:bodyPr>
          <a:lstStyle/>
          <a:p>
            <a:pPr algn="ctr">
              <a:spcBef>
                <a:spcPct val="50000"/>
              </a:spcBef>
            </a:pPr>
            <a:r>
              <a:rPr lang="sv-SE" sz="1600" i="1" dirty="0"/>
              <a:t>Hur stort förtroende du har för Barsebäcksverket när det gäller...?</a:t>
            </a:r>
            <a:endParaRPr lang="sv-SE" sz="1600" b="0" i="1" dirty="0">
              <a:solidFill>
                <a:srgbClr val="333333"/>
              </a:solidFill>
              <a:cs typeface="Calibri" pitchFamily="34" charset="0"/>
            </a:endParaRPr>
          </a:p>
        </p:txBody>
      </p:sp>
      <p:sp>
        <p:nvSpPr>
          <p:cNvPr id="19" name="TextBox 18"/>
          <p:cNvSpPr txBox="1"/>
          <p:nvPr/>
        </p:nvSpPr>
        <p:spPr>
          <a:xfrm>
            <a:off x="2054489" y="1836093"/>
            <a:ext cx="1582151" cy="260944"/>
          </a:xfrm>
          <a:prstGeom prst="rect">
            <a:avLst/>
          </a:prstGeom>
          <a:solidFill>
            <a:schemeClr val="bg1">
              <a:lumMod val="95000"/>
            </a:schemeClr>
          </a:solidFill>
          <a:ln w="22225">
            <a:solidFill>
              <a:schemeClr val="bg1">
                <a:lumMod val="85000"/>
              </a:schemeClr>
            </a:solidFill>
          </a:ln>
          <a:effectLst/>
        </p:spPr>
        <p:txBody>
          <a:bodyPr wrap="square" rtlCol="0" anchor="ctr" anchorCtr="0">
            <a:spAutoFit/>
          </a:bodyPr>
          <a:lstStyle/>
          <a:p>
            <a:pPr algn="ctr">
              <a:spcBef>
                <a:spcPct val="50000"/>
              </a:spcBef>
            </a:pPr>
            <a:r>
              <a:rPr lang="sv-SE" sz="1100" dirty="0">
                <a:solidFill>
                  <a:srgbClr val="333333"/>
                </a:solidFill>
                <a:cs typeface="Calibri" pitchFamily="34" charset="0"/>
              </a:rPr>
              <a:t>Medelvärde</a:t>
            </a:r>
            <a:endParaRPr lang="en-US" sz="1100" dirty="0">
              <a:solidFill>
                <a:srgbClr val="333333"/>
              </a:solidFill>
              <a:cs typeface="Calibri" pitchFamily="34" charset="0"/>
            </a:endParaRPr>
          </a:p>
        </p:txBody>
      </p:sp>
      <p:sp>
        <p:nvSpPr>
          <p:cNvPr id="20" name="Text Box 4"/>
          <p:cNvSpPr txBox="1">
            <a:spLocks noChangeArrowheads="1"/>
          </p:cNvSpPr>
          <p:nvPr/>
        </p:nvSpPr>
        <p:spPr bwMode="auto">
          <a:xfrm>
            <a:off x="1867794" y="5000411"/>
            <a:ext cx="5009206" cy="230244"/>
          </a:xfrm>
          <a:prstGeom prst="rect">
            <a:avLst/>
          </a:prstGeom>
          <a:noFill/>
          <a:ln w="9525">
            <a:noFill/>
            <a:miter lim="800000"/>
            <a:headEnd/>
            <a:tailEnd/>
          </a:ln>
        </p:spPr>
        <p:txBody>
          <a:bodyPr>
            <a:spAutoFit/>
          </a:bodyPr>
          <a:lstStyle/>
          <a:p>
            <a:pPr>
              <a:spcBef>
                <a:spcPct val="50000"/>
              </a:spcBef>
            </a:pPr>
            <a:r>
              <a:rPr lang="sv-SE" sz="900" b="1" dirty="0">
                <a:solidFill>
                  <a:srgbClr val="FF0000"/>
                </a:solidFill>
                <a:latin typeface="+mj-lt"/>
              </a:rPr>
              <a:t>Obs. Skalan</a:t>
            </a:r>
          </a:p>
        </p:txBody>
      </p:sp>
      <p:sp>
        <p:nvSpPr>
          <p:cNvPr id="21" name="TextBox 20"/>
          <p:cNvSpPr txBox="1"/>
          <p:nvPr/>
        </p:nvSpPr>
        <p:spPr>
          <a:xfrm>
            <a:off x="3735014" y="5718658"/>
            <a:ext cx="1582151" cy="260944"/>
          </a:xfrm>
          <a:prstGeom prst="rect">
            <a:avLst/>
          </a:prstGeom>
          <a:solidFill>
            <a:schemeClr val="bg1">
              <a:lumMod val="95000"/>
            </a:schemeClr>
          </a:solidFill>
          <a:ln w="12700">
            <a:solidFill>
              <a:schemeClr val="bg1">
                <a:lumMod val="75000"/>
              </a:schemeClr>
            </a:solidFill>
          </a:ln>
          <a:effectLst/>
        </p:spPr>
        <p:txBody>
          <a:bodyPr wrap="square" rtlCol="0" anchor="ctr" anchorCtr="0">
            <a:spAutoFit/>
          </a:bodyPr>
          <a:lstStyle/>
          <a:p>
            <a:pPr algn="ctr">
              <a:spcBef>
                <a:spcPct val="50000"/>
              </a:spcBef>
            </a:pPr>
            <a:r>
              <a:rPr lang="sv-SE" sz="1100" b="1" dirty="0">
                <a:solidFill>
                  <a:srgbClr val="333333"/>
                </a:solidFill>
                <a:cs typeface="Calibri" pitchFamily="34" charset="0"/>
              </a:rPr>
              <a:t>Skåne</a:t>
            </a:r>
            <a:endParaRPr lang="en-US" sz="1100" b="1" dirty="0">
              <a:solidFill>
                <a:srgbClr val="333333"/>
              </a:solidFill>
              <a:cs typeface="Calibri"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799B104B-D8A0-46D2-B6A7-A719B33009F4}" type="slidenum">
              <a:rPr lang="en-US" smtClean="0"/>
              <a:pPr>
                <a:defRPr/>
              </a:pPr>
              <a:t>31</a:t>
            </a:fld>
            <a:endParaRPr lang="en-US" dirty="0"/>
          </a:p>
        </p:txBody>
      </p:sp>
      <p:sp>
        <p:nvSpPr>
          <p:cNvPr id="3" name="Title 2"/>
          <p:cNvSpPr>
            <a:spLocks noGrp="1"/>
          </p:cNvSpPr>
          <p:nvPr>
            <p:ph type="title"/>
          </p:nvPr>
        </p:nvSpPr>
        <p:spPr/>
        <p:txBody>
          <a:bodyPr/>
          <a:lstStyle/>
          <a:p>
            <a:r>
              <a:rPr lang="sv-SE" dirty="0"/>
              <a:t>Information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9A01147F-9D4C-4E10-9D5A-6BCEF2722B23}" type="slidenum">
              <a:rPr lang="en-US"/>
              <a:pPr>
                <a:defRPr/>
              </a:pPr>
              <a:t>32</a:t>
            </a:fld>
            <a:endParaRPr lang="en-US"/>
          </a:p>
        </p:txBody>
      </p:sp>
      <p:sp>
        <p:nvSpPr>
          <p:cNvPr id="37891" name="Rectangle 2"/>
          <p:cNvSpPr>
            <a:spLocks noGrp="1" noChangeArrowheads="1"/>
          </p:cNvSpPr>
          <p:nvPr>
            <p:ph type="title"/>
          </p:nvPr>
        </p:nvSpPr>
        <p:spPr/>
        <p:txBody>
          <a:bodyPr/>
          <a:lstStyle/>
          <a:p>
            <a:pPr eaLnBrk="1" hangingPunct="1"/>
            <a:r>
              <a:rPr lang="sv-SE" dirty="0"/>
              <a:t>Informationskanaler</a:t>
            </a:r>
            <a:endParaRPr lang="en-US" dirty="0"/>
          </a:p>
        </p:txBody>
      </p:sp>
      <p:sp>
        <p:nvSpPr>
          <p:cNvPr id="37892" name="Rectangle 3"/>
          <p:cNvSpPr>
            <a:spLocks noGrp="1" noChangeArrowheads="1"/>
          </p:cNvSpPr>
          <p:nvPr>
            <p:ph type="body" idx="1"/>
          </p:nvPr>
        </p:nvSpPr>
        <p:spPr>
          <a:xfrm>
            <a:off x="1064855" y="1184426"/>
            <a:ext cx="9001000" cy="5207993"/>
          </a:xfrm>
          <a:noFill/>
        </p:spPr>
        <p:txBody>
          <a:bodyPr numCol="2" spcCol="360000"/>
          <a:lstStyle/>
          <a:p>
            <a:pPr eaLnBrk="1" hangingPunct="1"/>
            <a:r>
              <a:rPr lang="sv-SE" b="1" dirty="0"/>
              <a:t>Massmedia ökar åter i betydelse </a:t>
            </a:r>
          </a:p>
          <a:p>
            <a:pPr lvl="1" eaLnBrk="1" hangingPunct="1"/>
            <a:r>
              <a:rPr lang="sv-SE" dirty="0"/>
              <a:t>Massmedia har åter intagit förstaplatsen när det gäller hur man tagit del av information om Barsebäcksverket. En knapp majoritet av de närboende har under de två senaste åren tagit del av sådan information. I hela Skåne gäller det för knappt hälften.</a:t>
            </a:r>
          </a:p>
          <a:p>
            <a:pPr lvl="1" eaLnBrk="1" hangingPunct="1"/>
            <a:r>
              <a:rPr lang="sv-SE" sz="1400" dirty="0"/>
              <a:t>I näro</a:t>
            </a:r>
            <a:r>
              <a:rPr lang="sv-SE" dirty="0"/>
              <a:t>mrådet tar man i stor utsträckning del av information även direkt från Barsebäcksverket. (35%). Detsamma gäller för relativt få (8%) i Skåne som helhet. </a:t>
            </a:r>
          </a:p>
          <a:p>
            <a:pPr lvl="1" eaLnBrk="1" hangingPunct="1"/>
            <a:r>
              <a:rPr lang="sv-SE" sz="1400" dirty="0"/>
              <a:t>I båda områdena är det också få som tar del av information om verket via myndigheter, miljöorganisationer och andra källor, dock mer i närområdet än i Skåne i stort. </a:t>
            </a:r>
          </a:p>
          <a:p>
            <a:pPr marL="342900" lvl="1" indent="-342900" eaLnBrk="1" hangingPunct="1"/>
            <a:endParaRPr lang="sv-SE" sz="1600" b="1" dirty="0">
              <a:ea typeface="+mn-ea"/>
              <a:cs typeface="+mn-cs"/>
            </a:endParaRPr>
          </a:p>
          <a:p>
            <a:pPr eaLnBrk="1" hangingPunct="1"/>
            <a:r>
              <a:rPr lang="sv-SE" b="1" dirty="0"/>
              <a:t>  Sociala medier en viktig källa</a:t>
            </a:r>
          </a:p>
          <a:p>
            <a:pPr lvl="1" eaLnBrk="1" hangingPunct="1"/>
            <a:r>
              <a:rPr lang="sv-SE" dirty="0"/>
              <a:t>Totalt är det ungefär en av tre som tagit del av information om Barsebäcksverket i sociala medier.</a:t>
            </a:r>
          </a:p>
          <a:p>
            <a:pPr lvl="1" eaLnBrk="1" hangingPunct="1"/>
            <a:r>
              <a:rPr lang="sv-SE" dirty="0"/>
              <a:t>Det gäller såväl i sociala medier som i Skåne i stort.</a:t>
            </a:r>
          </a:p>
          <a:p>
            <a:pPr eaLnBrk="1" hangingPunct="1"/>
            <a:r>
              <a:rPr lang="sv-SE" b="1" dirty="0"/>
              <a:t>Ökat förtroende för informationen från Barsebäcksverket</a:t>
            </a:r>
          </a:p>
          <a:p>
            <a:pPr lvl="1" eaLnBrk="1" hangingPunct="1"/>
            <a:r>
              <a:rPr lang="sv-SE" dirty="0"/>
              <a:t>Efter en tydlig nedgång i förtroendet för informationen från Barsebäcksverket 2017 ökar nu förtroendet i Skåne på nytt.</a:t>
            </a:r>
          </a:p>
          <a:p>
            <a:pPr lvl="1" eaLnBrk="1" hangingPunct="1"/>
            <a:r>
              <a:rPr lang="sv-SE" dirty="0"/>
              <a:t>En av fyra har lågt förtroende. Det är den lägsta andelen sedan 2005.</a:t>
            </a:r>
          </a:p>
          <a:p>
            <a:pPr lvl="1" eaLnBrk="1" hangingPunct="1"/>
            <a:r>
              <a:rPr lang="sv-SE" dirty="0"/>
              <a:t>I närområdet är det en av sex som har lågt förtroende, även det en viss förbättring sedan 2017.</a:t>
            </a:r>
          </a:p>
          <a:p>
            <a:pPr lvl="1" eaLnBrk="1" hangingPunct="1"/>
            <a:r>
              <a:rPr lang="sv-SE" dirty="0"/>
              <a:t>Liksom tidigare är tvivlen på information störst bland yngre.</a:t>
            </a:r>
          </a:p>
          <a:p>
            <a:pPr eaLnBrk="1" hangingPunct="1"/>
            <a:endParaRPr lang="sv-SE" dirty="0"/>
          </a:p>
          <a:p>
            <a:pPr eaLnBrk="1" hangingPunct="1"/>
            <a:r>
              <a:rPr lang="sv-SE" b="1" dirty="0"/>
              <a:t>Nu i paritet med myndigheterna</a:t>
            </a:r>
          </a:p>
          <a:p>
            <a:pPr lvl="1" eaLnBrk="1" hangingPunct="1"/>
            <a:r>
              <a:rPr lang="sv-SE" dirty="0"/>
              <a:t>Under vissa år har förtroendet för informationen från myndigheterna varit högst i närområdet. Under andra år har det varit högst för Barsebäcksverket. Nu är de båda källorna helt i paritet med varandra.</a:t>
            </a:r>
          </a:p>
          <a:p>
            <a:pPr lvl="1" eaLnBrk="1" hangingPunct="1"/>
            <a:r>
              <a:rPr lang="sv-SE" dirty="0"/>
              <a:t>I Skåne som helhet behåller myndigheterna ungefär samma försprång i förtroendet som i förra mätningen.  </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9A01147F-9D4C-4E10-9D5A-6BCEF2722B23}" type="slidenum">
              <a:rPr lang="en-US"/>
              <a:pPr>
                <a:defRPr/>
              </a:pPr>
              <a:t>33</a:t>
            </a:fld>
            <a:endParaRPr lang="en-US"/>
          </a:p>
        </p:txBody>
      </p:sp>
      <p:sp>
        <p:nvSpPr>
          <p:cNvPr id="37891" name="Rectangle 2"/>
          <p:cNvSpPr>
            <a:spLocks noGrp="1" noChangeArrowheads="1"/>
          </p:cNvSpPr>
          <p:nvPr>
            <p:ph type="title"/>
          </p:nvPr>
        </p:nvSpPr>
        <p:spPr/>
        <p:txBody>
          <a:bodyPr/>
          <a:lstStyle/>
          <a:p>
            <a:pPr eaLnBrk="1" hangingPunct="1"/>
            <a:r>
              <a:rPr lang="sv-SE" dirty="0"/>
              <a:t>Ytterligare information</a:t>
            </a:r>
            <a:endParaRPr lang="en-US" dirty="0"/>
          </a:p>
        </p:txBody>
      </p:sp>
      <p:sp>
        <p:nvSpPr>
          <p:cNvPr id="37892" name="Rectangle 3"/>
          <p:cNvSpPr>
            <a:spLocks noGrp="1" noChangeArrowheads="1"/>
          </p:cNvSpPr>
          <p:nvPr>
            <p:ph type="body" idx="1"/>
          </p:nvPr>
        </p:nvSpPr>
        <p:spPr>
          <a:xfrm>
            <a:off x="1044352" y="1188021"/>
            <a:ext cx="9001000" cy="4104323"/>
          </a:xfrm>
          <a:noFill/>
        </p:spPr>
        <p:txBody>
          <a:bodyPr numCol="2" spcCol="360000"/>
          <a:lstStyle/>
          <a:p>
            <a:pPr eaLnBrk="1" hangingPunct="1"/>
            <a:r>
              <a:rPr lang="sv-SE" b="1" dirty="0"/>
              <a:t>Tydlig efterfrågan på mer information</a:t>
            </a:r>
            <a:endParaRPr lang="sv-SE" dirty="0"/>
          </a:p>
          <a:p>
            <a:pPr marL="742950" lvl="2" indent="-342900" eaLnBrk="1" hangingPunct="1"/>
            <a:r>
              <a:rPr lang="sv-SE" sz="1400" dirty="0"/>
              <a:t>En majoritet i närområdet är intresserade av mer information om rivningen av Barsebäcksverket. Detsamma gäller knappt hälften i Skåne.</a:t>
            </a:r>
          </a:p>
          <a:p>
            <a:pPr marL="742950" lvl="2" indent="-342900" eaLnBrk="1" hangingPunct="1"/>
            <a:r>
              <a:rPr lang="sv-SE" sz="1400" dirty="0"/>
              <a:t>Intresset för mer information har minskat något sedan 2017, men det finns alltjämt </a:t>
            </a:r>
            <a:r>
              <a:rPr lang="sv-SE" sz="1400"/>
              <a:t>ett tydligt </a:t>
            </a:r>
            <a:r>
              <a:rPr lang="sv-SE" sz="1400" dirty="0"/>
              <a:t>informationsbehov.</a:t>
            </a:r>
          </a:p>
          <a:p>
            <a:pPr marL="742950" lvl="2" indent="-342900" eaLnBrk="1" hangingPunct="1"/>
            <a:endParaRPr lang="sv-SE" b="1" dirty="0"/>
          </a:p>
          <a:p>
            <a:pPr eaLnBrk="1" hangingPunct="1"/>
            <a:r>
              <a:rPr lang="sv-SE" b="1" dirty="0"/>
              <a:t>Rivningen och avfallshanteringen prioriterade</a:t>
            </a:r>
          </a:p>
          <a:p>
            <a:pPr marL="742950" lvl="2" indent="-342900" eaLnBrk="1" hangingPunct="1"/>
            <a:r>
              <a:rPr lang="sv-SE" sz="1400" dirty="0"/>
              <a:t>Som tidigare är det främst rivningen och avfallshanteringen man vill veta mer om.</a:t>
            </a:r>
          </a:p>
          <a:p>
            <a:pPr marL="742950" lvl="2" indent="-342900" eaLnBrk="1" hangingPunct="1"/>
            <a:endParaRPr lang="sv-SE" sz="1400" dirty="0"/>
          </a:p>
          <a:p>
            <a:pPr marL="342900" lvl="1" indent="-342900" eaLnBrk="1" hangingPunct="1"/>
            <a:endParaRPr lang="sv-SE" sz="1600" b="1" dirty="0">
              <a:ea typeface="+mn-ea"/>
              <a:cs typeface="+mn-cs"/>
            </a:endParaRPr>
          </a:p>
          <a:p>
            <a:pPr marL="342900" lvl="1" indent="-342900" eaLnBrk="1" hangingPunct="1"/>
            <a:endParaRPr lang="sv-SE" sz="1600" b="1" dirty="0">
              <a:ea typeface="+mn-ea"/>
              <a:cs typeface="+mn-cs"/>
            </a:endParaRPr>
          </a:p>
          <a:p>
            <a:pPr marL="342900" lvl="1" indent="-342900" eaLnBrk="1" hangingPunct="1"/>
            <a:r>
              <a:rPr lang="sv-SE" sz="1600" b="1" dirty="0">
                <a:ea typeface="+mn-ea"/>
                <a:cs typeface="+mn-cs"/>
              </a:rPr>
              <a:t>Hemsidan central</a:t>
            </a:r>
          </a:p>
          <a:p>
            <a:pPr marL="742950" lvl="2" indent="-342900" eaLnBrk="1" hangingPunct="1"/>
            <a:r>
              <a:rPr lang="sv-SE" sz="1400" dirty="0"/>
              <a:t>Bland dem som vill ha mer information är hemsidan central för fyra av tio i Skåne och en av tre i närområdet.</a:t>
            </a:r>
          </a:p>
          <a:p>
            <a:pPr marL="742950" lvl="2" indent="-342900" eaLnBrk="1" hangingPunct="1"/>
            <a:r>
              <a:rPr lang="sv-SE" sz="1400" dirty="0"/>
              <a:t>Även möjlighet att besöka verket och en utställning är relativt efterfrågade.</a:t>
            </a:r>
          </a:p>
          <a:p>
            <a:pPr marL="742950" lvl="2" indent="-342900" eaLnBrk="1" hangingPunct="1"/>
            <a:r>
              <a:rPr lang="sv-SE" sz="1400" dirty="0"/>
              <a:t>Informationen kan dock ges på många sätt och en majoritet efterfrågar även andra källor.	</a:t>
            </a:r>
          </a:p>
          <a:p>
            <a:pPr marL="742950" lvl="2" indent="-342900" eaLnBrk="1" hangingPunct="1">
              <a:buNone/>
            </a:pPr>
            <a:endParaRPr lang="sv-SE" sz="1400" dirty="0"/>
          </a:p>
          <a:p>
            <a:pPr marL="742950" lvl="2" indent="-342900" eaLnBrk="1" hangingPunct="1">
              <a:buNone/>
            </a:pPr>
            <a:endParaRPr lang="sv-SE" sz="1400" dirty="0"/>
          </a:p>
          <a:p>
            <a:pPr marL="742950" lvl="2" indent="-342900" eaLnBrk="1" hangingPunct="1">
              <a:buNone/>
            </a:pPr>
            <a:endParaRPr lang="sv-SE" sz="1400" dirty="0"/>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Åter fler som tagit del av informationen via massmedia</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34</a:t>
            </a:fld>
            <a:endParaRPr lang="en-US"/>
          </a:p>
        </p:txBody>
      </p:sp>
      <p:graphicFrame>
        <p:nvGraphicFramePr>
          <p:cNvPr id="8" name="Object 4"/>
          <p:cNvGraphicFramePr>
            <a:graphicFrameLocks noChangeAspect="1"/>
          </p:cNvGraphicFramePr>
          <p:nvPr>
            <p:extLst>
              <p:ext uri="{D42A27DB-BD31-4B8C-83A1-F6EECF244321}">
                <p14:modId xmlns:p14="http://schemas.microsoft.com/office/powerpoint/2010/main" val="1875685188"/>
              </p:ext>
            </p:extLst>
          </p:nvPr>
        </p:nvGraphicFramePr>
        <p:xfrm>
          <a:off x="219123" y="1193706"/>
          <a:ext cx="10723467" cy="4740427"/>
        </p:xfrm>
        <a:graphic>
          <a:graphicData uri="http://schemas.openxmlformats.org/drawingml/2006/chart">
            <c:chart xmlns:c="http://schemas.openxmlformats.org/drawingml/2006/chart" xmlns:r="http://schemas.openxmlformats.org/officeDocument/2006/relationships" r:id="rId2"/>
          </a:graphicData>
        </a:graphic>
      </p:graphicFrame>
      <p:sp>
        <p:nvSpPr>
          <p:cNvPr id="15" name="Text Box 4"/>
          <p:cNvSpPr txBox="1">
            <a:spLocks noChangeArrowheads="1"/>
          </p:cNvSpPr>
          <p:nvPr/>
        </p:nvSpPr>
        <p:spPr bwMode="auto">
          <a:xfrm>
            <a:off x="307021" y="1012341"/>
            <a:ext cx="10547671" cy="338554"/>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cs typeface="Calibri" pitchFamily="34" charset="0"/>
              </a:rPr>
              <a:t>Har du under de senaste två åren tagit del av någon information om Barsebäcksverket från…?</a:t>
            </a:r>
            <a:endParaRPr lang="sv-SE" sz="1600" b="0" i="1" dirty="0">
              <a:solidFill>
                <a:srgbClr val="333333"/>
              </a:solidFill>
              <a:cs typeface="Calibri" pitchFamily="34" charset="0"/>
            </a:endParaRPr>
          </a:p>
        </p:txBody>
      </p:sp>
      <p:sp>
        <p:nvSpPr>
          <p:cNvPr id="9" name="TextBox 8"/>
          <p:cNvSpPr txBox="1"/>
          <p:nvPr/>
        </p:nvSpPr>
        <p:spPr>
          <a:xfrm>
            <a:off x="4070713" y="5718658"/>
            <a:ext cx="1582151" cy="260944"/>
          </a:xfrm>
          <a:prstGeom prst="rect">
            <a:avLst/>
          </a:prstGeom>
          <a:solidFill>
            <a:schemeClr val="bg1">
              <a:lumMod val="95000"/>
            </a:schemeClr>
          </a:solidFill>
          <a:ln w="12700">
            <a:solidFill>
              <a:schemeClr val="bg1">
                <a:lumMod val="75000"/>
              </a:schemeClr>
            </a:solidFill>
          </a:ln>
          <a:effectLst/>
        </p:spPr>
        <p:txBody>
          <a:bodyPr wrap="square" rtlCol="0" anchor="ctr" anchorCtr="0">
            <a:spAutoFit/>
          </a:bodyPr>
          <a:lstStyle/>
          <a:p>
            <a:pPr algn="ctr">
              <a:spcBef>
                <a:spcPct val="50000"/>
              </a:spcBef>
            </a:pPr>
            <a:r>
              <a:rPr lang="sv-SE" sz="1100" b="1" dirty="0">
                <a:solidFill>
                  <a:srgbClr val="333333"/>
                </a:solidFill>
                <a:cs typeface="Calibri" pitchFamily="34" charset="0"/>
              </a:rPr>
              <a:t>Närområdet</a:t>
            </a:r>
            <a:endParaRPr lang="en-US" sz="1100" b="1" dirty="0">
              <a:solidFill>
                <a:srgbClr val="333333"/>
              </a:solidFill>
              <a:cs typeface="Calibri" pitchFamily="34" charset="0"/>
            </a:endParaRPr>
          </a:p>
        </p:txBody>
      </p:sp>
      <p:sp>
        <p:nvSpPr>
          <p:cNvPr id="11"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Närområdet</a:t>
            </a:r>
          </a:p>
        </p:txBody>
      </p:sp>
      <p:sp>
        <p:nvSpPr>
          <p:cNvPr id="10" name="Text Box 5"/>
          <p:cNvSpPr txBox="1">
            <a:spLocks noChangeArrowheads="1"/>
          </p:cNvSpPr>
          <p:nvPr/>
        </p:nvSpPr>
        <p:spPr bwMode="auto">
          <a:xfrm>
            <a:off x="1182474" y="1548061"/>
            <a:ext cx="437942" cy="253269"/>
          </a:xfrm>
          <a:prstGeom prst="rect">
            <a:avLst/>
          </a:prstGeom>
          <a:noFill/>
          <a:ln w="9525">
            <a:noFill/>
            <a:miter lim="800000"/>
            <a:headEnd/>
            <a:tailEnd/>
          </a:ln>
          <a:effectLst/>
        </p:spPr>
        <p:txBody>
          <a:bodyPr>
            <a:spAutoFit/>
          </a:bodyPr>
          <a:lstStyle/>
          <a:p>
            <a:pPr>
              <a:spcBef>
                <a:spcPct val="50000"/>
              </a:spcBef>
            </a:pPr>
            <a:r>
              <a:rPr lang="sv-SE" sz="1050" b="0" dirty="0">
                <a:solidFill>
                  <a:schemeClr val="bg2"/>
                </a:solidFill>
                <a:latin typeface="Verdana" pitchFamily="34" charset="0"/>
              </a:rPr>
              <a:t>%</a:t>
            </a:r>
            <a:endParaRPr lang="en-US" sz="1050" b="0" dirty="0">
              <a:solidFill>
                <a:schemeClr val="bg2"/>
              </a:solidFill>
              <a:latin typeface="Verdana"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Tydlig ökning för information via massmedia</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35</a:t>
            </a:fld>
            <a:endParaRPr lang="en-US"/>
          </a:p>
        </p:txBody>
      </p:sp>
      <p:graphicFrame>
        <p:nvGraphicFramePr>
          <p:cNvPr id="8" name="Object 4"/>
          <p:cNvGraphicFramePr>
            <a:graphicFrameLocks noChangeAspect="1"/>
          </p:cNvGraphicFramePr>
          <p:nvPr>
            <p:extLst>
              <p:ext uri="{D42A27DB-BD31-4B8C-83A1-F6EECF244321}">
                <p14:modId xmlns:p14="http://schemas.microsoft.com/office/powerpoint/2010/main" val="4236361230"/>
              </p:ext>
            </p:extLst>
          </p:nvPr>
        </p:nvGraphicFramePr>
        <p:xfrm>
          <a:off x="219123" y="1193706"/>
          <a:ext cx="10723467" cy="4740427"/>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p:cNvSpPr txBox="1"/>
          <p:nvPr/>
        </p:nvSpPr>
        <p:spPr>
          <a:xfrm>
            <a:off x="4070713" y="5718658"/>
            <a:ext cx="1582151" cy="260944"/>
          </a:xfrm>
          <a:prstGeom prst="rect">
            <a:avLst/>
          </a:prstGeom>
          <a:solidFill>
            <a:schemeClr val="bg1">
              <a:lumMod val="95000"/>
            </a:schemeClr>
          </a:solidFill>
          <a:ln w="12700">
            <a:solidFill>
              <a:schemeClr val="bg1">
                <a:lumMod val="75000"/>
              </a:schemeClr>
            </a:solidFill>
          </a:ln>
          <a:effectLst/>
        </p:spPr>
        <p:txBody>
          <a:bodyPr wrap="square" rtlCol="0" anchor="ctr" anchorCtr="0">
            <a:spAutoFit/>
          </a:bodyPr>
          <a:lstStyle/>
          <a:p>
            <a:pPr algn="ctr">
              <a:spcBef>
                <a:spcPct val="50000"/>
              </a:spcBef>
            </a:pPr>
            <a:r>
              <a:rPr lang="sv-SE" sz="1100" b="1" dirty="0">
                <a:solidFill>
                  <a:srgbClr val="333333"/>
                </a:solidFill>
                <a:cs typeface="Calibri" pitchFamily="34" charset="0"/>
              </a:rPr>
              <a:t>Skåne</a:t>
            </a:r>
            <a:endParaRPr lang="en-US" sz="1100" b="1" dirty="0">
              <a:solidFill>
                <a:srgbClr val="333333"/>
              </a:solidFill>
              <a:cs typeface="Calibri" pitchFamily="34" charset="0"/>
            </a:endParaRPr>
          </a:p>
        </p:txBody>
      </p:sp>
      <p:sp>
        <p:nvSpPr>
          <p:cNvPr id="11" name="Text Box 4"/>
          <p:cNvSpPr txBox="1">
            <a:spLocks noChangeArrowheads="1"/>
          </p:cNvSpPr>
          <p:nvPr/>
        </p:nvSpPr>
        <p:spPr bwMode="auto">
          <a:xfrm>
            <a:off x="307021" y="1012341"/>
            <a:ext cx="10547671" cy="338554"/>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cs typeface="Calibri" pitchFamily="34" charset="0"/>
              </a:rPr>
              <a:t>Har du under de senaste två åren tagit del av någon information om Barsebäcksverket från…?</a:t>
            </a:r>
            <a:endParaRPr lang="sv-SE" sz="1600" b="0" i="1" dirty="0">
              <a:solidFill>
                <a:srgbClr val="333333"/>
              </a:solidFill>
              <a:cs typeface="Calibri" pitchFamily="34" charset="0"/>
            </a:endParaRPr>
          </a:p>
        </p:txBody>
      </p:sp>
      <p:sp>
        <p:nvSpPr>
          <p:cNvPr id="13"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Skåne</a:t>
            </a:r>
          </a:p>
        </p:txBody>
      </p:sp>
      <p:sp>
        <p:nvSpPr>
          <p:cNvPr id="9" name="Text Box 5"/>
          <p:cNvSpPr txBox="1">
            <a:spLocks noChangeArrowheads="1"/>
          </p:cNvSpPr>
          <p:nvPr/>
        </p:nvSpPr>
        <p:spPr bwMode="auto">
          <a:xfrm>
            <a:off x="1182474" y="1548061"/>
            <a:ext cx="437942" cy="253269"/>
          </a:xfrm>
          <a:prstGeom prst="rect">
            <a:avLst/>
          </a:prstGeom>
          <a:noFill/>
          <a:ln w="9525">
            <a:noFill/>
            <a:miter lim="800000"/>
            <a:headEnd/>
            <a:tailEnd/>
          </a:ln>
          <a:effectLst/>
        </p:spPr>
        <p:txBody>
          <a:bodyPr>
            <a:spAutoFit/>
          </a:bodyPr>
          <a:lstStyle/>
          <a:p>
            <a:pPr>
              <a:spcBef>
                <a:spcPct val="50000"/>
              </a:spcBef>
            </a:pPr>
            <a:r>
              <a:rPr lang="sv-SE" sz="1050" b="0" dirty="0">
                <a:solidFill>
                  <a:schemeClr val="bg2"/>
                </a:solidFill>
                <a:latin typeface="Verdana" pitchFamily="34" charset="0"/>
              </a:rPr>
              <a:t>%</a:t>
            </a:r>
            <a:endParaRPr lang="en-US" sz="1050" b="0" dirty="0">
              <a:solidFill>
                <a:schemeClr val="bg2"/>
              </a:solidFill>
              <a:latin typeface="Verdana"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123" y="44337"/>
            <a:ext cx="10723467" cy="1140090"/>
          </a:xfrm>
        </p:spPr>
        <p:txBody>
          <a:bodyPr/>
          <a:lstStyle/>
          <a:p>
            <a:r>
              <a:rPr lang="sv-SE" dirty="0"/>
              <a:t>Tre av tio har läst om Barsebäcksverket i sociala medier</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36</a:t>
            </a:fld>
            <a:endParaRPr lang="en-US"/>
          </a:p>
        </p:txBody>
      </p:sp>
      <p:sp>
        <p:nvSpPr>
          <p:cNvPr id="4" name="Text Box 4"/>
          <p:cNvSpPr txBox="1">
            <a:spLocks noChangeArrowheads="1"/>
          </p:cNvSpPr>
          <p:nvPr/>
        </p:nvSpPr>
        <p:spPr bwMode="auto">
          <a:xfrm>
            <a:off x="1890110" y="1030940"/>
            <a:ext cx="7030843" cy="338554"/>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cs typeface="Calibri" pitchFamily="34" charset="0"/>
              </a:rPr>
              <a:t>Har du under de senaste två åren läst någonting om Barsebäcksverket i sociala medier?</a:t>
            </a:r>
          </a:p>
        </p:txBody>
      </p:sp>
      <p:graphicFrame>
        <p:nvGraphicFramePr>
          <p:cNvPr id="5" name="Object 3"/>
          <p:cNvGraphicFramePr>
            <a:graphicFrameLocks noChangeAspect="1"/>
          </p:cNvGraphicFramePr>
          <p:nvPr>
            <p:extLst>
              <p:ext uri="{D42A27DB-BD31-4B8C-83A1-F6EECF244321}">
                <p14:modId xmlns:p14="http://schemas.microsoft.com/office/powerpoint/2010/main" val="2090885252"/>
              </p:ext>
            </p:extLst>
          </p:nvPr>
        </p:nvGraphicFramePr>
        <p:xfrm>
          <a:off x="219123" y="1634154"/>
          <a:ext cx="10811364" cy="4463767"/>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Samtliga 2019, 800 intervjuer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37</a:t>
            </a:fld>
            <a:endParaRPr lang="en-US"/>
          </a:p>
        </p:txBody>
      </p:sp>
      <p:graphicFrame>
        <p:nvGraphicFramePr>
          <p:cNvPr id="5" name="Object 3"/>
          <p:cNvGraphicFramePr>
            <a:graphicFrameLocks noChangeAspect="1"/>
          </p:cNvGraphicFramePr>
          <p:nvPr>
            <p:extLst>
              <p:ext uri="{D42A27DB-BD31-4B8C-83A1-F6EECF244321}">
                <p14:modId xmlns:p14="http://schemas.microsoft.com/office/powerpoint/2010/main" val="2998143539"/>
              </p:ext>
            </p:extLst>
          </p:nvPr>
        </p:nvGraphicFramePr>
        <p:xfrm>
          <a:off x="131226" y="1634154"/>
          <a:ext cx="10811364" cy="446376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Box 5"/>
          <p:cNvSpPr txBox="1">
            <a:spLocks noChangeArrowheads="1"/>
          </p:cNvSpPr>
          <p:nvPr/>
        </p:nvSpPr>
        <p:spPr bwMode="auto">
          <a:xfrm>
            <a:off x="1254482" y="1615152"/>
            <a:ext cx="437942" cy="253269"/>
          </a:xfrm>
          <a:prstGeom prst="rect">
            <a:avLst/>
          </a:prstGeom>
          <a:noFill/>
          <a:ln w="9525">
            <a:noFill/>
            <a:miter lim="800000"/>
            <a:headEnd/>
            <a:tailEnd/>
          </a:ln>
          <a:effectLst/>
        </p:spPr>
        <p:txBody>
          <a:bodyPr>
            <a:spAutoFit/>
          </a:bodyPr>
          <a:lstStyle/>
          <a:p>
            <a:pPr>
              <a:spcBef>
                <a:spcPct val="50000"/>
              </a:spcBef>
            </a:pPr>
            <a:r>
              <a:rPr lang="sv-SE" sz="1050" b="0" dirty="0">
                <a:solidFill>
                  <a:schemeClr val="bg2"/>
                </a:solidFill>
                <a:latin typeface="Verdana" pitchFamily="34" charset="0"/>
              </a:rPr>
              <a:t>%</a:t>
            </a:r>
            <a:endParaRPr lang="en-US" sz="1050" b="0" dirty="0">
              <a:solidFill>
                <a:schemeClr val="bg2"/>
              </a:solidFill>
              <a:latin typeface="Verdana" pitchFamily="34" charset="0"/>
            </a:endParaRPr>
          </a:p>
        </p:txBody>
      </p:sp>
      <p:sp>
        <p:nvSpPr>
          <p:cNvPr id="11" name="TextBox 10"/>
          <p:cNvSpPr txBox="1"/>
          <p:nvPr/>
        </p:nvSpPr>
        <p:spPr>
          <a:xfrm>
            <a:off x="2832509" y="5529539"/>
            <a:ext cx="1524211" cy="260944"/>
          </a:xfrm>
          <a:prstGeom prst="rect">
            <a:avLst/>
          </a:prstGeom>
          <a:solidFill>
            <a:schemeClr val="bg1">
              <a:lumMod val="95000"/>
            </a:schemeClr>
          </a:solidFill>
          <a:ln w="12700">
            <a:solidFill>
              <a:schemeClr val="bg1">
                <a:lumMod val="75000"/>
              </a:schemeClr>
            </a:solidFill>
          </a:ln>
          <a:effectLst/>
        </p:spPr>
        <p:txBody>
          <a:bodyPr wrap="square" rtlCol="0" anchor="ctr" anchorCtr="0">
            <a:spAutoFit/>
          </a:bodyPr>
          <a:lstStyle/>
          <a:p>
            <a:pPr lvl="0" algn="ctr">
              <a:spcBef>
                <a:spcPct val="50000"/>
              </a:spcBef>
            </a:pPr>
            <a:r>
              <a:rPr lang="sv-SE" sz="1100" dirty="0">
                <a:solidFill>
                  <a:srgbClr val="333333"/>
                </a:solidFill>
                <a:cs typeface="Calibri" pitchFamily="34" charset="0"/>
              </a:rPr>
              <a:t>Närområdet</a:t>
            </a:r>
            <a:endParaRPr lang="en-US" sz="1100" dirty="0">
              <a:solidFill>
                <a:srgbClr val="333333"/>
              </a:solidFill>
              <a:cs typeface="Calibri" pitchFamily="34" charset="0"/>
            </a:endParaRPr>
          </a:p>
        </p:txBody>
      </p:sp>
      <p:sp>
        <p:nvSpPr>
          <p:cNvPr id="12" name="TextBox 11"/>
          <p:cNvSpPr txBox="1"/>
          <p:nvPr/>
        </p:nvSpPr>
        <p:spPr>
          <a:xfrm>
            <a:off x="6360901" y="5503184"/>
            <a:ext cx="1524211" cy="260944"/>
          </a:xfrm>
          <a:prstGeom prst="rect">
            <a:avLst/>
          </a:prstGeom>
          <a:solidFill>
            <a:schemeClr val="bg1">
              <a:lumMod val="95000"/>
            </a:schemeClr>
          </a:solidFill>
          <a:ln w="12700">
            <a:solidFill>
              <a:schemeClr val="bg1">
                <a:lumMod val="75000"/>
              </a:schemeClr>
            </a:solidFill>
          </a:ln>
          <a:effectLst/>
        </p:spPr>
        <p:txBody>
          <a:bodyPr wrap="square" rtlCol="0" anchor="ctr" anchorCtr="0">
            <a:spAutoFit/>
          </a:bodyPr>
          <a:lstStyle/>
          <a:p>
            <a:pPr algn="ctr">
              <a:spcBef>
                <a:spcPct val="50000"/>
              </a:spcBef>
            </a:pPr>
            <a:r>
              <a:rPr lang="sv-SE" sz="1100" dirty="0">
                <a:solidFill>
                  <a:srgbClr val="333333"/>
                </a:solidFill>
                <a:cs typeface="Calibri" pitchFamily="34" charset="0"/>
              </a:rPr>
              <a:t>Skåne</a:t>
            </a:r>
            <a:endParaRPr lang="en-US" sz="1100" dirty="0">
              <a:solidFill>
                <a:srgbClr val="333333"/>
              </a:solidFill>
              <a:cs typeface="Calibri" pitchFamily="34" charset="0"/>
            </a:endParaRPr>
          </a:p>
        </p:txBody>
      </p:sp>
      <p:sp>
        <p:nvSpPr>
          <p:cNvPr id="10"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Samtliga 2019, 800 intervjuer</a:t>
            </a:r>
          </a:p>
        </p:txBody>
      </p:sp>
      <p:sp>
        <p:nvSpPr>
          <p:cNvPr id="14" name="Title 1"/>
          <p:cNvSpPr>
            <a:spLocks noGrp="1"/>
          </p:cNvSpPr>
          <p:nvPr>
            <p:ph type="title"/>
          </p:nvPr>
        </p:nvSpPr>
        <p:spPr>
          <a:xfrm>
            <a:off x="131226" y="44337"/>
            <a:ext cx="10899261" cy="1140090"/>
          </a:xfrm>
        </p:spPr>
        <p:txBody>
          <a:bodyPr/>
          <a:lstStyle/>
          <a:p>
            <a:r>
              <a:rPr lang="sv-SE" dirty="0"/>
              <a:t>Förtroendet för informationen ökar i Skåne</a:t>
            </a:r>
          </a:p>
        </p:txBody>
      </p:sp>
      <p:sp>
        <p:nvSpPr>
          <p:cNvPr id="15" name="Text Box 4"/>
          <p:cNvSpPr txBox="1">
            <a:spLocks noChangeArrowheads="1"/>
          </p:cNvSpPr>
          <p:nvPr/>
        </p:nvSpPr>
        <p:spPr bwMode="auto">
          <a:xfrm>
            <a:off x="307021" y="1116013"/>
            <a:ext cx="10547671" cy="338554"/>
          </a:xfrm>
          <a:prstGeom prst="rect">
            <a:avLst/>
          </a:prstGeom>
          <a:noFill/>
          <a:ln w="9525">
            <a:noFill/>
            <a:miter lim="800000"/>
            <a:headEnd/>
            <a:tailEnd/>
          </a:ln>
          <a:effectLst/>
        </p:spPr>
        <p:txBody>
          <a:bodyPr wrap="square">
            <a:spAutoFit/>
          </a:bodyPr>
          <a:lstStyle/>
          <a:p>
            <a:pPr algn="ctr">
              <a:spcBef>
                <a:spcPct val="50000"/>
              </a:spcBef>
            </a:pPr>
            <a:r>
              <a:rPr lang="sv-SE" sz="1600" b="0" i="1" dirty="0">
                <a:solidFill>
                  <a:srgbClr val="333333"/>
                </a:solidFill>
                <a:cs typeface="Calibri" pitchFamily="34" charset="0"/>
              </a:rPr>
              <a:t>Hur stort förtroende har du för informationen från Barsebäcksverket?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387138E1-C6B1-43EE-9512-E5D4DC39776B}" type="slidenum">
              <a:rPr lang="en-US" smtClean="0"/>
              <a:pPr>
                <a:defRPr/>
              </a:pPr>
              <a:t>38</a:t>
            </a:fld>
            <a:endParaRPr lang="en-US"/>
          </a:p>
        </p:txBody>
      </p:sp>
      <p:graphicFrame>
        <p:nvGraphicFramePr>
          <p:cNvPr id="9" name="Object 20"/>
          <p:cNvGraphicFramePr>
            <a:graphicFrameLocks noChangeAspect="1"/>
          </p:cNvGraphicFramePr>
          <p:nvPr>
            <p:extLst>
              <p:ext uri="{D42A27DB-BD31-4B8C-83A1-F6EECF244321}">
                <p14:modId xmlns:p14="http://schemas.microsoft.com/office/powerpoint/2010/main" val="4116826533"/>
              </p:ext>
            </p:extLst>
          </p:nvPr>
        </p:nvGraphicFramePr>
        <p:xfrm>
          <a:off x="746507" y="1604043"/>
          <a:ext cx="9756598" cy="4413097"/>
        </p:xfrm>
        <a:graphic>
          <a:graphicData uri="http://schemas.openxmlformats.org/drawingml/2006/chart">
            <c:chart xmlns:c="http://schemas.openxmlformats.org/drawingml/2006/chart" xmlns:r="http://schemas.openxmlformats.org/officeDocument/2006/relationships" r:id="rId2"/>
          </a:graphicData>
        </a:graphic>
      </p:graphicFrame>
      <p:sp>
        <p:nvSpPr>
          <p:cNvPr id="11" name="Title 1"/>
          <p:cNvSpPr>
            <a:spLocks noGrp="1"/>
          </p:cNvSpPr>
          <p:nvPr>
            <p:ph type="title"/>
          </p:nvPr>
        </p:nvSpPr>
        <p:spPr>
          <a:xfrm>
            <a:off x="307020" y="44337"/>
            <a:ext cx="10635570" cy="1140090"/>
          </a:xfrm>
        </p:spPr>
        <p:txBody>
          <a:bodyPr/>
          <a:lstStyle/>
          <a:p>
            <a:r>
              <a:rPr lang="sv-SE" dirty="0"/>
              <a:t>Fortsatt lägre förtroende för informationen bland yngre</a:t>
            </a:r>
          </a:p>
        </p:txBody>
      </p:sp>
      <p:sp>
        <p:nvSpPr>
          <p:cNvPr id="8" name="Text Box 4"/>
          <p:cNvSpPr txBox="1">
            <a:spLocks noChangeArrowheads="1"/>
          </p:cNvSpPr>
          <p:nvPr/>
        </p:nvSpPr>
        <p:spPr bwMode="auto">
          <a:xfrm>
            <a:off x="307021" y="1079457"/>
            <a:ext cx="10547671" cy="338554"/>
          </a:xfrm>
          <a:prstGeom prst="rect">
            <a:avLst/>
          </a:prstGeom>
          <a:noFill/>
          <a:ln w="9525">
            <a:noFill/>
            <a:miter lim="800000"/>
            <a:headEnd/>
            <a:tailEnd/>
          </a:ln>
          <a:effectLst/>
        </p:spPr>
        <p:txBody>
          <a:bodyPr wrap="square">
            <a:spAutoFit/>
          </a:bodyPr>
          <a:lstStyle/>
          <a:p>
            <a:pPr algn="ctr">
              <a:spcBef>
                <a:spcPct val="50000"/>
              </a:spcBef>
            </a:pPr>
            <a:r>
              <a:rPr lang="sv-SE" sz="1600" b="0" i="1" dirty="0">
                <a:solidFill>
                  <a:srgbClr val="333333"/>
                </a:solidFill>
                <a:cs typeface="Calibri" pitchFamily="34" charset="0"/>
              </a:rPr>
              <a:t>Hur stort förtroende har du för informationen från Barsebäcksverket? </a:t>
            </a:r>
          </a:p>
        </p:txBody>
      </p:sp>
      <p:cxnSp>
        <p:nvCxnSpPr>
          <p:cNvPr id="7" name="Straight Connector 6"/>
          <p:cNvCxnSpPr/>
          <p:nvPr/>
        </p:nvCxnSpPr>
        <p:spPr bwMode="auto">
          <a:xfrm>
            <a:off x="570712" y="2414724"/>
            <a:ext cx="9623682" cy="0"/>
          </a:xfrm>
          <a:prstGeom prst="line">
            <a:avLst/>
          </a:prstGeom>
          <a:solidFill>
            <a:schemeClr val="accent1"/>
          </a:solidFill>
          <a:ln w="12700" cap="flat" cmpd="sng" algn="ctr">
            <a:solidFill>
              <a:schemeClr val="bg1">
                <a:lumMod val="65000"/>
              </a:schemeClr>
            </a:solidFill>
            <a:prstDash val="solid"/>
            <a:round/>
            <a:headEnd type="none" w="med" len="med"/>
            <a:tailEnd type="none" w="med" len="med"/>
          </a:ln>
          <a:effectLst/>
        </p:spPr>
      </p:cxnSp>
      <p:sp>
        <p:nvSpPr>
          <p:cNvPr id="12"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Närområdet, 350 intervjuer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4"/>
          <p:cNvGraphicFramePr>
            <a:graphicFrameLocks noChangeAspect="1"/>
          </p:cNvGraphicFramePr>
          <p:nvPr>
            <p:extLst>
              <p:ext uri="{D42A27DB-BD31-4B8C-83A1-F6EECF244321}">
                <p14:modId xmlns:p14="http://schemas.microsoft.com/office/powerpoint/2010/main" val="4234717385"/>
              </p:ext>
            </p:extLst>
          </p:nvPr>
        </p:nvGraphicFramePr>
        <p:xfrm>
          <a:off x="1404392" y="1193706"/>
          <a:ext cx="9538198" cy="4740427"/>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4428728" y="5646833"/>
            <a:ext cx="1524211" cy="260944"/>
          </a:xfrm>
          <a:prstGeom prst="rect">
            <a:avLst/>
          </a:prstGeom>
          <a:solidFill>
            <a:schemeClr val="bg1">
              <a:lumMod val="95000"/>
            </a:schemeClr>
          </a:solidFill>
          <a:ln w="12700">
            <a:solidFill>
              <a:schemeClr val="bg1">
                <a:lumMod val="85000"/>
              </a:schemeClr>
            </a:solidFill>
          </a:ln>
          <a:effectLst/>
        </p:spPr>
        <p:txBody>
          <a:bodyPr wrap="square" rtlCol="0" anchor="ctr" anchorCtr="0">
            <a:spAutoFit/>
          </a:bodyPr>
          <a:lstStyle/>
          <a:p>
            <a:pPr lvl="0" algn="ctr">
              <a:spcBef>
                <a:spcPct val="50000"/>
              </a:spcBef>
            </a:pPr>
            <a:r>
              <a:rPr lang="sv-SE" sz="1100" b="1" dirty="0">
                <a:solidFill>
                  <a:srgbClr val="333333"/>
                </a:solidFill>
                <a:cs typeface="Calibri" pitchFamily="34" charset="0"/>
              </a:rPr>
              <a:t>Närområdet</a:t>
            </a:r>
            <a:endParaRPr lang="en-US" sz="1100" b="1" dirty="0">
              <a:solidFill>
                <a:srgbClr val="333333"/>
              </a:solidFill>
              <a:cs typeface="Calibri" pitchFamily="34" charset="0"/>
            </a:endParaRPr>
          </a:p>
        </p:txBody>
      </p:sp>
      <p:sp>
        <p:nvSpPr>
          <p:cNvPr id="2" name="Title 1"/>
          <p:cNvSpPr>
            <a:spLocks noGrp="1"/>
          </p:cNvSpPr>
          <p:nvPr>
            <p:ph type="title"/>
          </p:nvPr>
        </p:nvSpPr>
        <p:spPr>
          <a:xfrm>
            <a:off x="131226" y="44337"/>
            <a:ext cx="10811364" cy="1140090"/>
          </a:xfrm>
        </p:spPr>
        <p:txBody>
          <a:bodyPr/>
          <a:lstStyle/>
          <a:p>
            <a:r>
              <a:rPr lang="sv-SE" dirty="0"/>
              <a:t>Nu lika stort förtroende för information från myndigheterna och Barsebäcksverket </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39</a:t>
            </a:fld>
            <a:endParaRPr lang="en-US"/>
          </a:p>
        </p:txBody>
      </p:sp>
      <p:sp>
        <p:nvSpPr>
          <p:cNvPr id="12" name="Text Box 4"/>
          <p:cNvSpPr txBox="1">
            <a:spLocks noChangeArrowheads="1"/>
          </p:cNvSpPr>
          <p:nvPr/>
        </p:nvSpPr>
        <p:spPr bwMode="auto">
          <a:xfrm>
            <a:off x="307021" y="1102186"/>
            <a:ext cx="10547671" cy="338554"/>
          </a:xfrm>
          <a:prstGeom prst="rect">
            <a:avLst/>
          </a:prstGeom>
          <a:noFill/>
          <a:ln w="9525">
            <a:noFill/>
            <a:miter lim="800000"/>
            <a:headEnd/>
            <a:tailEnd/>
          </a:ln>
          <a:effectLst/>
        </p:spPr>
        <p:txBody>
          <a:bodyPr wrap="square">
            <a:spAutoFit/>
          </a:bodyPr>
          <a:lstStyle/>
          <a:p>
            <a:pPr algn="ctr">
              <a:spcBef>
                <a:spcPct val="50000"/>
              </a:spcBef>
            </a:pPr>
            <a:r>
              <a:rPr lang="sv-SE" sz="1600" b="0" i="1" dirty="0">
                <a:solidFill>
                  <a:srgbClr val="333333"/>
                </a:solidFill>
                <a:cs typeface="Calibri" pitchFamily="34" charset="0"/>
              </a:rPr>
              <a:t>Om du tänker på all kärnkraftinformation du får, vilken information sätter du mest tilltro till?</a:t>
            </a:r>
          </a:p>
        </p:txBody>
      </p:sp>
      <p:sp>
        <p:nvSpPr>
          <p:cNvPr id="14" name="Text Box 5"/>
          <p:cNvSpPr txBox="1">
            <a:spLocks noChangeArrowheads="1"/>
          </p:cNvSpPr>
          <p:nvPr/>
        </p:nvSpPr>
        <p:spPr bwMode="auto">
          <a:xfrm>
            <a:off x="1398498" y="1477030"/>
            <a:ext cx="437942" cy="253269"/>
          </a:xfrm>
          <a:prstGeom prst="rect">
            <a:avLst/>
          </a:prstGeom>
          <a:noFill/>
          <a:ln w="9525">
            <a:noFill/>
            <a:miter lim="800000"/>
            <a:headEnd/>
            <a:tailEnd/>
          </a:ln>
          <a:effectLst/>
        </p:spPr>
        <p:txBody>
          <a:bodyPr>
            <a:spAutoFit/>
          </a:bodyPr>
          <a:lstStyle/>
          <a:p>
            <a:pPr>
              <a:spcBef>
                <a:spcPct val="50000"/>
              </a:spcBef>
            </a:pPr>
            <a:r>
              <a:rPr lang="sv-SE" sz="1050" b="0" dirty="0">
                <a:solidFill>
                  <a:schemeClr val="bg2"/>
                </a:solidFill>
                <a:latin typeface="Verdana" pitchFamily="34" charset="0"/>
              </a:rPr>
              <a:t>%</a:t>
            </a:r>
            <a:endParaRPr lang="en-US" sz="1050" b="0" dirty="0">
              <a:solidFill>
                <a:schemeClr val="bg2"/>
              </a:solidFill>
              <a:latin typeface="Verdana" pitchFamily="34" charset="0"/>
            </a:endParaRPr>
          </a:p>
        </p:txBody>
      </p:sp>
      <p:sp>
        <p:nvSpPr>
          <p:cNvPr id="11"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Närområdet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CA69AB19-58CF-482C-B179-30FAD4BF10E4}" type="slidenum">
              <a:rPr lang="en-US"/>
              <a:pPr>
                <a:defRPr/>
              </a:pPr>
              <a:t>4</a:t>
            </a:fld>
            <a:endParaRPr lang="en-US"/>
          </a:p>
        </p:txBody>
      </p:sp>
      <p:sp>
        <p:nvSpPr>
          <p:cNvPr id="29699" name="Rectangle 2"/>
          <p:cNvSpPr>
            <a:spLocks noGrp="1" noChangeArrowheads="1"/>
          </p:cNvSpPr>
          <p:nvPr>
            <p:ph type="title"/>
          </p:nvPr>
        </p:nvSpPr>
        <p:spPr/>
        <p:txBody>
          <a:bodyPr/>
          <a:lstStyle/>
          <a:p>
            <a:pPr eaLnBrk="1" hangingPunct="1"/>
            <a:r>
              <a:rPr lang="sv-SE" dirty="0"/>
              <a:t>Slutsatser</a:t>
            </a:r>
            <a:endParaRPr lang="en-US" dirty="0"/>
          </a:p>
        </p:txBody>
      </p:sp>
      <p:sp>
        <p:nvSpPr>
          <p:cNvPr id="29700" name="Rectangle 3"/>
          <p:cNvSpPr>
            <a:spLocks noGrp="1" noChangeArrowheads="1"/>
          </p:cNvSpPr>
          <p:nvPr>
            <p:ph type="body" idx="1"/>
          </p:nvPr>
        </p:nvSpPr>
        <p:spPr>
          <a:xfrm>
            <a:off x="972344" y="1044005"/>
            <a:ext cx="9145016" cy="4896544"/>
          </a:xfrm>
        </p:spPr>
        <p:txBody>
          <a:bodyPr numCol="2" spcCol="360000"/>
          <a:lstStyle/>
          <a:p>
            <a:pPr eaLnBrk="1" hangingPunct="1"/>
            <a:r>
              <a:rPr lang="sv-SE" b="1" dirty="0"/>
              <a:t>Minskat stöd för stängningen</a:t>
            </a:r>
          </a:p>
          <a:p>
            <a:pPr lvl="1"/>
            <a:r>
              <a:rPr lang="sv-SE" dirty="0"/>
              <a:t>Det är nu fler i Skåne som motsätter sig en stängning av Barsebäcksverket, än som är för.</a:t>
            </a:r>
          </a:p>
          <a:p>
            <a:pPr lvl="1"/>
            <a:r>
              <a:rPr lang="sv-SE" dirty="0"/>
              <a:t>Liksom tidigare finns ett tydligt motstånd mot en stängning i närområdet.</a:t>
            </a:r>
          </a:p>
          <a:p>
            <a:endParaRPr lang="sv-SE" sz="1800" b="1" dirty="0">
              <a:ea typeface="+mn-ea"/>
              <a:cs typeface="+mn-cs"/>
            </a:endParaRPr>
          </a:p>
          <a:p>
            <a:r>
              <a:rPr lang="sv-SE" b="1" dirty="0">
                <a:ea typeface="+mn-ea"/>
                <a:cs typeface="+mn-cs"/>
              </a:rPr>
              <a:t>Ökad kännedom</a:t>
            </a:r>
          </a:p>
          <a:p>
            <a:pPr lvl="1"/>
            <a:r>
              <a:rPr lang="sv-SE" dirty="0"/>
              <a:t>Kännedomen om vad som kommer att hända med Barsebäcksverket är den hittills högsta såväl i Skåne som i närområdet, men det är alltjämt en klar majoritet i Skåne som har dålig kunskap.</a:t>
            </a:r>
          </a:p>
          <a:p>
            <a:pPr lvl="1"/>
            <a:r>
              <a:rPr lang="sv-SE" dirty="0"/>
              <a:t>Kunskaperna om planerna för rivningen och för mellanlagret är alltjämt mycket låg.</a:t>
            </a:r>
          </a:p>
          <a:p>
            <a:pPr lvl="1"/>
            <a:r>
              <a:rPr lang="sv-SE" dirty="0"/>
              <a:t>Uppfattningarna om vad mellanlagret ska användas till bygger till stor del på hur det är benämnt.</a:t>
            </a:r>
          </a:p>
          <a:p>
            <a:pPr lvl="1"/>
            <a:r>
              <a:rPr lang="sv-SE" dirty="0"/>
              <a:t>Baserat på den låga kunskapsnivån är det också många som saknar uppfattning om hur avfallet och rivningen hanteras.</a:t>
            </a:r>
          </a:p>
          <a:p>
            <a:pPr lvl="1"/>
            <a:r>
              <a:rPr lang="sv-SE" dirty="0"/>
              <a:t>En av fem i Skåne är emellertid kritisk till hur rivningen hanteras.</a:t>
            </a:r>
          </a:p>
          <a:p>
            <a:endParaRPr lang="sv-SE" b="1" dirty="0"/>
          </a:p>
          <a:p>
            <a:endParaRPr lang="sv-SE" b="1" dirty="0"/>
          </a:p>
          <a:p>
            <a:endParaRPr lang="sv-SE" b="1" dirty="0"/>
          </a:p>
          <a:p>
            <a:endParaRPr lang="sv-SE" b="1" dirty="0"/>
          </a:p>
          <a:p>
            <a:r>
              <a:rPr lang="sv-SE" b="1" dirty="0"/>
              <a:t>Oro för avfall och strålning</a:t>
            </a:r>
          </a:p>
          <a:p>
            <a:pPr lvl="1"/>
            <a:r>
              <a:rPr lang="sv-SE" dirty="0"/>
              <a:t>Liksom tidigare är det risker för strålning och hanteringen av avfallet som oroar mest, en av tio i närområdet och sex av tio </a:t>
            </a:r>
            <a:r>
              <a:rPr lang="sv-SE"/>
              <a:t>i Skåne, </a:t>
            </a:r>
            <a:r>
              <a:rPr lang="sv-SE" dirty="0"/>
              <a:t>vilket är en viss minskning.</a:t>
            </a:r>
          </a:p>
          <a:p>
            <a:pPr lvl="1"/>
            <a:r>
              <a:rPr lang="sv-SE" dirty="0"/>
              <a:t>Aspekter som höjda elpriser, miljöpåverkan, näringslivet och arbetstillfälle, oroar liksom tidigare år, i begränsad utsträckning. </a:t>
            </a:r>
          </a:p>
          <a:p>
            <a:pPr lvl="1"/>
            <a:r>
              <a:rPr lang="sv-SE" dirty="0"/>
              <a:t>Bygget av mellanlagret oroar ungefär en av tio i Skåne och i närområdet. Oron handlar primärt om radioaktivt läckage.</a:t>
            </a:r>
          </a:p>
          <a:p>
            <a:pPr lvl="1"/>
            <a:endParaRPr lang="sv-SE" dirty="0"/>
          </a:p>
          <a:p>
            <a:r>
              <a:rPr lang="sv-SE" b="1" dirty="0"/>
              <a:t>Något ökat förtroende</a:t>
            </a:r>
          </a:p>
          <a:p>
            <a:pPr lvl="1"/>
            <a:r>
              <a:rPr lang="sv-SE" dirty="0"/>
              <a:t>Förtroendet för Barsebäcksverket ökar nu något igen i Skåne efter att ha sjunkit kontinuerligt sedan 2007.</a:t>
            </a:r>
          </a:p>
          <a:p>
            <a:pPr lvl="1"/>
            <a:r>
              <a:rPr lang="sv-SE" dirty="0"/>
              <a:t>I Skåne är det en av sex som har lågt förtroende för verket. I närområdet gäller detsamma för en av tio.</a:t>
            </a:r>
          </a:p>
          <a:p>
            <a:pPr lvl="1"/>
            <a:r>
              <a:rPr lang="sv-SE" dirty="0"/>
              <a:t>Förtroendet är särskilt högt avseende säkerheten för de anställda, men även för den generella säkerheten, kompetensen hos företagsledningen och avfallshanteringen.</a:t>
            </a:r>
          </a:p>
          <a:p>
            <a:pPr lvl="2"/>
            <a:endParaRPr lang="sv-SE" sz="1400" b="1" dirty="0">
              <a:ea typeface="+mn-ea"/>
              <a:cs typeface="+mn-cs"/>
            </a:endParaRPr>
          </a:p>
          <a:p>
            <a:pPr marL="457200" lvl="1" indent="0">
              <a:buNone/>
            </a:pPr>
            <a:endParaRPr lang="sv-SE" dirty="0"/>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226" y="44337"/>
            <a:ext cx="10899261" cy="1140090"/>
          </a:xfrm>
        </p:spPr>
        <p:txBody>
          <a:bodyPr/>
          <a:lstStyle/>
          <a:p>
            <a:r>
              <a:rPr lang="sv-SE" dirty="0"/>
              <a:t>Stort försprång för information från myndigheterna</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40</a:t>
            </a:fld>
            <a:endParaRPr lang="en-US"/>
          </a:p>
        </p:txBody>
      </p:sp>
      <p:graphicFrame>
        <p:nvGraphicFramePr>
          <p:cNvPr id="8" name="Object 4"/>
          <p:cNvGraphicFramePr>
            <a:graphicFrameLocks noChangeAspect="1"/>
          </p:cNvGraphicFramePr>
          <p:nvPr>
            <p:extLst>
              <p:ext uri="{D42A27DB-BD31-4B8C-83A1-F6EECF244321}">
                <p14:modId xmlns:p14="http://schemas.microsoft.com/office/powerpoint/2010/main" val="1043560000"/>
              </p:ext>
            </p:extLst>
          </p:nvPr>
        </p:nvGraphicFramePr>
        <p:xfrm>
          <a:off x="1116360" y="1193706"/>
          <a:ext cx="9826230" cy="4740427"/>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p:cNvSpPr txBox="1"/>
          <p:nvPr/>
        </p:nvSpPr>
        <p:spPr>
          <a:xfrm>
            <a:off x="4428728" y="5575008"/>
            <a:ext cx="1524211" cy="260944"/>
          </a:xfrm>
          <a:prstGeom prst="rect">
            <a:avLst/>
          </a:prstGeom>
          <a:solidFill>
            <a:schemeClr val="bg1">
              <a:lumMod val="95000"/>
            </a:schemeClr>
          </a:solidFill>
          <a:ln w="12700">
            <a:solidFill>
              <a:schemeClr val="bg1">
                <a:lumMod val="85000"/>
              </a:schemeClr>
            </a:solidFill>
          </a:ln>
          <a:effectLst/>
        </p:spPr>
        <p:txBody>
          <a:bodyPr wrap="square" rtlCol="0" anchor="ctr" anchorCtr="0">
            <a:spAutoFit/>
          </a:bodyPr>
          <a:lstStyle/>
          <a:p>
            <a:pPr algn="ctr">
              <a:spcBef>
                <a:spcPct val="50000"/>
              </a:spcBef>
            </a:pPr>
            <a:r>
              <a:rPr lang="sv-SE" sz="1100" b="1" dirty="0">
                <a:solidFill>
                  <a:srgbClr val="333333"/>
                </a:solidFill>
                <a:cs typeface="Calibri" pitchFamily="34" charset="0"/>
              </a:rPr>
              <a:t>Skåne</a:t>
            </a:r>
            <a:endParaRPr lang="en-US" sz="1100" b="1" dirty="0">
              <a:solidFill>
                <a:srgbClr val="333333"/>
              </a:solidFill>
              <a:cs typeface="Calibri" pitchFamily="34" charset="0"/>
            </a:endParaRPr>
          </a:p>
        </p:txBody>
      </p:sp>
      <p:sp>
        <p:nvSpPr>
          <p:cNvPr id="13"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Skåne</a:t>
            </a:r>
          </a:p>
        </p:txBody>
      </p:sp>
      <p:sp>
        <p:nvSpPr>
          <p:cNvPr id="9" name="Text Box 4"/>
          <p:cNvSpPr txBox="1">
            <a:spLocks noChangeArrowheads="1"/>
          </p:cNvSpPr>
          <p:nvPr/>
        </p:nvSpPr>
        <p:spPr bwMode="auto">
          <a:xfrm>
            <a:off x="307021" y="1102186"/>
            <a:ext cx="10547671" cy="338554"/>
          </a:xfrm>
          <a:prstGeom prst="rect">
            <a:avLst/>
          </a:prstGeom>
          <a:noFill/>
          <a:ln w="9525">
            <a:noFill/>
            <a:miter lim="800000"/>
            <a:headEnd/>
            <a:tailEnd/>
          </a:ln>
          <a:effectLst/>
        </p:spPr>
        <p:txBody>
          <a:bodyPr wrap="square">
            <a:spAutoFit/>
          </a:bodyPr>
          <a:lstStyle/>
          <a:p>
            <a:pPr algn="ctr">
              <a:spcBef>
                <a:spcPct val="50000"/>
              </a:spcBef>
            </a:pPr>
            <a:r>
              <a:rPr lang="sv-SE" sz="1600" b="0" i="1" dirty="0">
                <a:solidFill>
                  <a:srgbClr val="333333"/>
                </a:solidFill>
                <a:cs typeface="Calibri" pitchFamily="34" charset="0"/>
              </a:rPr>
              <a:t>Om du tänker på all kärnkraftinformation du får, vilken information sätter du mest tilltro till?</a:t>
            </a:r>
          </a:p>
        </p:txBody>
      </p:sp>
      <p:sp>
        <p:nvSpPr>
          <p:cNvPr id="11" name="Text Box 5"/>
          <p:cNvSpPr txBox="1">
            <a:spLocks noChangeArrowheads="1"/>
          </p:cNvSpPr>
          <p:nvPr/>
        </p:nvSpPr>
        <p:spPr bwMode="auto">
          <a:xfrm>
            <a:off x="1398498" y="1477030"/>
            <a:ext cx="437942" cy="253269"/>
          </a:xfrm>
          <a:prstGeom prst="rect">
            <a:avLst/>
          </a:prstGeom>
          <a:noFill/>
          <a:ln w="9525">
            <a:noFill/>
            <a:miter lim="800000"/>
            <a:headEnd/>
            <a:tailEnd/>
          </a:ln>
          <a:effectLst/>
        </p:spPr>
        <p:txBody>
          <a:bodyPr>
            <a:spAutoFit/>
          </a:bodyPr>
          <a:lstStyle/>
          <a:p>
            <a:pPr>
              <a:spcBef>
                <a:spcPct val="50000"/>
              </a:spcBef>
            </a:pPr>
            <a:r>
              <a:rPr lang="sv-SE" sz="1050" b="0" dirty="0">
                <a:solidFill>
                  <a:schemeClr val="bg2"/>
                </a:solidFill>
                <a:latin typeface="Verdana" pitchFamily="34" charset="0"/>
              </a:rPr>
              <a:t>%</a:t>
            </a:r>
            <a:endParaRPr lang="en-US" sz="1050" b="0" dirty="0">
              <a:solidFill>
                <a:schemeClr val="bg2"/>
              </a:solidFill>
              <a:latin typeface="Verdana"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Majoritet i närområdet intresserade av mer information </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41</a:t>
            </a:fld>
            <a:endParaRPr lang="en-US"/>
          </a:p>
        </p:txBody>
      </p:sp>
      <p:graphicFrame>
        <p:nvGraphicFramePr>
          <p:cNvPr id="5" name="Object 3"/>
          <p:cNvGraphicFramePr>
            <a:graphicFrameLocks noChangeAspect="1"/>
          </p:cNvGraphicFramePr>
          <p:nvPr>
            <p:extLst>
              <p:ext uri="{D42A27DB-BD31-4B8C-83A1-F6EECF244321}">
                <p14:modId xmlns:p14="http://schemas.microsoft.com/office/powerpoint/2010/main" val="1136078193"/>
              </p:ext>
            </p:extLst>
          </p:nvPr>
        </p:nvGraphicFramePr>
        <p:xfrm>
          <a:off x="131226" y="1634154"/>
          <a:ext cx="10811364" cy="446376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Box 5"/>
          <p:cNvSpPr txBox="1">
            <a:spLocks noChangeArrowheads="1"/>
          </p:cNvSpPr>
          <p:nvPr/>
        </p:nvSpPr>
        <p:spPr bwMode="auto">
          <a:xfrm>
            <a:off x="1542514" y="1615152"/>
            <a:ext cx="437942" cy="253269"/>
          </a:xfrm>
          <a:prstGeom prst="rect">
            <a:avLst/>
          </a:prstGeom>
          <a:noFill/>
          <a:ln w="9525">
            <a:noFill/>
            <a:miter lim="800000"/>
            <a:headEnd/>
            <a:tailEnd/>
          </a:ln>
          <a:effectLst/>
        </p:spPr>
        <p:txBody>
          <a:bodyPr>
            <a:spAutoFit/>
          </a:bodyPr>
          <a:lstStyle/>
          <a:p>
            <a:pPr>
              <a:spcBef>
                <a:spcPct val="50000"/>
              </a:spcBef>
            </a:pPr>
            <a:r>
              <a:rPr lang="sv-SE" sz="1050" b="0" dirty="0">
                <a:solidFill>
                  <a:schemeClr val="bg2"/>
                </a:solidFill>
                <a:latin typeface="+mj-lt"/>
              </a:rPr>
              <a:t>%</a:t>
            </a:r>
            <a:endParaRPr lang="en-US" sz="1050" b="0" dirty="0">
              <a:solidFill>
                <a:schemeClr val="bg2"/>
              </a:solidFill>
              <a:latin typeface="+mj-lt"/>
            </a:endParaRPr>
          </a:p>
        </p:txBody>
      </p:sp>
      <p:sp>
        <p:nvSpPr>
          <p:cNvPr id="10" name="Text Box 4"/>
          <p:cNvSpPr txBox="1">
            <a:spLocks noChangeArrowheads="1"/>
          </p:cNvSpPr>
          <p:nvPr/>
        </p:nvSpPr>
        <p:spPr bwMode="auto">
          <a:xfrm>
            <a:off x="1260376" y="999749"/>
            <a:ext cx="8928992" cy="584775"/>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cs typeface="Calibri" pitchFamily="34" charset="0"/>
              </a:rPr>
              <a:t>Hur intresserad är du av mer information om rivning av Barsebäcksverket? </a:t>
            </a:r>
          </a:p>
          <a:p>
            <a:pPr algn="ctr"/>
            <a:r>
              <a:rPr lang="sv-SE" sz="1600" i="1" dirty="0">
                <a:solidFill>
                  <a:srgbClr val="333333"/>
                </a:solidFill>
                <a:cs typeface="Calibri" pitchFamily="34" charset="0"/>
              </a:rPr>
              <a:t>(2015; och byggnation av det tillfälliga lagret?)</a:t>
            </a:r>
            <a:endParaRPr lang="sv-SE" sz="1600" b="0" i="1" dirty="0">
              <a:solidFill>
                <a:srgbClr val="333333"/>
              </a:solidFill>
              <a:cs typeface="Calibri" pitchFamily="34" charset="0"/>
            </a:endParaRPr>
          </a:p>
        </p:txBody>
      </p:sp>
      <p:sp>
        <p:nvSpPr>
          <p:cNvPr id="9"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Samtliga, 800 intervjuer</a:t>
            </a:r>
          </a:p>
        </p:txBody>
      </p:sp>
      <p:sp>
        <p:nvSpPr>
          <p:cNvPr id="11" name="TextBox 10"/>
          <p:cNvSpPr txBox="1"/>
          <p:nvPr/>
        </p:nvSpPr>
        <p:spPr>
          <a:xfrm>
            <a:off x="2832509" y="5678872"/>
            <a:ext cx="1524211" cy="260944"/>
          </a:xfrm>
          <a:prstGeom prst="rect">
            <a:avLst/>
          </a:prstGeom>
          <a:solidFill>
            <a:schemeClr val="bg1">
              <a:lumMod val="95000"/>
            </a:schemeClr>
          </a:solidFill>
          <a:ln w="12700">
            <a:solidFill>
              <a:schemeClr val="bg1">
                <a:lumMod val="75000"/>
              </a:schemeClr>
            </a:solidFill>
          </a:ln>
          <a:effectLst/>
        </p:spPr>
        <p:txBody>
          <a:bodyPr wrap="square" rtlCol="0" anchor="ctr" anchorCtr="0">
            <a:spAutoFit/>
          </a:bodyPr>
          <a:lstStyle/>
          <a:p>
            <a:pPr lvl="0" algn="ctr">
              <a:spcBef>
                <a:spcPct val="50000"/>
              </a:spcBef>
            </a:pPr>
            <a:r>
              <a:rPr lang="sv-SE" sz="1100" dirty="0">
                <a:solidFill>
                  <a:srgbClr val="333333"/>
                </a:solidFill>
                <a:cs typeface="Calibri" pitchFamily="34" charset="0"/>
              </a:rPr>
              <a:t>Närområdet</a:t>
            </a:r>
            <a:endParaRPr lang="en-US" sz="1100" dirty="0">
              <a:solidFill>
                <a:srgbClr val="333333"/>
              </a:solidFill>
              <a:cs typeface="Calibri" pitchFamily="34" charset="0"/>
            </a:endParaRPr>
          </a:p>
        </p:txBody>
      </p:sp>
      <p:sp>
        <p:nvSpPr>
          <p:cNvPr id="12" name="TextBox 11"/>
          <p:cNvSpPr txBox="1"/>
          <p:nvPr/>
        </p:nvSpPr>
        <p:spPr>
          <a:xfrm>
            <a:off x="6360901" y="5652517"/>
            <a:ext cx="1524211" cy="260944"/>
          </a:xfrm>
          <a:prstGeom prst="rect">
            <a:avLst/>
          </a:prstGeom>
          <a:solidFill>
            <a:schemeClr val="bg1">
              <a:lumMod val="95000"/>
            </a:schemeClr>
          </a:solidFill>
          <a:ln w="12700">
            <a:solidFill>
              <a:schemeClr val="bg1">
                <a:lumMod val="75000"/>
              </a:schemeClr>
            </a:solidFill>
          </a:ln>
          <a:effectLst/>
        </p:spPr>
        <p:txBody>
          <a:bodyPr wrap="square" rtlCol="0" anchor="ctr" anchorCtr="0">
            <a:spAutoFit/>
          </a:bodyPr>
          <a:lstStyle/>
          <a:p>
            <a:pPr algn="ctr">
              <a:spcBef>
                <a:spcPct val="50000"/>
              </a:spcBef>
            </a:pPr>
            <a:r>
              <a:rPr lang="sv-SE" sz="1100" dirty="0">
                <a:solidFill>
                  <a:srgbClr val="333333"/>
                </a:solidFill>
                <a:cs typeface="Calibri" pitchFamily="34" charset="0"/>
              </a:rPr>
              <a:t>Skåne</a:t>
            </a:r>
            <a:endParaRPr lang="en-US" sz="1100" dirty="0">
              <a:solidFill>
                <a:srgbClr val="333333"/>
              </a:solidFill>
              <a:cs typeface="Calibri"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P:\_Kund\BARS\1013\Öppna svar\vadveta.png"/>
          <p:cNvPicPr>
            <a:picLocks noChangeAspect="1" noChangeArrowheads="1"/>
          </p:cNvPicPr>
          <p:nvPr/>
        </p:nvPicPr>
        <p:blipFill>
          <a:blip r:embed="rId2" cstate="print"/>
          <a:srcRect/>
          <a:stretch>
            <a:fillRect/>
          </a:stretch>
        </p:blipFill>
        <p:spPr bwMode="auto">
          <a:xfrm>
            <a:off x="2160070" y="1532183"/>
            <a:ext cx="6388223" cy="4098848"/>
          </a:xfrm>
          <a:prstGeom prst="rect">
            <a:avLst/>
          </a:prstGeom>
          <a:noFill/>
        </p:spPr>
      </p:pic>
      <p:sp>
        <p:nvSpPr>
          <p:cNvPr id="7" name="Title 6"/>
          <p:cNvSpPr>
            <a:spLocks noGrp="1"/>
          </p:cNvSpPr>
          <p:nvPr>
            <p:ph type="title"/>
          </p:nvPr>
        </p:nvSpPr>
        <p:spPr>
          <a:xfrm>
            <a:off x="0" y="44337"/>
            <a:ext cx="11161713" cy="1140090"/>
          </a:xfrm>
        </p:spPr>
        <p:txBody>
          <a:bodyPr/>
          <a:lstStyle/>
          <a:p>
            <a:r>
              <a:rPr lang="sv-SE" dirty="0"/>
              <a:t>Breda informationsönskemål</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42</a:t>
            </a:fld>
            <a:endParaRPr lang="en-US"/>
          </a:p>
        </p:txBody>
      </p:sp>
      <p:sp>
        <p:nvSpPr>
          <p:cNvPr id="8" name="Text Box 4"/>
          <p:cNvSpPr txBox="1">
            <a:spLocks noChangeArrowheads="1"/>
          </p:cNvSpPr>
          <p:nvPr/>
        </p:nvSpPr>
        <p:spPr bwMode="auto">
          <a:xfrm>
            <a:off x="307021" y="1209507"/>
            <a:ext cx="10547671" cy="338554"/>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rPr>
              <a:t>Vad vill du i första hand veta mer om?</a:t>
            </a:r>
            <a:endParaRPr lang="sv-SE" sz="1600" b="0" i="1" dirty="0">
              <a:solidFill>
                <a:srgbClr val="333333"/>
              </a:solidFill>
              <a:cs typeface="Calibri" pitchFamily="34" charset="0"/>
            </a:endParaRPr>
          </a:p>
        </p:txBody>
      </p:sp>
      <p:sp>
        <p:nvSpPr>
          <p:cNvPr id="11" name="Text Box 22"/>
          <p:cNvSpPr txBox="1">
            <a:spLocks noChangeArrowheads="1"/>
          </p:cNvSpPr>
          <p:nvPr/>
        </p:nvSpPr>
        <p:spPr bwMode="auto">
          <a:xfrm>
            <a:off x="324272" y="6416776"/>
            <a:ext cx="5009206" cy="243853"/>
          </a:xfrm>
          <a:prstGeom prst="rect">
            <a:avLst/>
          </a:prstGeom>
          <a:noFill/>
          <a:ln w="9525">
            <a:noFill/>
            <a:miter lim="800000"/>
            <a:headEnd/>
            <a:tailEnd/>
          </a:ln>
        </p:spPr>
        <p:txBody>
          <a:bodyPr>
            <a:spAutoFit/>
          </a:bodyPr>
          <a:lstStyle/>
          <a:p>
            <a:pPr>
              <a:spcBef>
                <a:spcPct val="50000"/>
              </a:spcBef>
            </a:pPr>
            <a:r>
              <a:rPr lang="sv-SE" sz="1000" b="0" dirty="0">
                <a:solidFill>
                  <a:srgbClr val="333333"/>
                </a:solidFill>
                <a:latin typeface="+mj-lt"/>
              </a:rPr>
              <a:t>Bas: </a:t>
            </a:r>
            <a:r>
              <a:rPr lang="sv-SE" sz="1000" dirty="0">
                <a:solidFill>
                  <a:srgbClr val="333333"/>
                </a:solidFill>
                <a:latin typeface="+mj-lt"/>
              </a:rPr>
              <a:t>I</a:t>
            </a:r>
            <a:r>
              <a:rPr lang="sv-SE" sz="1000" b="0" dirty="0">
                <a:solidFill>
                  <a:srgbClr val="333333"/>
                </a:solidFill>
                <a:latin typeface="+mj-lt"/>
              </a:rPr>
              <a:t>ntresserad av mer information, </a:t>
            </a:r>
            <a:r>
              <a:rPr lang="sv-SE" sz="1000" dirty="0">
                <a:solidFill>
                  <a:srgbClr val="333333"/>
                </a:solidFill>
                <a:latin typeface="+mj-lt"/>
              </a:rPr>
              <a:t>408</a:t>
            </a:r>
            <a:r>
              <a:rPr lang="sv-SE" sz="1000" b="0" dirty="0">
                <a:solidFill>
                  <a:srgbClr val="333333"/>
                </a:solidFill>
                <a:latin typeface="+mj-lt"/>
              </a:rPr>
              <a:t> intervjuer</a:t>
            </a:r>
          </a:p>
        </p:txBody>
      </p:sp>
      <p:sp>
        <p:nvSpPr>
          <p:cNvPr id="9" name="Rounded Rectangular Callout 8"/>
          <p:cNvSpPr/>
          <p:nvPr/>
        </p:nvSpPr>
        <p:spPr bwMode="auto">
          <a:xfrm>
            <a:off x="4644752" y="5436493"/>
            <a:ext cx="2021637" cy="861896"/>
          </a:xfrm>
          <a:prstGeom prst="wedgeRoundRectCallout">
            <a:avLst>
              <a:gd name="adj1" fmla="val 6710"/>
              <a:gd name="adj2" fmla="val -69388"/>
              <a:gd name="adj3" fmla="val 16667"/>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endParaRPr kumimoji="0" lang="sv-SE" sz="1300" i="1" u="none" strike="noStrike" cap="none" normalizeH="0" baseline="0" dirty="0">
              <a:ln>
                <a:noFill/>
              </a:ln>
              <a:solidFill>
                <a:srgbClr val="333333"/>
              </a:solidFill>
              <a:effectLst/>
            </a:endParaRPr>
          </a:p>
        </p:txBody>
      </p:sp>
      <p:sp>
        <p:nvSpPr>
          <p:cNvPr id="12" name="Rounded Rectangular Callout 11"/>
          <p:cNvSpPr/>
          <p:nvPr/>
        </p:nvSpPr>
        <p:spPr bwMode="auto">
          <a:xfrm>
            <a:off x="9109248" y="2988221"/>
            <a:ext cx="1872208" cy="1512168"/>
          </a:xfrm>
          <a:prstGeom prst="wedgeRoundRectCallout">
            <a:avLst>
              <a:gd name="adj1" fmla="val -89525"/>
              <a:gd name="adj2" fmla="val -41177"/>
              <a:gd name="adj3" fmla="val 16667"/>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300" i="1" dirty="0">
                <a:solidFill>
                  <a:srgbClr val="333333"/>
                </a:solidFill>
              </a:rPr>
              <a:t>Processen stegvis, hur arbetet går till och eventuella risker som berör allmänheten och de anställda</a:t>
            </a:r>
            <a:endParaRPr kumimoji="0" lang="sv-SE" sz="1300" i="1" u="none" strike="noStrike" cap="none" normalizeH="0" baseline="0" dirty="0">
              <a:ln>
                <a:noFill/>
              </a:ln>
              <a:solidFill>
                <a:srgbClr val="333333"/>
              </a:solidFill>
              <a:effectLst/>
            </a:endParaRPr>
          </a:p>
        </p:txBody>
      </p:sp>
      <p:sp>
        <p:nvSpPr>
          <p:cNvPr id="13" name="Rounded Rectangular Callout 12"/>
          <p:cNvSpPr/>
          <p:nvPr/>
        </p:nvSpPr>
        <p:spPr bwMode="auto">
          <a:xfrm>
            <a:off x="396281" y="2808201"/>
            <a:ext cx="1656184" cy="818264"/>
          </a:xfrm>
          <a:prstGeom prst="wedgeRoundRectCallout">
            <a:avLst>
              <a:gd name="adj1" fmla="val 69098"/>
              <a:gd name="adj2" fmla="val 20877"/>
              <a:gd name="adj3" fmla="val 16667"/>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300" i="1">
                <a:solidFill>
                  <a:srgbClr val="333333"/>
                </a:solidFill>
              </a:rPr>
              <a:t>Vad som kommer att hända med avfallet</a:t>
            </a:r>
            <a:endParaRPr kumimoji="0" lang="sv-SE" sz="1300" i="1" u="none" strike="noStrike" cap="none" normalizeH="0" baseline="0" dirty="0">
              <a:ln>
                <a:noFill/>
              </a:ln>
              <a:solidFill>
                <a:srgbClr val="333333"/>
              </a:solidFill>
              <a:effectLst/>
            </a:endParaRPr>
          </a:p>
        </p:txBody>
      </p:sp>
      <p:sp>
        <p:nvSpPr>
          <p:cNvPr id="14" name="Rounded Rectangular Callout 13"/>
          <p:cNvSpPr/>
          <p:nvPr/>
        </p:nvSpPr>
        <p:spPr bwMode="auto">
          <a:xfrm>
            <a:off x="219123" y="4856762"/>
            <a:ext cx="3252199" cy="984685"/>
          </a:xfrm>
          <a:prstGeom prst="wedgeRoundRectCallout">
            <a:avLst>
              <a:gd name="adj1" fmla="val 35827"/>
              <a:gd name="adj2" fmla="val -74152"/>
              <a:gd name="adj3" fmla="val 16667"/>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300" i="1" dirty="0">
                <a:solidFill>
                  <a:srgbClr val="333333"/>
                </a:solidFill>
              </a:rPr>
              <a:t>Tidsplan på hur det går till. Hur mellanlagringen kommer ske. Om man överväger att ha verket kvar</a:t>
            </a:r>
            <a:endParaRPr kumimoji="0" lang="sv-SE" sz="1300" i="1" u="none" strike="noStrike" cap="none" normalizeH="0" baseline="0" dirty="0">
              <a:ln>
                <a:noFill/>
              </a:ln>
              <a:solidFill>
                <a:srgbClr val="333333"/>
              </a:solidFill>
              <a:effectLst/>
            </a:endParaRPr>
          </a:p>
        </p:txBody>
      </p:sp>
      <p:sp>
        <p:nvSpPr>
          <p:cNvPr id="15" name="Rounded Rectangular Callout 14"/>
          <p:cNvSpPr/>
          <p:nvPr/>
        </p:nvSpPr>
        <p:spPr bwMode="auto">
          <a:xfrm>
            <a:off x="7293390" y="1265637"/>
            <a:ext cx="2319914" cy="809548"/>
          </a:xfrm>
          <a:prstGeom prst="wedgeRoundRectCallout">
            <a:avLst>
              <a:gd name="adj1" fmla="val 1915"/>
              <a:gd name="adj2" fmla="val 78597"/>
              <a:gd name="adj3" fmla="val 16667"/>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300" i="1" dirty="0">
                <a:solidFill>
                  <a:srgbClr val="333333"/>
                </a:solidFill>
              </a:rPr>
              <a:t>Allting, hur det förvaras. Danmark och Sverige kunde gått ihop, varför gör de inte det</a:t>
            </a:r>
            <a:endParaRPr kumimoji="0" lang="sv-SE" sz="1300" i="1" u="none" strike="noStrike" cap="none" normalizeH="0" baseline="0" dirty="0">
              <a:ln>
                <a:noFill/>
              </a:ln>
              <a:solidFill>
                <a:srgbClr val="333333"/>
              </a:solidFill>
              <a:effectLst/>
            </a:endParaRPr>
          </a:p>
        </p:txBody>
      </p:sp>
      <p:sp>
        <p:nvSpPr>
          <p:cNvPr id="16" name="Rounded Rectangular Callout 15"/>
          <p:cNvSpPr/>
          <p:nvPr/>
        </p:nvSpPr>
        <p:spPr bwMode="auto">
          <a:xfrm>
            <a:off x="307020" y="1409179"/>
            <a:ext cx="2021637" cy="1005545"/>
          </a:xfrm>
          <a:prstGeom prst="wedgeRoundRectCallout">
            <a:avLst>
              <a:gd name="adj1" fmla="val 45264"/>
              <a:gd name="adj2" fmla="val 71707"/>
              <a:gd name="adj3" fmla="val 16667"/>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300" i="1">
                <a:solidFill>
                  <a:srgbClr val="333333"/>
                </a:solidFill>
              </a:rPr>
              <a:t>Varför byggnaden inte kan användas till annat</a:t>
            </a:r>
            <a:endParaRPr kumimoji="0" lang="sv-SE" sz="1300" i="1" u="none" strike="noStrike" cap="none" normalizeH="0" baseline="0" dirty="0">
              <a:ln>
                <a:noFill/>
              </a:ln>
              <a:solidFill>
                <a:srgbClr val="333333"/>
              </a:solidFill>
              <a:effectLst/>
            </a:endParaRPr>
          </a:p>
        </p:txBody>
      </p:sp>
      <p:sp>
        <p:nvSpPr>
          <p:cNvPr id="17" name="Rounded Rectangular Callout 16"/>
          <p:cNvSpPr/>
          <p:nvPr/>
        </p:nvSpPr>
        <p:spPr bwMode="auto">
          <a:xfrm>
            <a:off x="7237040" y="5220469"/>
            <a:ext cx="3691685" cy="933720"/>
          </a:xfrm>
          <a:prstGeom prst="wedgeRoundRectCallout">
            <a:avLst>
              <a:gd name="adj1" fmla="val -33306"/>
              <a:gd name="adj2" fmla="val -96106"/>
              <a:gd name="adj3" fmla="val 16667"/>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sv-SE" sz="1300" i="1" dirty="0">
                <a:solidFill>
                  <a:srgbClr val="333333"/>
                </a:solidFill>
              </a:rPr>
              <a:t>Hela processen, vad som kommer hända med marken och platsen efter rivningen, vad planerna efteråt kommer vara</a:t>
            </a:r>
            <a:endParaRPr kumimoji="0" lang="sv-SE" sz="1300" i="1" u="none" strike="noStrike" cap="none" normalizeH="0" baseline="0" dirty="0">
              <a:ln>
                <a:noFill/>
              </a:ln>
              <a:solidFill>
                <a:srgbClr val="333333"/>
              </a:solidFill>
              <a:effectLs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44337"/>
            <a:ext cx="11161713" cy="1140090"/>
          </a:xfrm>
        </p:spPr>
        <p:txBody>
          <a:bodyPr/>
          <a:lstStyle/>
          <a:p>
            <a:r>
              <a:rPr lang="sv-SE" dirty="0"/>
              <a:t>Information på hemsidan efterfrågas i störst utsträckning</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43</a:t>
            </a:fld>
            <a:endParaRPr lang="en-US"/>
          </a:p>
        </p:txBody>
      </p:sp>
      <p:graphicFrame>
        <p:nvGraphicFramePr>
          <p:cNvPr id="5" name="Object 5"/>
          <p:cNvGraphicFramePr>
            <a:graphicFrameLocks noChangeAspect="1"/>
          </p:cNvGraphicFramePr>
          <p:nvPr>
            <p:extLst>
              <p:ext uri="{D42A27DB-BD31-4B8C-83A1-F6EECF244321}">
                <p14:modId xmlns:p14="http://schemas.microsoft.com/office/powerpoint/2010/main" val="3929607219"/>
              </p:ext>
            </p:extLst>
          </p:nvPr>
        </p:nvGraphicFramePr>
        <p:xfrm>
          <a:off x="720861" y="1562874"/>
          <a:ext cx="9747121" cy="446376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Box 4"/>
          <p:cNvSpPr txBox="1">
            <a:spLocks noChangeArrowheads="1"/>
          </p:cNvSpPr>
          <p:nvPr/>
        </p:nvSpPr>
        <p:spPr bwMode="auto">
          <a:xfrm>
            <a:off x="307021" y="1030361"/>
            <a:ext cx="10547671" cy="338554"/>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rPr>
              <a:t>På vilket eller vilka sätt vill du ha information om planerna kring Barsebäcksverket?</a:t>
            </a:r>
            <a:endParaRPr lang="sv-SE" sz="1600" b="0" i="1" dirty="0">
              <a:solidFill>
                <a:srgbClr val="333333"/>
              </a:solidFill>
              <a:cs typeface="Calibri" pitchFamily="34" charset="0"/>
            </a:endParaRPr>
          </a:p>
        </p:txBody>
      </p:sp>
      <p:sp>
        <p:nvSpPr>
          <p:cNvPr id="10" name="Text Box 8"/>
          <p:cNvSpPr txBox="1">
            <a:spLocks noChangeArrowheads="1"/>
          </p:cNvSpPr>
          <p:nvPr/>
        </p:nvSpPr>
        <p:spPr bwMode="auto">
          <a:xfrm>
            <a:off x="1254482" y="1548061"/>
            <a:ext cx="437942" cy="260944"/>
          </a:xfrm>
          <a:prstGeom prst="rect">
            <a:avLst/>
          </a:prstGeom>
          <a:noFill/>
          <a:ln w="9525">
            <a:noFill/>
            <a:miter lim="800000"/>
            <a:headEnd/>
            <a:tailEnd/>
          </a:ln>
          <a:effectLst/>
        </p:spPr>
        <p:txBody>
          <a:bodyPr>
            <a:spAutoFit/>
          </a:bodyPr>
          <a:lstStyle/>
          <a:p>
            <a:pPr>
              <a:spcBef>
                <a:spcPct val="50000"/>
              </a:spcBef>
            </a:pPr>
            <a:r>
              <a:rPr lang="sv-SE" sz="1100" b="0" dirty="0">
                <a:solidFill>
                  <a:schemeClr val="bg2"/>
                </a:solidFill>
                <a:cs typeface="Calibri" pitchFamily="34" charset="0"/>
              </a:rPr>
              <a:t>%</a:t>
            </a:r>
            <a:endParaRPr lang="en-US" sz="1100" b="0" dirty="0">
              <a:solidFill>
                <a:schemeClr val="bg2"/>
              </a:solidFill>
              <a:cs typeface="Calibri" pitchFamily="34" charset="0"/>
            </a:endParaRPr>
          </a:p>
        </p:txBody>
      </p:sp>
      <p:sp>
        <p:nvSpPr>
          <p:cNvPr id="12" name="Text Box 22"/>
          <p:cNvSpPr txBox="1">
            <a:spLocks noChangeArrowheads="1"/>
          </p:cNvSpPr>
          <p:nvPr/>
        </p:nvSpPr>
        <p:spPr bwMode="auto">
          <a:xfrm>
            <a:off x="324272" y="6416776"/>
            <a:ext cx="5009206" cy="243853"/>
          </a:xfrm>
          <a:prstGeom prst="rect">
            <a:avLst/>
          </a:prstGeom>
          <a:noFill/>
          <a:ln w="9525">
            <a:noFill/>
            <a:miter lim="800000"/>
            <a:headEnd/>
            <a:tailEnd/>
          </a:ln>
        </p:spPr>
        <p:txBody>
          <a:bodyPr>
            <a:spAutoFit/>
          </a:bodyPr>
          <a:lstStyle/>
          <a:p>
            <a:pPr>
              <a:spcBef>
                <a:spcPct val="50000"/>
              </a:spcBef>
            </a:pPr>
            <a:r>
              <a:rPr lang="sv-SE" sz="1000" b="0" dirty="0">
                <a:solidFill>
                  <a:srgbClr val="333333"/>
                </a:solidFill>
                <a:latin typeface="+mj-lt"/>
              </a:rPr>
              <a:t>Bas: </a:t>
            </a:r>
            <a:r>
              <a:rPr lang="sv-SE" sz="1000" dirty="0">
                <a:solidFill>
                  <a:srgbClr val="333333"/>
                </a:solidFill>
                <a:latin typeface="+mj-lt"/>
              </a:rPr>
              <a:t>I</a:t>
            </a:r>
            <a:r>
              <a:rPr lang="sv-SE" sz="1000" b="0" dirty="0">
                <a:solidFill>
                  <a:srgbClr val="333333"/>
                </a:solidFill>
                <a:latin typeface="+mj-lt"/>
              </a:rPr>
              <a:t>ntresserad av mer information, </a:t>
            </a:r>
            <a:r>
              <a:rPr lang="sv-SE" sz="1000" dirty="0">
                <a:solidFill>
                  <a:srgbClr val="333333"/>
                </a:solidFill>
                <a:latin typeface="+mj-lt"/>
              </a:rPr>
              <a:t>463</a:t>
            </a:r>
            <a:r>
              <a:rPr lang="sv-SE" sz="1000" b="0" dirty="0">
                <a:solidFill>
                  <a:srgbClr val="333333"/>
                </a:solidFill>
                <a:latin typeface="+mj-lt"/>
              </a:rPr>
              <a:t> intervjuer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sv-SE" dirty="0"/>
              <a:t>Information på hemsidan mest efterfrågad bland yngre</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pPr>
                <a:defRPr/>
              </a:pPr>
              <a:t>44</a:t>
            </a:fld>
            <a:endParaRPr lang="en-US"/>
          </a:p>
        </p:txBody>
      </p:sp>
      <p:graphicFrame>
        <p:nvGraphicFramePr>
          <p:cNvPr id="5" name="Object 5"/>
          <p:cNvGraphicFramePr>
            <a:graphicFrameLocks noChangeAspect="1"/>
          </p:cNvGraphicFramePr>
          <p:nvPr>
            <p:extLst>
              <p:ext uri="{D42A27DB-BD31-4B8C-83A1-F6EECF244321}">
                <p14:modId xmlns:p14="http://schemas.microsoft.com/office/powerpoint/2010/main" val="157732208"/>
              </p:ext>
            </p:extLst>
          </p:nvPr>
        </p:nvGraphicFramePr>
        <p:xfrm>
          <a:off x="720861" y="1562874"/>
          <a:ext cx="9747121" cy="4463767"/>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 Box 22"/>
          <p:cNvSpPr txBox="1">
            <a:spLocks noChangeArrowheads="1"/>
          </p:cNvSpPr>
          <p:nvPr/>
        </p:nvSpPr>
        <p:spPr bwMode="auto">
          <a:xfrm>
            <a:off x="324272" y="6416776"/>
            <a:ext cx="5009206" cy="243853"/>
          </a:xfrm>
          <a:prstGeom prst="rect">
            <a:avLst/>
          </a:prstGeom>
          <a:noFill/>
          <a:ln w="9525">
            <a:noFill/>
            <a:miter lim="800000"/>
            <a:headEnd/>
            <a:tailEnd/>
          </a:ln>
        </p:spPr>
        <p:txBody>
          <a:bodyPr>
            <a:spAutoFit/>
          </a:bodyPr>
          <a:lstStyle/>
          <a:p>
            <a:pPr>
              <a:spcBef>
                <a:spcPct val="50000"/>
              </a:spcBef>
            </a:pPr>
            <a:r>
              <a:rPr lang="sv-SE" sz="1000" b="0" dirty="0">
                <a:solidFill>
                  <a:srgbClr val="333333"/>
                </a:solidFill>
                <a:latin typeface="+mj-lt"/>
              </a:rPr>
              <a:t>Bas: </a:t>
            </a:r>
            <a:r>
              <a:rPr lang="sv-SE" sz="1000" dirty="0">
                <a:solidFill>
                  <a:srgbClr val="333333"/>
                </a:solidFill>
                <a:latin typeface="+mj-lt"/>
              </a:rPr>
              <a:t>I</a:t>
            </a:r>
            <a:r>
              <a:rPr lang="sv-SE" sz="1000" b="0" dirty="0">
                <a:solidFill>
                  <a:srgbClr val="333333"/>
                </a:solidFill>
                <a:latin typeface="+mj-lt"/>
              </a:rPr>
              <a:t>ntresserad av mer information Närområdet, 204 intervjuer</a:t>
            </a:r>
          </a:p>
        </p:txBody>
      </p:sp>
      <p:sp>
        <p:nvSpPr>
          <p:cNvPr id="9" name="Text Box 4"/>
          <p:cNvSpPr txBox="1">
            <a:spLocks noChangeArrowheads="1"/>
          </p:cNvSpPr>
          <p:nvPr/>
        </p:nvSpPr>
        <p:spPr bwMode="auto">
          <a:xfrm>
            <a:off x="307021" y="1030361"/>
            <a:ext cx="10547671" cy="338554"/>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rPr>
              <a:t>På vilket eller vilka sätt vill du ha information om planerna kring Barsebäcksverket?</a:t>
            </a:r>
            <a:endParaRPr lang="sv-SE" sz="1600" b="0" i="1" dirty="0">
              <a:solidFill>
                <a:srgbClr val="333333"/>
              </a:solidFill>
              <a:cs typeface="Calibri" pitchFamily="34" charset="0"/>
            </a:endParaRPr>
          </a:p>
        </p:txBody>
      </p:sp>
      <p:sp>
        <p:nvSpPr>
          <p:cNvPr id="11" name="Text Box 8"/>
          <p:cNvSpPr txBox="1">
            <a:spLocks noChangeArrowheads="1"/>
          </p:cNvSpPr>
          <p:nvPr/>
        </p:nvSpPr>
        <p:spPr bwMode="auto">
          <a:xfrm>
            <a:off x="1254482" y="1548061"/>
            <a:ext cx="437942" cy="260944"/>
          </a:xfrm>
          <a:prstGeom prst="rect">
            <a:avLst/>
          </a:prstGeom>
          <a:noFill/>
          <a:ln w="9525">
            <a:noFill/>
            <a:miter lim="800000"/>
            <a:headEnd/>
            <a:tailEnd/>
          </a:ln>
          <a:effectLst/>
        </p:spPr>
        <p:txBody>
          <a:bodyPr>
            <a:spAutoFit/>
          </a:bodyPr>
          <a:lstStyle/>
          <a:p>
            <a:pPr>
              <a:spcBef>
                <a:spcPct val="50000"/>
              </a:spcBef>
            </a:pPr>
            <a:r>
              <a:rPr lang="sv-SE" sz="1100" b="0" dirty="0">
                <a:solidFill>
                  <a:schemeClr val="bg2"/>
                </a:solidFill>
                <a:cs typeface="Calibri" pitchFamily="34" charset="0"/>
              </a:rPr>
              <a:t>%</a:t>
            </a:r>
            <a:endParaRPr lang="en-US" sz="1100" b="0" dirty="0">
              <a:solidFill>
                <a:schemeClr val="bg2"/>
              </a:solidFill>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CA69AB19-58CF-482C-B179-30FAD4BF10E4}" type="slidenum">
              <a:rPr lang="en-US"/>
              <a:pPr>
                <a:defRPr/>
              </a:pPr>
              <a:t>5</a:t>
            </a:fld>
            <a:endParaRPr lang="en-US"/>
          </a:p>
        </p:txBody>
      </p:sp>
      <p:sp>
        <p:nvSpPr>
          <p:cNvPr id="29699" name="Rectangle 2"/>
          <p:cNvSpPr>
            <a:spLocks noGrp="1" noChangeArrowheads="1"/>
          </p:cNvSpPr>
          <p:nvPr>
            <p:ph type="title"/>
          </p:nvPr>
        </p:nvSpPr>
        <p:spPr/>
        <p:txBody>
          <a:bodyPr/>
          <a:lstStyle/>
          <a:p>
            <a:pPr eaLnBrk="1" hangingPunct="1"/>
            <a:r>
              <a:rPr lang="sv-SE" dirty="0"/>
              <a:t>Slutsatser</a:t>
            </a:r>
            <a:endParaRPr lang="en-US" dirty="0"/>
          </a:p>
        </p:txBody>
      </p:sp>
      <p:sp>
        <p:nvSpPr>
          <p:cNvPr id="29700" name="Rectangle 3"/>
          <p:cNvSpPr>
            <a:spLocks noGrp="1" noChangeArrowheads="1"/>
          </p:cNvSpPr>
          <p:nvPr>
            <p:ph type="body" idx="1"/>
          </p:nvPr>
        </p:nvSpPr>
        <p:spPr>
          <a:xfrm>
            <a:off x="972344" y="1188021"/>
            <a:ext cx="9053184" cy="5040560"/>
          </a:xfrm>
        </p:spPr>
        <p:txBody>
          <a:bodyPr numCol="2" spcCol="360000"/>
          <a:lstStyle/>
          <a:p>
            <a:pPr eaLnBrk="1" hangingPunct="1"/>
            <a:r>
              <a:rPr lang="sv-SE" b="1" dirty="0"/>
              <a:t>Klar ökning av förtroendet ör informationen</a:t>
            </a:r>
          </a:p>
          <a:p>
            <a:pPr lvl="1"/>
            <a:r>
              <a:rPr lang="sv-SE" dirty="0"/>
              <a:t>Sedan 2017 har skett en mycket klar ökning av förtroendet för informationen från Barsebäcksverket i Skåne. Förtroendet är nu det högsta sedan 2005. Även i närområdet har förtroendet för informationen ökat något sedan 2017.</a:t>
            </a:r>
          </a:p>
          <a:p>
            <a:pPr lvl="1"/>
            <a:r>
              <a:rPr lang="sv-SE" sz="1500" dirty="0">
                <a:ea typeface="+mn-ea"/>
                <a:cs typeface="+mn-cs"/>
              </a:rPr>
              <a:t>I Skåne som helhet är det emellertid få som tagit del av information direkt från Barsebäcksverket, medan ungefär hälften har tagit del av information från massmedia.</a:t>
            </a:r>
          </a:p>
          <a:p>
            <a:pPr lvl="1"/>
            <a:r>
              <a:rPr lang="sv-SE" sz="1500" dirty="0">
                <a:ea typeface="+mn-ea"/>
                <a:cs typeface="+mn-cs"/>
              </a:rPr>
              <a:t>I närområdet är det lika många som fäster tilltro till information från Barsebäcksverket som från myndigheterna.</a:t>
            </a:r>
          </a:p>
          <a:p>
            <a:pPr lvl="1"/>
            <a:r>
              <a:rPr lang="sv-SE" sz="1500" dirty="0">
                <a:ea typeface="+mn-ea"/>
                <a:cs typeface="+mn-cs"/>
              </a:rPr>
              <a:t>I Skåne är dock förtroendet för information från myndigheterna klart högre.</a:t>
            </a:r>
          </a:p>
          <a:p>
            <a:pPr lvl="1"/>
            <a:endParaRPr lang="sv-SE" sz="1500" dirty="0">
              <a:ea typeface="+mn-ea"/>
              <a:cs typeface="+mn-cs"/>
            </a:endParaRPr>
          </a:p>
          <a:p>
            <a:pPr lvl="1"/>
            <a:endParaRPr lang="sv-SE" sz="1500" dirty="0">
              <a:ea typeface="+mn-ea"/>
              <a:cs typeface="+mn-cs"/>
            </a:endParaRPr>
          </a:p>
          <a:p>
            <a:pPr lvl="1"/>
            <a:endParaRPr lang="sv-SE" sz="1500" dirty="0">
              <a:ea typeface="+mn-ea"/>
              <a:cs typeface="+mn-cs"/>
            </a:endParaRPr>
          </a:p>
          <a:p>
            <a:pPr marL="342900" lvl="2" indent="-342900"/>
            <a:r>
              <a:rPr lang="sv-SE" sz="1600" b="1" dirty="0">
                <a:ea typeface="+mn-ea"/>
                <a:cs typeface="+mn-cs"/>
              </a:rPr>
              <a:t>Fortsatt stort informationsbehov</a:t>
            </a:r>
          </a:p>
          <a:p>
            <a:pPr marL="800100" lvl="3" indent="-342900"/>
            <a:r>
              <a:rPr lang="sv-SE" sz="1500" dirty="0">
                <a:ea typeface="+mn-ea"/>
                <a:cs typeface="+mn-cs"/>
              </a:rPr>
              <a:t>Något färre än tidigare är intresserade av mer information från Barsebäcksverket, men intresset är fortfarande stort för en majoritet av de närboende och nästan hälften i Skåne.</a:t>
            </a:r>
          </a:p>
          <a:p>
            <a:pPr marL="800100" lvl="3" indent="-342900"/>
            <a:r>
              <a:rPr lang="sv-SE" sz="1500" dirty="0">
                <a:ea typeface="+mn-ea"/>
                <a:cs typeface="+mn-cs"/>
              </a:rPr>
              <a:t>Informationsönskemålen är breda med viss betoning av hur rivningen kommer att gå till och hur avfallet ska hanteras. </a:t>
            </a:r>
          </a:p>
          <a:p>
            <a:pPr marL="800100" lvl="3" indent="-342900"/>
            <a:r>
              <a:rPr lang="sv-SE" sz="1500" dirty="0">
                <a:ea typeface="+mn-ea"/>
                <a:cs typeface="+mn-cs"/>
              </a:rPr>
              <a:t>Hemsidan är fortsatt central, men det finns även visst intresse för att besöka verket och för en utställning.	</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263155" y="6392420"/>
            <a:ext cx="2604400" cy="475037"/>
          </a:xfrm>
        </p:spPr>
        <p:txBody>
          <a:bodyPr/>
          <a:lstStyle/>
          <a:p>
            <a:pPr>
              <a:defRPr/>
            </a:pPr>
            <a:fld id="{387138E1-C6B1-43EE-9512-E5D4DC39776B}" type="slidenum">
              <a:rPr lang="en-US" smtClean="0"/>
              <a:pPr>
                <a:defRPr/>
              </a:pPr>
              <a:t>6</a:t>
            </a:fld>
            <a:endParaRPr lang="en-US" dirty="0"/>
          </a:p>
        </p:txBody>
      </p:sp>
      <p:sp>
        <p:nvSpPr>
          <p:cNvPr id="6" name="Title 5"/>
          <p:cNvSpPr>
            <a:spLocks noGrp="1"/>
          </p:cNvSpPr>
          <p:nvPr>
            <p:ph type="title"/>
          </p:nvPr>
        </p:nvSpPr>
        <p:spPr/>
        <p:txBody>
          <a:bodyPr/>
          <a:lstStyle/>
          <a:p>
            <a:r>
              <a:rPr lang="sv-SE" sz="3600" dirty="0"/>
              <a:t>Resultat</a:t>
            </a:r>
            <a:endParaRPr lang="sv-SE" sz="3600" dirty="0">
              <a:latin typeface="Gill Sans MT"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CA69AB19-58CF-482C-B179-30FAD4BF10E4}" type="slidenum">
              <a:rPr lang="en-US"/>
              <a:pPr>
                <a:defRPr/>
              </a:pPr>
              <a:t>7</a:t>
            </a:fld>
            <a:endParaRPr lang="en-US"/>
          </a:p>
        </p:txBody>
      </p:sp>
      <p:sp>
        <p:nvSpPr>
          <p:cNvPr id="29699" name="Rectangle 2"/>
          <p:cNvSpPr>
            <a:spLocks noGrp="1" noChangeArrowheads="1"/>
          </p:cNvSpPr>
          <p:nvPr>
            <p:ph type="title"/>
          </p:nvPr>
        </p:nvSpPr>
        <p:spPr/>
        <p:txBody>
          <a:bodyPr/>
          <a:lstStyle/>
          <a:p>
            <a:pPr eaLnBrk="1" hangingPunct="1"/>
            <a:r>
              <a:rPr lang="sv-SE"/>
              <a:t>Stängningen av Barsebäck</a:t>
            </a:r>
            <a:endParaRPr lang="en-US"/>
          </a:p>
        </p:txBody>
      </p:sp>
      <p:sp>
        <p:nvSpPr>
          <p:cNvPr id="29700" name="Rectangle 3"/>
          <p:cNvSpPr>
            <a:spLocks noGrp="1" noChangeArrowheads="1"/>
          </p:cNvSpPr>
          <p:nvPr>
            <p:ph type="body" idx="1"/>
          </p:nvPr>
        </p:nvSpPr>
        <p:spPr>
          <a:xfrm>
            <a:off x="1098096" y="1230347"/>
            <a:ext cx="8927432" cy="2910002"/>
          </a:xfrm>
        </p:spPr>
        <p:txBody>
          <a:bodyPr numCol="2" spcCol="360000"/>
          <a:lstStyle/>
          <a:p>
            <a:pPr eaLnBrk="1" hangingPunct="1"/>
            <a:r>
              <a:rPr lang="sv-SE" b="1" dirty="0"/>
              <a:t>Färre positiva till en stängning</a:t>
            </a:r>
          </a:p>
          <a:p>
            <a:pPr lvl="1" eaLnBrk="1" hangingPunct="1"/>
            <a:r>
              <a:rPr lang="sv-SE" dirty="0"/>
              <a:t>I Skåne är det nu markant färre som är positiva till en stängning (35%) än 2017 (52%). Rekordmånga saknar uppfattning. Stödet för en stängning är lägre än de tre föregående mätningarna, men högre än mätningarna före 2013.</a:t>
            </a:r>
          </a:p>
          <a:p>
            <a:pPr lvl="1" eaLnBrk="1" hangingPunct="1"/>
            <a:r>
              <a:rPr lang="sv-SE" dirty="0"/>
              <a:t>I närområdet är förändringarna små. Ungefär en av tre ( 32%) är positiva till stängningen, men det är också en klar majoritet (59%) som motsätter sig en stängning.</a:t>
            </a:r>
          </a:p>
          <a:p>
            <a:pPr lvl="1" eaLnBrk="1" hangingPunct="1"/>
            <a:endParaRPr lang="sv-SE" dirty="0"/>
          </a:p>
          <a:p>
            <a:pPr lvl="1" eaLnBrk="1" hangingPunct="1"/>
            <a:endParaRPr lang="sv-SE" dirty="0"/>
          </a:p>
          <a:p>
            <a:pPr marL="457200" lvl="1" indent="0" eaLnBrk="1" hangingPunct="1">
              <a:buNone/>
            </a:pPr>
            <a:endParaRPr lang="sv-SE" b="1" dirty="0"/>
          </a:p>
          <a:p>
            <a:pPr eaLnBrk="1" hangingPunct="1"/>
            <a:endParaRPr lang="sv-SE" b="1" dirty="0"/>
          </a:p>
          <a:p>
            <a:pPr eaLnBrk="1" hangingPunct="1"/>
            <a:endParaRPr lang="sv-SE" b="1" dirty="0"/>
          </a:p>
          <a:p>
            <a:pPr eaLnBrk="1" hangingPunct="1"/>
            <a:r>
              <a:rPr lang="sv-SE" b="1" dirty="0"/>
              <a:t>Ökad kännedom</a:t>
            </a:r>
            <a:endParaRPr lang="sv-SE" dirty="0"/>
          </a:p>
          <a:p>
            <a:pPr lvl="1" eaLnBrk="1" hangingPunct="1"/>
            <a:r>
              <a:rPr lang="sv-SE" dirty="0"/>
              <a:t>Kännedomen i Skåne om vad som kommer att hända med Barsebäcksverket är alltjämt begränsad, men på en högre nivå än tidigare.</a:t>
            </a:r>
          </a:p>
          <a:p>
            <a:pPr lvl="1" eaLnBrk="1" hangingPunct="1"/>
            <a:r>
              <a:rPr lang="sv-SE" dirty="0"/>
              <a:t>En av tre tycker sig mycket eller ganska väl känna till vad som kommer att hända med Barsebäcksverket.</a:t>
            </a:r>
          </a:p>
          <a:p>
            <a:pPr lvl="1" eaLnBrk="1" hangingPunct="1"/>
            <a:r>
              <a:rPr lang="sv-SE" dirty="0"/>
              <a:t>I närområdet är det, liksom tidigare, knappt hälften som mycket eller ganska väl känner till vad som kommer att hända.</a:t>
            </a:r>
          </a:p>
          <a:p>
            <a:pPr lvl="1" eaLnBrk="1" hangingPunct="1"/>
            <a:r>
              <a:rPr lang="sv-SE" dirty="0"/>
              <a:t>Kunskapen är särskilt låg bland yngre.  </a:t>
            </a:r>
          </a:p>
          <a:p>
            <a:pPr lvl="1" eaLnBrk="1" hangingPunct="1"/>
            <a:endParaRPr lang="sv-SE" b="1" dirty="0"/>
          </a:p>
          <a:p>
            <a:pPr eaLnBrk="1" hangingPunct="1"/>
            <a:endParaRPr lang="sv-SE" b="1" dirty="0"/>
          </a:p>
          <a:p>
            <a:pPr eaLnBrk="1" hangingPunct="1"/>
            <a:endParaRPr lang="sv-SE" dirty="0"/>
          </a:p>
          <a:p>
            <a:pPr eaLnBrk="1" hangingPunct="1"/>
            <a:endParaRPr lang="sv-SE"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latin typeface="+mn-lt"/>
              </a:rPr>
              <a:t>Knapp majoritet i Skåne negativa till stängningen </a:t>
            </a:r>
          </a:p>
        </p:txBody>
      </p:sp>
      <p:sp>
        <p:nvSpPr>
          <p:cNvPr id="3" name="Slide Number Placeholder 2"/>
          <p:cNvSpPr>
            <a:spLocks noGrp="1"/>
          </p:cNvSpPr>
          <p:nvPr>
            <p:ph type="sldNum" sz="quarter" idx="10"/>
          </p:nvPr>
        </p:nvSpPr>
        <p:spPr/>
        <p:txBody>
          <a:bodyPr/>
          <a:lstStyle/>
          <a:p>
            <a:pPr>
              <a:defRPr/>
            </a:pPr>
            <a:fld id="{ED558FB1-14E4-4010-8C59-18540580AB70}" type="slidenum">
              <a:rPr lang="en-US" smtClean="0">
                <a:latin typeface="+mn-lt"/>
              </a:rPr>
              <a:pPr>
                <a:defRPr/>
              </a:pPr>
              <a:t>8</a:t>
            </a:fld>
            <a:endParaRPr lang="en-US" dirty="0">
              <a:latin typeface="+mn-lt"/>
            </a:endParaRPr>
          </a:p>
        </p:txBody>
      </p:sp>
      <p:sp>
        <p:nvSpPr>
          <p:cNvPr id="4" name="Text Box 4"/>
          <p:cNvSpPr txBox="1">
            <a:spLocks noChangeArrowheads="1"/>
          </p:cNvSpPr>
          <p:nvPr/>
        </p:nvSpPr>
        <p:spPr bwMode="auto">
          <a:xfrm>
            <a:off x="1362727" y="978231"/>
            <a:ext cx="8437199" cy="584775"/>
          </a:xfrm>
          <a:prstGeom prst="rect">
            <a:avLst/>
          </a:prstGeom>
          <a:noFill/>
          <a:ln w="9525">
            <a:noFill/>
            <a:miter lim="800000"/>
            <a:headEnd/>
            <a:tailEnd/>
          </a:ln>
          <a:effectLst/>
        </p:spPr>
        <p:txBody>
          <a:bodyPr wrap="square">
            <a:spAutoFit/>
          </a:bodyPr>
          <a:lstStyle/>
          <a:p>
            <a:pPr algn="ctr"/>
            <a:r>
              <a:rPr lang="sv-SE" sz="1600" i="1" dirty="0">
                <a:solidFill>
                  <a:srgbClr val="333333"/>
                </a:solidFill>
                <a:cs typeface="Calibri" pitchFamily="34" charset="0"/>
              </a:rPr>
              <a:t>Energiproduktionen i kärnkraftverket Barsebäck stängdes under 2005. </a:t>
            </a:r>
          </a:p>
          <a:p>
            <a:pPr algn="ctr"/>
            <a:r>
              <a:rPr lang="sv-SE" sz="1600" i="1" dirty="0">
                <a:solidFill>
                  <a:srgbClr val="333333"/>
                </a:solidFill>
                <a:cs typeface="Calibri" pitchFamily="34" charset="0"/>
              </a:rPr>
              <a:t>Tycker du det var bra eller att dåligt att stänga Barsebäcksverket?</a:t>
            </a:r>
          </a:p>
        </p:txBody>
      </p:sp>
      <p:graphicFrame>
        <p:nvGraphicFramePr>
          <p:cNvPr id="5" name="Object 3"/>
          <p:cNvGraphicFramePr>
            <a:graphicFrameLocks noChangeAspect="1"/>
          </p:cNvGraphicFramePr>
          <p:nvPr>
            <p:extLst>
              <p:ext uri="{D42A27DB-BD31-4B8C-83A1-F6EECF244321}">
                <p14:modId xmlns:p14="http://schemas.microsoft.com/office/powerpoint/2010/main" val="3639231276"/>
              </p:ext>
            </p:extLst>
          </p:nvPr>
        </p:nvGraphicFramePr>
        <p:xfrm>
          <a:off x="219123" y="1634154"/>
          <a:ext cx="10811364" cy="4463767"/>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p:cNvSpPr txBox="1"/>
          <p:nvPr/>
        </p:nvSpPr>
        <p:spPr>
          <a:xfrm>
            <a:off x="2328658" y="5529539"/>
            <a:ext cx="1524211" cy="260944"/>
          </a:xfrm>
          <a:prstGeom prst="rect">
            <a:avLst/>
          </a:prstGeom>
          <a:solidFill>
            <a:schemeClr val="bg1">
              <a:lumMod val="95000"/>
            </a:schemeClr>
          </a:solidFill>
          <a:ln w="12700">
            <a:solidFill>
              <a:srgbClr val="A6A6A6"/>
            </a:solidFill>
          </a:ln>
          <a:effectLst/>
        </p:spPr>
        <p:txBody>
          <a:bodyPr wrap="square" rtlCol="0" anchor="ctr" anchorCtr="0">
            <a:spAutoFit/>
          </a:bodyPr>
          <a:lstStyle/>
          <a:p>
            <a:pPr lvl="0" algn="ctr">
              <a:spcBef>
                <a:spcPct val="50000"/>
              </a:spcBef>
            </a:pPr>
            <a:r>
              <a:rPr lang="sv-SE" sz="1100" dirty="0">
                <a:solidFill>
                  <a:srgbClr val="333333"/>
                </a:solidFill>
                <a:cs typeface="Calibri" pitchFamily="34" charset="0"/>
              </a:rPr>
              <a:t>Närområdet</a:t>
            </a:r>
            <a:endParaRPr lang="en-US" sz="1100" dirty="0">
              <a:solidFill>
                <a:srgbClr val="333333"/>
              </a:solidFill>
              <a:cs typeface="Calibri" pitchFamily="34" charset="0"/>
            </a:endParaRPr>
          </a:p>
        </p:txBody>
      </p:sp>
      <p:sp>
        <p:nvSpPr>
          <p:cNvPr id="11" name="TextBox 10"/>
          <p:cNvSpPr txBox="1"/>
          <p:nvPr/>
        </p:nvSpPr>
        <p:spPr>
          <a:xfrm>
            <a:off x="6446850" y="5503184"/>
            <a:ext cx="1524211" cy="260944"/>
          </a:xfrm>
          <a:prstGeom prst="rect">
            <a:avLst/>
          </a:prstGeom>
          <a:solidFill>
            <a:schemeClr val="bg1">
              <a:lumMod val="95000"/>
            </a:schemeClr>
          </a:solidFill>
          <a:ln w="12700">
            <a:solidFill>
              <a:srgbClr val="A6A6A6"/>
            </a:solidFill>
          </a:ln>
          <a:effectLst/>
        </p:spPr>
        <p:txBody>
          <a:bodyPr wrap="square" rtlCol="0" anchor="ctr" anchorCtr="0">
            <a:spAutoFit/>
          </a:bodyPr>
          <a:lstStyle/>
          <a:p>
            <a:pPr algn="ctr">
              <a:spcBef>
                <a:spcPct val="50000"/>
              </a:spcBef>
            </a:pPr>
            <a:r>
              <a:rPr lang="sv-SE" sz="1100" dirty="0">
                <a:solidFill>
                  <a:srgbClr val="333333"/>
                </a:solidFill>
                <a:cs typeface="Calibri" pitchFamily="34" charset="0"/>
              </a:rPr>
              <a:t>Skåne</a:t>
            </a:r>
            <a:endParaRPr lang="en-US" sz="1100" dirty="0">
              <a:solidFill>
                <a:srgbClr val="333333"/>
              </a:solidFill>
              <a:cs typeface="Calibri" pitchFamily="34" charset="0"/>
            </a:endParaRPr>
          </a:p>
        </p:txBody>
      </p:sp>
      <p:sp>
        <p:nvSpPr>
          <p:cNvPr id="9" name="Text Box 22"/>
          <p:cNvSpPr txBox="1">
            <a:spLocks noChangeArrowheads="1"/>
          </p:cNvSpPr>
          <p:nvPr/>
        </p:nvSpPr>
        <p:spPr bwMode="auto">
          <a:xfrm>
            <a:off x="396280" y="6300589"/>
            <a:ext cx="5040560" cy="243853"/>
          </a:xfrm>
          <a:prstGeom prst="rect">
            <a:avLst/>
          </a:prstGeom>
          <a:noFill/>
          <a:ln w="9525">
            <a:noFill/>
            <a:miter lim="800000"/>
            <a:headEnd/>
            <a:tailEnd/>
          </a:ln>
        </p:spPr>
        <p:txBody>
          <a:bodyPr wrap="square">
            <a:spAutoFit/>
          </a:bodyPr>
          <a:lstStyle/>
          <a:p>
            <a:pPr>
              <a:spcBef>
                <a:spcPct val="50000"/>
              </a:spcBef>
            </a:pPr>
            <a:r>
              <a:rPr lang="sv-SE" sz="1000" dirty="0">
                <a:solidFill>
                  <a:srgbClr val="333333"/>
                </a:solidFill>
                <a:latin typeface="+mj-lt"/>
              </a:rPr>
              <a:t>Bas: Samtliga 2019, 800 intervjuer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ED558FB1-14E4-4010-8C59-18540580AB70}" type="slidenum">
              <a:rPr lang="en-US" smtClean="0">
                <a:latin typeface="+mn-lt"/>
              </a:rPr>
              <a:pPr>
                <a:defRPr/>
              </a:pPr>
              <a:t>9</a:t>
            </a:fld>
            <a:endParaRPr lang="en-US" dirty="0">
              <a:latin typeface="+mn-lt"/>
            </a:endParaRPr>
          </a:p>
        </p:txBody>
      </p:sp>
      <p:graphicFrame>
        <p:nvGraphicFramePr>
          <p:cNvPr id="5" name="Object 3"/>
          <p:cNvGraphicFramePr>
            <a:graphicFrameLocks noChangeAspect="1"/>
          </p:cNvGraphicFramePr>
          <p:nvPr>
            <p:extLst>
              <p:ext uri="{D42A27DB-BD31-4B8C-83A1-F6EECF244321}">
                <p14:modId xmlns:p14="http://schemas.microsoft.com/office/powerpoint/2010/main" val="1147384725"/>
              </p:ext>
            </p:extLst>
          </p:nvPr>
        </p:nvGraphicFramePr>
        <p:xfrm>
          <a:off x="219123" y="1634154"/>
          <a:ext cx="10811364" cy="4463767"/>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p:cNvSpPr txBox="1"/>
          <p:nvPr/>
        </p:nvSpPr>
        <p:spPr>
          <a:xfrm>
            <a:off x="2328658" y="5529539"/>
            <a:ext cx="1524211" cy="260944"/>
          </a:xfrm>
          <a:prstGeom prst="rect">
            <a:avLst/>
          </a:prstGeom>
          <a:solidFill>
            <a:schemeClr val="bg1">
              <a:lumMod val="95000"/>
            </a:schemeClr>
          </a:solidFill>
          <a:ln w="12700">
            <a:solidFill>
              <a:srgbClr val="A6A6A6"/>
            </a:solidFill>
          </a:ln>
          <a:effectLst/>
        </p:spPr>
        <p:txBody>
          <a:bodyPr wrap="square" rtlCol="0" anchor="ctr" anchorCtr="0">
            <a:spAutoFit/>
          </a:bodyPr>
          <a:lstStyle/>
          <a:p>
            <a:pPr lvl="0" algn="ctr">
              <a:spcBef>
                <a:spcPct val="50000"/>
              </a:spcBef>
            </a:pPr>
            <a:r>
              <a:rPr lang="sv-SE" sz="1100" dirty="0">
                <a:solidFill>
                  <a:srgbClr val="333333"/>
                </a:solidFill>
                <a:cs typeface="Calibri" pitchFamily="34" charset="0"/>
              </a:rPr>
              <a:t>Närområdet</a:t>
            </a:r>
            <a:endParaRPr lang="en-US" sz="1100" dirty="0">
              <a:solidFill>
                <a:srgbClr val="333333"/>
              </a:solidFill>
              <a:cs typeface="Calibri" pitchFamily="34" charset="0"/>
            </a:endParaRPr>
          </a:p>
        </p:txBody>
      </p:sp>
      <p:sp>
        <p:nvSpPr>
          <p:cNvPr id="11" name="TextBox 10"/>
          <p:cNvSpPr txBox="1"/>
          <p:nvPr/>
        </p:nvSpPr>
        <p:spPr>
          <a:xfrm>
            <a:off x="6446850" y="5503184"/>
            <a:ext cx="1524211" cy="260944"/>
          </a:xfrm>
          <a:prstGeom prst="rect">
            <a:avLst/>
          </a:prstGeom>
          <a:solidFill>
            <a:schemeClr val="bg1">
              <a:lumMod val="95000"/>
            </a:schemeClr>
          </a:solidFill>
          <a:ln w="12700">
            <a:solidFill>
              <a:srgbClr val="A6A6A6"/>
            </a:solidFill>
          </a:ln>
          <a:effectLst/>
        </p:spPr>
        <p:txBody>
          <a:bodyPr wrap="square" rtlCol="0" anchor="ctr" anchorCtr="0">
            <a:spAutoFit/>
          </a:bodyPr>
          <a:lstStyle/>
          <a:p>
            <a:pPr algn="ctr">
              <a:spcBef>
                <a:spcPct val="50000"/>
              </a:spcBef>
            </a:pPr>
            <a:r>
              <a:rPr lang="sv-SE" sz="1100" dirty="0">
                <a:solidFill>
                  <a:srgbClr val="333333"/>
                </a:solidFill>
                <a:cs typeface="Calibri" pitchFamily="34" charset="0"/>
              </a:rPr>
              <a:t>Skåne</a:t>
            </a:r>
            <a:endParaRPr lang="en-US" sz="1100" dirty="0">
              <a:solidFill>
                <a:srgbClr val="333333"/>
              </a:solidFill>
              <a:cs typeface="Calibri" pitchFamily="34" charset="0"/>
            </a:endParaRPr>
          </a:p>
        </p:txBody>
      </p:sp>
      <p:sp>
        <p:nvSpPr>
          <p:cNvPr id="14" name="Title 1"/>
          <p:cNvSpPr>
            <a:spLocks noGrp="1"/>
          </p:cNvSpPr>
          <p:nvPr>
            <p:ph type="title"/>
          </p:nvPr>
        </p:nvSpPr>
        <p:spPr>
          <a:xfrm>
            <a:off x="0" y="44337"/>
            <a:ext cx="11161713" cy="1140090"/>
          </a:xfrm>
        </p:spPr>
        <p:txBody>
          <a:bodyPr/>
          <a:lstStyle/>
          <a:p>
            <a:r>
              <a:rPr lang="sv-SE" dirty="0"/>
              <a:t>Ökande men alltjämt låg  kännedom i Skåne om verkets framtid</a:t>
            </a:r>
          </a:p>
        </p:txBody>
      </p:sp>
      <p:sp>
        <p:nvSpPr>
          <p:cNvPr id="15" name="Text Box 4"/>
          <p:cNvSpPr txBox="1">
            <a:spLocks noChangeArrowheads="1"/>
          </p:cNvSpPr>
          <p:nvPr/>
        </p:nvSpPr>
        <p:spPr bwMode="auto">
          <a:xfrm>
            <a:off x="1" y="1109861"/>
            <a:ext cx="11161713" cy="338554"/>
          </a:xfrm>
          <a:prstGeom prst="rect">
            <a:avLst/>
          </a:prstGeom>
          <a:noFill/>
          <a:ln w="9525">
            <a:noFill/>
            <a:miter lim="800000"/>
            <a:headEnd/>
            <a:tailEnd/>
          </a:ln>
          <a:effectLst/>
        </p:spPr>
        <p:txBody>
          <a:bodyPr wrap="square">
            <a:spAutoFit/>
          </a:bodyPr>
          <a:lstStyle/>
          <a:p>
            <a:pPr algn="ctr">
              <a:spcBef>
                <a:spcPct val="50000"/>
              </a:spcBef>
            </a:pPr>
            <a:r>
              <a:rPr lang="sv-SE" sz="1600" i="1" dirty="0">
                <a:solidFill>
                  <a:srgbClr val="333333"/>
                </a:solidFill>
                <a:cs typeface="Calibri" pitchFamily="34" charset="0"/>
              </a:rPr>
              <a:t>Hur väl känner du till vad som kommer att hända med Barsebäcksverket under de närmaste åren?</a:t>
            </a:r>
            <a:endParaRPr lang="sv-SE" sz="1600" b="0" i="1" dirty="0">
              <a:solidFill>
                <a:srgbClr val="333333"/>
              </a:solidFill>
              <a:cs typeface="Calibri" pitchFamily="34" charset="0"/>
            </a:endParaRPr>
          </a:p>
        </p:txBody>
      </p:sp>
      <p:sp>
        <p:nvSpPr>
          <p:cNvPr id="16" name="Text Box 22"/>
          <p:cNvSpPr txBox="1">
            <a:spLocks noChangeArrowheads="1"/>
          </p:cNvSpPr>
          <p:nvPr/>
        </p:nvSpPr>
        <p:spPr bwMode="auto">
          <a:xfrm>
            <a:off x="396280" y="6300589"/>
            <a:ext cx="5009206" cy="243853"/>
          </a:xfrm>
          <a:prstGeom prst="rect">
            <a:avLst/>
          </a:prstGeom>
          <a:noFill/>
          <a:ln w="9525">
            <a:noFill/>
            <a:miter lim="800000"/>
            <a:headEnd/>
            <a:tailEnd/>
          </a:ln>
        </p:spPr>
        <p:txBody>
          <a:bodyPr>
            <a:spAutoFit/>
          </a:bodyPr>
          <a:lstStyle/>
          <a:p>
            <a:pPr>
              <a:spcBef>
                <a:spcPct val="50000"/>
              </a:spcBef>
            </a:pPr>
            <a:r>
              <a:rPr lang="sv-SE" sz="1000" dirty="0">
                <a:solidFill>
                  <a:srgbClr val="333333"/>
                </a:solidFill>
                <a:latin typeface="+mj-lt"/>
              </a:rPr>
              <a:t>Bas: Samtliga 2019, 800 intervjuer</a:t>
            </a:r>
          </a:p>
        </p:txBody>
      </p:sp>
    </p:spTree>
  </p:cSld>
  <p:clrMapOvr>
    <a:masterClrMapping/>
  </p:clrMapOvr>
</p:sld>
</file>

<file path=ppt/theme/theme1.xml><?xml version="1.0" encoding="utf-8"?>
<a:theme xmlns:a="http://schemas.openxmlformats.org/drawingml/2006/main" name="1_Mall Grafer08">
  <a:themeElements>
    <a:clrScheme name="Demoskop 2017">
      <a:dk1>
        <a:srgbClr val="152B3F"/>
      </a:dk1>
      <a:lt1>
        <a:srgbClr val="FFFFFF"/>
      </a:lt1>
      <a:dk2>
        <a:srgbClr val="152B3F"/>
      </a:dk2>
      <a:lt2>
        <a:srgbClr val="285278"/>
      </a:lt2>
      <a:accent1>
        <a:srgbClr val="91B6DA"/>
      </a:accent1>
      <a:accent2>
        <a:srgbClr val="E3A5A5"/>
      </a:accent2>
      <a:accent3>
        <a:srgbClr val="C54342"/>
      </a:accent3>
      <a:accent4>
        <a:srgbClr val="672120"/>
      </a:accent4>
      <a:accent5>
        <a:srgbClr val="4B3340"/>
      </a:accent5>
      <a:accent6>
        <a:srgbClr val="425348"/>
      </a:accent6>
      <a:hlink>
        <a:srgbClr val="FEA890"/>
      </a:hlink>
      <a:folHlink>
        <a:srgbClr val="CC000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Mall Grafer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all Grafer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all Grafer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all Grafer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all Grafer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all Grafer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all Grafer0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all Grafer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all Grafer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all Grafer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all Grafer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all Grafer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Mall Grafer08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CC0000"/>
        </a:folHlink>
      </a:clrScheme>
      <a:clrMap bg1="lt1" tx1="dk1" bg2="lt2" tx2="dk2" accent1="accent1" accent2="accent2" accent3="accent3" accent4="accent4" accent5="accent5" accent6="accent6" hlink="hlink" folHlink="folHlink"/>
    </a:extraClrScheme>
    <a:extraClrScheme>
      <a:clrScheme name="Mall Grafer08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6600"/>
        </a:hlink>
        <a:folHlink>
          <a:srgbClr val="CC0000"/>
        </a:folHlink>
      </a:clrScheme>
      <a:clrMap bg1="lt1" tx1="dk1" bg2="lt2" tx2="dk2" accent1="accent1" accent2="accent2" accent3="accent3" accent4="accent4" accent5="accent5" accent6="accent6" hlink="hlink" folHlink="folHlink"/>
    </a:extraClrScheme>
    <a:extraClrScheme>
      <a:clrScheme name="Mall Grafer08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CC3E35"/>
        </a:hlink>
        <a:folHlink>
          <a:srgbClr val="CC0000"/>
        </a:folHlink>
      </a:clrScheme>
      <a:clrMap bg1="lt1" tx1="dk1" bg2="lt2" tx2="dk2" accent1="accent1" accent2="accent2" accent3="accent3" accent4="accent4" accent5="accent5" accent6="accent6" hlink="hlink" folHlink="folHlink"/>
    </a:extraClrScheme>
    <a:extraClrScheme>
      <a:clrScheme name="Mall Grafer08 16">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DF8881"/>
        </a:hlink>
        <a:folHlink>
          <a:srgbClr val="CC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Demoskop 2017">
      <a:dk1>
        <a:srgbClr val="152B3F"/>
      </a:dk1>
      <a:lt1>
        <a:srgbClr val="FFFFFF"/>
      </a:lt1>
      <a:dk2>
        <a:srgbClr val="152B3F"/>
      </a:dk2>
      <a:lt2>
        <a:srgbClr val="285278"/>
      </a:lt2>
      <a:accent1>
        <a:srgbClr val="91B6DA"/>
      </a:accent1>
      <a:accent2>
        <a:srgbClr val="E3A5A5"/>
      </a:accent2>
      <a:accent3>
        <a:srgbClr val="C54342"/>
      </a:accent3>
      <a:accent4>
        <a:srgbClr val="672120"/>
      </a:accent4>
      <a:accent5>
        <a:srgbClr val="4B3340"/>
      </a:accent5>
      <a:accent6>
        <a:srgbClr val="425348"/>
      </a:accent6>
      <a:hlink>
        <a:srgbClr val="FEA890"/>
      </a:hlink>
      <a:folHlink>
        <a:srgbClr val="CC000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Mall Grafer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all Grafer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all Grafer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all Grafer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all Grafer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all Grafer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all Grafer0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all Grafer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all Grafer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all Grafer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all Grafer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all Grafer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Mall Grafer08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CC0000"/>
        </a:folHlink>
      </a:clrScheme>
      <a:clrMap bg1="lt1" tx1="dk1" bg2="lt2" tx2="dk2" accent1="accent1" accent2="accent2" accent3="accent3" accent4="accent4" accent5="accent5" accent6="accent6" hlink="hlink" folHlink="folHlink"/>
    </a:extraClrScheme>
    <a:extraClrScheme>
      <a:clrScheme name="Mall Grafer08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6600"/>
        </a:hlink>
        <a:folHlink>
          <a:srgbClr val="CC0000"/>
        </a:folHlink>
      </a:clrScheme>
      <a:clrMap bg1="lt1" tx1="dk1" bg2="lt2" tx2="dk2" accent1="accent1" accent2="accent2" accent3="accent3" accent4="accent4" accent5="accent5" accent6="accent6" hlink="hlink" folHlink="folHlink"/>
    </a:extraClrScheme>
    <a:extraClrScheme>
      <a:clrScheme name="Mall Grafer08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CC3E35"/>
        </a:hlink>
        <a:folHlink>
          <a:srgbClr val="CC0000"/>
        </a:folHlink>
      </a:clrScheme>
      <a:clrMap bg1="lt1" tx1="dk1" bg2="lt2" tx2="dk2" accent1="accent1" accent2="accent2" accent3="accent3" accent4="accent4" accent5="accent5" accent6="accent6" hlink="hlink" folHlink="folHlink"/>
    </a:extraClrScheme>
    <a:extraClrScheme>
      <a:clrScheme name="Mall Grafer08 16">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DF8881"/>
        </a:hlink>
        <a:folHlink>
          <a:srgbClr val="CC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Mall Grafer08">
  <a:themeElements>
    <a:clrScheme name="Demoskop 2017">
      <a:dk1>
        <a:srgbClr val="152B3F"/>
      </a:dk1>
      <a:lt1>
        <a:srgbClr val="FFFFFF"/>
      </a:lt1>
      <a:dk2>
        <a:srgbClr val="152B3F"/>
      </a:dk2>
      <a:lt2>
        <a:srgbClr val="285278"/>
      </a:lt2>
      <a:accent1>
        <a:srgbClr val="91B6DA"/>
      </a:accent1>
      <a:accent2>
        <a:srgbClr val="E3A5A5"/>
      </a:accent2>
      <a:accent3>
        <a:srgbClr val="C54342"/>
      </a:accent3>
      <a:accent4>
        <a:srgbClr val="672120"/>
      </a:accent4>
      <a:accent5>
        <a:srgbClr val="4B3340"/>
      </a:accent5>
      <a:accent6>
        <a:srgbClr val="425348"/>
      </a:accent6>
      <a:hlink>
        <a:srgbClr val="FEA890"/>
      </a:hlink>
      <a:folHlink>
        <a:srgbClr val="CC000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Mall Grafer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all Grafer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all Grafer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all Grafer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all Grafer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all Grafer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all Grafer0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all Grafer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all Grafer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all Grafer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all Grafer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all Grafer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Mall Grafer08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CC0000"/>
        </a:folHlink>
      </a:clrScheme>
      <a:clrMap bg1="lt1" tx1="dk1" bg2="lt2" tx2="dk2" accent1="accent1" accent2="accent2" accent3="accent3" accent4="accent4" accent5="accent5" accent6="accent6" hlink="hlink" folHlink="folHlink"/>
    </a:extraClrScheme>
    <a:extraClrScheme>
      <a:clrScheme name="Mall Grafer08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6600"/>
        </a:hlink>
        <a:folHlink>
          <a:srgbClr val="CC0000"/>
        </a:folHlink>
      </a:clrScheme>
      <a:clrMap bg1="lt1" tx1="dk1" bg2="lt2" tx2="dk2" accent1="accent1" accent2="accent2" accent3="accent3" accent4="accent4" accent5="accent5" accent6="accent6" hlink="hlink" folHlink="folHlink"/>
    </a:extraClrScheme>
    <a:extraClrScheme>
      <a:clrScheme name="Mall Grafer08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CC3E35"/>
        </a:hlink>
        <a:folHlink>
          <a:srgbClr val="CC0000"/>
        </a:folHlink>
      </a:clrScheme>
      <a:clrMap bg1="lt1" tx1="dk1" bg2="lt2" tx2="dk2" accent1="accent1" accent2="accent2" accent3="accent3" accent4="accent4" accent5="accent5" accent6="accent6" hlink="hlink" folHlink="folHlink"/>
    </a:extraClrScheme>
    <a:extraClrScheme>
      <a:clrScheme name="Mall Grafer08 16">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DF8881"/>
        </a:hlink>
        <a:folHlink>
          <a:srgbClr val="CC00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0</TotalTime>
  <Words>2757</Words>
  <Application>Microsoft Office PowerPoint</Application>
  <PresentationFormat>Anpassad</PresentationFormat>
  <Paragraphs>380</Paragraphs>
  <Slides>44</Slides>
  <Notes>1</Notes>
  <HiddenSlides>0</HiddenSlides>
  <MMClips>0</MMClips>
  <ScaleCrop>false</ScaleCrop>
  <HeadingPairs>
    <vt:vector size="6" baseType="variant">
      <vt:variant>
        <vt:lpstr>Använt teckensnitt</vt:lpstr>
      </vt:variant>
      <vt:variant>
        <vt:i4>6</vt:i4>
      </vt:variant>
      <vt:variant>
        <vt:lpstr>Tema</vt:lpstr>
      </vt:variant>
      <vt:variant>
        <vt:i4>3</vt:i4>
      </vt:variant>
      <vt:variant>
        <vt:lpstr>Bildrubriker</vt:lpstr>
      </vt:variant>
      <vt:variant>
        <vt:i4>44</vt:i4>
      </vt:variant>
    </vt:vector>
  </HeadingPairs>
  <TitlesOfParts>
    <vt:vector size="53" baseType="lpstr">
      <vt:lpstr>Arial</vt:lpstr>
      <vt:lpstr>Calibri</vt:lpstr>
      <vt:lpstr>Gill Sans MT</vt:lpstr>
      <vt:lpstr>Marlett</vt:lpstr>
      <vt:lpstr>Trebuchet MS</vt:lpstr>
      <vt:lpstr>Verdana</vt:lpstr>
      <vt:lpstr>1_Mall Grafer08</vt:lpstr>
      <vt:lpstr>Blank</vt:lpstr>
      <vt:lpstr>Mall Grafer08</vt:lpstr>
      <vt:lpstr>Rapport  Kunskap, oro, attityder  Barsebäcksverket  </vt:lpstr>
      <vt:lpstr>Bakgrund och syfte</vt:lpstr>
      <vt:lpstr>Områdesindelning</vt:lpstr>
      <vt:lpstr>Slutsatser</vt:lpstr>
      <vt:lpstr>Slutsatser</vt:lpstr>
      <vt:lpstr>Resultat</vt:lpstr>
      <vt:lpstr>Stängningen av Barsebäck</vt:lpstr>
      <vt:lpstr>Knapp majoritet i Skåne negativa till stängningen </vt:lpstr>
      <vt:lpstr>Ökande men alltjämt låg  kännedom i Skåne om verkets framtid</vt:lpstr>
      <vt:lpstr>Begränsad kännedom om verkets framtid bland yngre</vt:lpstr>
      <vt:lpstr>Olika aspekter av stängningen</vt:lpstr>
      <vt:lpstr>Begränsad kännedom om planerna för rivningen  och det tillfälliga lagret</vt:lpstr>
      <vt:lpstr>Några tror att mellanlagret byggs i brist på kunskap om slutlagring</vt:lpstr>
      <vt:lpstr>Kunskapen om avfallshanteringen begränsad</vt:lpstr>
      <vt:lpstr>Yngre har i mindre utsträckning åsikter  om hur rivningen och avfallet hanteras </vt:lpstr>
      <vt:lpstr>Små förändringar mot 2017</vt:lpstr>
      <vt:lpstr>Något färre positiva till rivningen av byggnaderna</vt:lpstr>
      <vt:lpstr>Oro i samband med avvecklingen</vt:lpstr>
      <vt:lpstr>Minskad oro för hantering av avfallet i närområdet</vt:lpstr>
      <vt:lpstr>I stort oförändrad oro i övriga Skåne</vt:lpstr>
      <vt:lpstr>Få känner oro inför bygget av lagret</vt:lpstr>
      <vt:lpstr>En av fem yngre oroade</vt:lpstr>
      <vt:lpstr>Oro för radioaktivt läckage</vt:lpstr>
      <vt:lpstr>Förtroende</vt:lpstr>
      <vt:lpstr>Förtroende</vt:lpstr>
      <vt:lpstr>Något ökat förtroende för verket totalt sett</vt:lpstr>
      <vt:lpstr>Begränsade skillnader med avseende på ålder</vt:lpstr>
      <vt:lpstr>Mycket små förändringar</vt:lpstr>
      <vt:lpstr>Begränsade ålderskillnader</vt:lpstr>
      <vt:lpstr>Ökat förtroende inom samtliga områden i Skåne</vt:lpstr>
      <vt:lpstr>Information</vt:lpstr>
      <vt:lpstr>Informationskanaler</vt:lpstr>
      <vt:lpstr>Ytterligare information</vt:lpstr>
      <vt:lpstr>Åter fler som tagit del av informationen via massmedia</vt:lpstr>
      <vt:lpstr>Tydlig ökning för information via massmedia</vt:lpstr>
      <vt:lpstr>Tre av tio har läst om Barsebäcksverket i sociala medier</vt:lpstr>
      <vt:lpstr>Förtroendet för informationen ökar i Skåne</vt:lpstr>
      <vt:lpstr>Fortsatt lägre förtroende för informationen bland yngre</vt:lpstr>
      <vt:lpstr>Nu lika stort förtroende för information från myndigheterna och Barsebäcksverket </vt:lpstr>
      <vt:lpstr>Stort försprång för information från myndigheterna</vt:lpstr>
      <vt:lpstr>Majoritet i närområdet intresserade av mer information </vt:lpstr>
      <vt:lpstr>Breda informationsönskemål</vt:lpstr>
      <vt:lpstr>Information på hemsidan efterfrågas i störst utsträckning</vt:lpstr>
      <vt:lpstr>Information på hemsidan mest efterfrågad bland yngre</vt:lpstr>
    </vt:vector>
  </TitlesOfParts>
  <Company>Kreab Gavin Anderson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Rapport Namnet på undersökningen Uppdragsgivarens namn</dc:title>
  <dc:creator>GPM</dc:creator>
  <cp:lastModifiedBy>Willer, Liv</cp:lastModifiedBy>
  <cp:revision>511</cp:revision>
  <cp:lastPrinted>2019-12-12T10:04:05Z</cp:lastPrinted>
  <dcterms:created xsi:type="dcterms:W3CDTF">2017-03-09T09:36:43Z</dcterms:created>
  <dcterms:modified xsi:type="dcterms:W3CDTF">2019-12-19T09:15:05Z</dcterms:modified>
</cp:coreProperties>
</file>